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40"/>
  </p:notesMasterIdLst>
  <p:handoutMasterIdLst>
    <p:handoutMasterId r:id="rId141"/>
  </p:handoutMasterIdLst>
  <p:sldIdLst>
    <p:sldId id="282" r:id="rId2"/>
    <p:sldId id="697" r:id="rId3"/>
    <p:sldId id="736" r:id="rId4"/>
    <p:sldId id="1052" r:id="rId5"/>
    <p:sldId id="702" r:id="rId6"/>
    <p:sldId id="809" r:id="rId7"/>
    <p:sldId id="891" r:id="rId8"/>
    <p:sldId id="892" r:id="rId9"/>
    <p:sldId id="893" r:id="rId10"/>
    <p:sldId id="918" r:id="rId11"/>
    <p:sldId id="894" r:id="rId12"/>
    <p:sldId id="895" r:id="rId13"/>
    <p:sldId id="896" r:id="rId14"/>
    <p:sldId id="919" r:id="rId15"/>
    <p:sldId id="956" r:id="rId16"/>
    <p:sldId id="957" r:id="rId17"/>
    <p:sldId id="958" r:id="rId18"/>
    <p:sldId id="1043" r:id="rId19"/>
    <p:sldId id="960" r:id="rId20"/>
    <p:sldId id="961" r:id="rId21"/>
    <p:sldId id="962" r:id="rId22"/>
    <p:sldId id="963" r:id="rId23"/>
    <p:sldId id="964" r:id="rId24"/>
    <p:sldId id="965" r:id="rId25"/>
    <p:sldId id="966" r:id="rId26"/>
    <p:sldId id="967" r:id="rId27"/>
    <p:sldId id="969" r:id="rId28"/>
    <p:sldId id="970" r:id="rId29"/>
    <p:sldId id="971" r:id="rId30"/>
    <p:sldId id="972" r:id="rId31"/>
    <p:sldId id="973" r:id="rId32"/>
    <p:sldId id="974" r:id="rId33"/>
    <p:sldId id="975" r:id="rId34"/>
    <p:sldId id="976" r:id="rId35"/>
    <p:sldId id="979" r:id="rId36"/>
    <p:sldId id="980" r:id="rId37"/>
    <p:sldId id="981" r:id="rId38"/>
    <p:sldId id="982" r:id="rId39"/>
    <p:sldId id="984" r:id="rId40"/>
    <p:sldId id="985" r:id="rId41"/>
    <p:sldId id="986" r:id="rId42"/>
    <p:sldId id="987" r:id="rId43"/>
    <p:sldId id="988" r:id="rId44"/>
    <p:sldId id="989" r:id="rId45"/>
    <p:sldId id="990" r:id="rId46"/>
    <p:sldId id="991" r:id="rId47"/>
    <p:sldId id="992" r:id="rId48"/>
    <p:sldId id="993" r:id="rId49"/>
    <p:sldId id="994" r:id="rId50"/>
    <p:sldId id="995" r:id="rId51"/>
    <p:sldId id="1044" r:id="rId52"/>
    <p:sldId id="1045" r:id="rId53"/>
    <p:sldId id="998" r:id="rId54"/>
    <p:sldId id="999" r:id="rId55"/>
    <p:sldId id="1051" r:id="rId56"/>
    <p:sldId id="1000" r:id="rId57"/>
    <p:sldId id="1001" r:id="rId58"/>
    <p:sldId id="1002" r:id="rId59"/>
    <p:sldId id="1003" r:id="rId60"/>
    <p:sldId id="1004" r:id="rId61"/>
    <p:sldId id="1005" r:id="rId62"/>
    <p:sldId id="1006" r:id="rId63"/>
    <p:sldId id="1007" r:id="rId64"/>
    <p:sldId id="1008" r:id="rId65"/>
    <p:sldId id="1009" r:id="rId66"/>
    <p:sldId id="1010" r:id="rId67"/>
    <p:sldId id="1011" r:id="rId68"/>
    <p:sldId id="810" r:id="rId69"/>
    <p:sldId id="737" r:id="rId70"/>
    <p:sldId id="738" r:id="rId71"/>
    <p:sldId id="1046" r:id="rId72"/>
    <p:sldId id="740" r:id="rId73"/>
    <p:sldId id="741" r:id="rId74"/>
    <p:sldId id="742" r:id="rId75"/>
    <p:sldId id="743" r:id="rId76"/>
    <p:sldId id="744" r:id="rId77"/>
    <p:sldId id="745" r:id="rId78"/>
    <p:sldId id="746" r:id="rId79"/>
    <p:sldId id="747" r:id="rId80"/>
    <p:sldId id="748" r:id="rId81"/>
    <p:sldId id="749" r:id="rId82"/>
    <p:sldId id="801" r:id="rId83"/>
    <p:sldId id="750" r:id="rId84"/>
    <p:sldId id="1047" r:id="rId85"/>
    <p:sldId id="765" r:id="rId86"/>
    <p:sldId id="766" r:id="rId87"/>
    <p:sldId id="767" r:id="rId88"/>
    <p:sldId id="769" r:id="rId89"/>
    <p:sldId id="770" r:id="rId90"/>
    <p:sldId id="771" r:id="rId91"/>
    <p:sldId id="772" r:id="rId92"/>
    <p:sldId id="773" r:id="rId93"/>
    <p:sldId id="774" r:id="rId94"/>
    <p:sldId id="775" r:id="rId95"/>
    <p:sldId id="776" r:id="rId96"/>
    <p:sldId id="777" r:id="rId97"/>
    <p:sldId id="778" r:id="rId98"/>
    <p:sldId id="779" r:id="rId99"/>
    <p:sldId id="803" r:id="rId100"/>
    <p:sldId id="811" r:id="rId101"/>
    <p:sldId id="786" r:id="rId102"/>
    <p:sldId id="787" r:id="rId103"/>
    <p:sldId id="788" r:id="rId104"/>
    <p:sldId id="789" r:id="rId105"/>
    <p:sldId id="790" r:id="rId106"/>
    <p:sldId id="791" r:id="rId107"/>
    <p:sldId id="806" r:id="rId108"/>
    <p:sldId id="792" r:id="rId109"/>
    <p:sldId id="793" r:id="rId110"/>
    <p:sldId id="794" r:id="rId111"/>
    <p:sldId id="795" r:id="rId112"/>
    <p:sldId id="796" r:id="rId113"/>
    <p:sldId id="797" r:id="rId114"/>
    <p:sldId id="798" r:id="rId115"/>
    <p:sldId id="799" r:id="rId116"/>
    <p:sldId id="800" r:id="rId117"/>
    <p:sldId id="1048" r:id="rId118"/>
    <p:sldId id="802" r:id="rId119"/>
    <p:sldId id="1049" r:id="rId120"/>
    <p:sldId id="804" r:id="rId121"/>
    <p:sldId id="735" r:id="rId122"/>
    <p:sldId id="1050" r:id="rId123"/>
    <p:sldId id="808" r:id="rId124"/>
    <p:sldId id="807" r:id="rId125"/>
    <p:sldId id="344" r:id="rId126"/>
    <p:sldId id="345" r:id="rId127"/>
    <p:sldId id="391" r:id="rId128"/>
    <p:sldId id="392" r:id="rId129"/>
    <p:sldId id="393" r:id="rId130"/>
    <p:sldId id="394" r:id="rId131"/>
    <p:sldId id="346" r:id="rId132"/>
    <p:sldId id="673" r:id="rId133"/>
    <p:sldId id="389" r:id="rId134"/>
    <p:sldId id="674" r:id="rId135"/>
    <p:sldId id="349" r:id="rId136"/>
    <p:sldId id="671" r:id="rId137"/>
    <p:sldId id="395" r:id="rId138"/>
    <p:sldId id="353" r:id="rId1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 id="2" name="Duy Dang Pham Thien" initials="DDPT" lastIdx="1" clrIdx="1">
    <p:extLst>
      <p:ext uri="{19B8F6BF-5375-455C-9EA6-DF929625EA0E}">
        <p15:presenceInfo xmlns:p15="http://schemas.microsoft.com/office/powerpoint/2012/main" userId="Duy Dang Pham Thi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C8A0"/>
    <a:srgbClr val="FFCC00"/>
    <a:srgbClr val="F8F8F8"/>
    <a:srgbClr val="FAC800"/>
    <a:srgbClr val="C864C8"/>
    <a:srgbClr val="E60028"/>
    <a:srgbClr val="50D2FF"/>
    <a:srgbClr val="000054"/>
    <a:srgbClr val="007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81" autoAdjust="0"/>
    <p:restoredTop sz="89069" autoAdjust="0"/>
  </p:normalViewPr>
  <p:slideViewPr>
    <p:cSldViewPr snapToGrid="0" snapToObjects="1">
      <p:cViewPr varScale="1">
        <p:scale>
          <a:sx n="131" d="100"/>
          <a:sy n="131" d="100"/>
        </p:scale>
        <p:origin x="1164" y="120"/>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210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10/18/2019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10/18/2019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attempt to put 2 items in a bag with capacity of 4. We cannot put two items because total weight will be w1 + w2 = 5. So the best option remains 25.</a:t>
            </a:r>
          </a:p>
        </p:txBody>
      </p:sp>
      <p:sp>
        <p:nvSpPr>
          <p:cNvPr id="4" name="Slide Number Placeholder 3"/>
          <p:cNvSpPr>
            <a:spLocks noGrp="1"/>
          </p:cNvSpPr>
          <p:nvPr>
            <p:ph type="sldNum" sz="quarter" idx="10"/>
          </p:nvPr>
        </p:nvSpPr>
        <p:spPr/>
        <p:txBody>
          <a:bodyPr/>
          <a:lstStyle/>
          <a:p>
            <a:fld id="{67368731-C7E4-6F48-BB60-3D6BFE7FEB85}" type="slidenum">
              <a:rPr lang="en-US" smtClean="0"/>
              <a:t>37</a:t>
            </a:fld>
            <a:endParaRPr lang="en-US"/>
          </a:p>
        </p:txBody>
      </p:sp>
    </p:spTree>
    <p:extLst>
      <p:ext uri="{BB962C8B-B14F-4D97-AF65-F5344CB8AC3E}">
        <p14:creationId xmlns:p14="http://schemas.microsoft.com/office/powerpoint/2010/main" val="416089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38</a:t>
            </a:fld>
            <a:endParaRPr lang="en-US"/>
          </a:p>
        </p:txBody>
      </p:sp>
    </p:spTree>
    <p:extLst>
      <p:ext uri="{BB962C8B-B14F-4D97-AF65-F5344CB8AC3E}">
        <p14:creationId xmlns:p14="http://schemas.microsoft.com/office/powerpoint/2010/main" val="17167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39</a:t>
            </a:fld>
            <a:endParaRPr lang="en-US"/>
          </a:p>
        </p:txBody>
      </p:sp>
    </p:spTree>
    <p:extLst>
      <p:ext uri="{BB962C8B-B14F-4D97-AF65-F5344CB8AC3E}">
        <p14:creationId xmlns:p14="http://schemas.microsoft.com/office/powerpoint/2010/main" val="874491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consider whether we should include item 5</a:t>
            </a:r>
            <a:r>
              <a:rPr lang="en-AU" baseline="30000" dirty="0"/>
              <a:t>th</a:t>
            </a:r>
            <a:r>
              <a:rPr lang="en-AU" dirty="0"/>
              <a:t> or not, because there is a difference V[5,6] != V[4,6] </a:t>
            </a:r>
            <a:r>
              <a:rPr lang="en-AU" dirty="0">
                <a:sym typeface="Wingdings" panose="05000000000000000000" pitchFamily="2" charset="2"/>
              </a:rPr>
              <a:t> item 5</a:t>
            </a:r>
            <a:r>
              <a:rPr lang="en-AU" baseline="30000" dirty="0">
                <a:sym typeface="Wingdings" panose="05000000000000000000" pitchFamily="2" charset="2"/>
              </a:rPr>
              <a:t>th</a:t>
            </a:r>
            <a:r>
              <a:rPr lang="en-AU" dirty="0">
                <a:sym typeface="Wingdings" panose="05000000000000000000" pitchFamily="2" charset="2"/>
              </a:rPr>
              <a:t> is in the knapsack</a:t>
            </a:r>
          </a:p>
          <a:p>
            <a:r>
              <a:rPr lang="en-AU" dirty="0">
                <a:sym typeface="Wingdings" panose="05000000000000000000" pitchFamily="2" charset="2"/>
              </a:rPr>
              <a:t>We then move to the position V[</a:t>
            </a:r>
            <a:r>
              <a:rPr lang="en-AU" dirty="0" err="1">
                <a:sym typeface="Wingdings" panose="05000000000000000000" pitchFamily="2" charset="2"/>
              </a:rPr>
              <a:t>i</a:t>
            </a:r>
            <a:r>
              <a:rPr lang="en-AU" dirty="0">
                <a:sym typeface="Wingdings" panose="05000000000000000000" pitchFamily="2" charset="2"/>
              </a:rPr>
              <a:t> – 1, j – </a:t>
            </a:r>
            <a:r>
              <a:rPr lang="en-AU" dirty="0" err="1">
                <a:sym typeface="Wingdings" panose="05000000000000000000" pitchFamily="2" charset="2"/>
              </a:rPr>
              <a:t>wi</a:t>
            </a:r>
            <a:r>
              <a:rPr lang="en-AU" dirty="0">
                <a:sym typeface="Wingdings" panose="05000000000000000000" pitchFamily="2" charset="2"/>
              </a:rPr>
              <a:t>], which allows taking the 5</a:t>
            </a:r>
            <a:r>
              <a:rPr lang="en-AU" baseline="30000" dirty="0">
                <a:sym typeface="Wingdings" panose="05000000000000000000" pitchFamily="2" charset="2"/>
              </a:rPr>
              <a:t>th</a:t>
            </a:r>
            <a:r>
              <a:rPr lang="en-AU" dirty="0">
                <a:sym typeface="Wingdings" panose="05000000000000000000" pitchFamily="2" charset="2"/>
              </a:rPr>
              <a:t> item = V[5 – 1, 6 – 5] = V[4,1]</a:t>
            </a:r>
          </a:p>
          <a:p>
            <a:r>
              <a:rPr lang="en-AU" dirty="0">
                <a:sym typeface="Wingdings" panose="05000000000000000000" pitchFamily="2" charset="2"/>
              </a:rPr>
              <a:t>We do the same comparison V[4,1] = V[3,1]  item 4</a:t>
            </a:r>
            <a:r>
              <a:rPr lang="en-AU" baseline="30000" dirty="0">
                <a:sym typeface="Wingdings" panose="05000000000000000000" pitchFamily="2" charset="2"/>
              </a:rPr>
              <a:t>th</a:t>
            </a:r>
            <a:r>
              <a:rPr lang="en-AU" dirty="0">
                <a:sym typeface="Wingdings" panose="05000000000000000000" pitchFamily="2" charset="2"/>
              </a:rPr>
              <a:t> is not in the knapsack</a:t>
            </a:r>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50</a:t>
            </a:fld>
            <a:endParaRPr lang="en-US"/>
          </a:p>
        </p:txBody>
      </p:sp>
    </p:spTree>
    <p:extLst>
      <p:ext uri="{BB962C8B-B14F-4D97-AF65-F5344CB8AC3E}">
        <p14:creationId xmlns:p14="http://schemas.microsoft.com/office/powerpoint/2010/main" val="114463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V[5,6] != V[4,6] </a:t>
            </a:r>
            <a:r>
              <a:rPr lang="en-AU" dirty="0">
                <a:sym typeface="Wingdings" panose="05000000000000000000" pitchFamily="2" charset="2"/>
              </a:rPr>
              <a:t> item 5</a:t>
            </a:r>
            <a:r>
              <a:rPr lang="en-AU" baseline="30000" dirty="0">
                <a:sym typeface="Wingdings" panose="05000000000000000000" pitchFamily="2" charset="2"/>
              </a:rPr>
              <a:t>th</a:t>
            </a:r>
            <a:r>
              <a:rPr lang="en-AU" dirty="0">
                <a:sym typeface="Wingdings" panose="05000000000000000000" pitchFamily="2" charset="2"/>
              </a:rPr>
              <a:t> is in the knapsack</a:t>
            </a:r>
          </a:p>
          <a:p>
            <a:r>
              <a:rPr lang="en-AU" dirty="0">
                <a:sym typeface="Wingdings" panose="05000000000000000000" pitchFamily="2" charset="2"/>
              </a:rPr>
              <a:t>Move to V[</a:t>
            </a:r>
            <a:r>
              <a:rPr lang="en-AU" dirty="0" err="1">
                <a:sym typeface="Wingdings" panose="05000000000000000000" pitchFamily="2" charset="2"/>
              </a:rPr>
              <a:t>i</a:t>
            </a:r>
            <a:r>
              <a:rPr lang="en-AU" dirty="0">
                <a:sym typeface="Wingdings" panose="05000000000000000000" pitchFamily="2" charset="2"/>
              </a:rPr>
              <a:t> – 1, j – </a:t>
            </a:r>
            <a:r>
              <a:rPr lang="en-AU" dirty="0" err="1">
                <a:sym typeface="Wingdings" panose="05000000000000000000" pitchFamily="2" charset="2"/>
              </a:rPr>
              <a:t>wi</a:t>
            </a:r>
            <a:r>
              <a:rPr lang="en-AU" dirty="0">
                <a:sym typeface="Wingdings" panose="05000000000000000000" pitchFamily="2" charset="2"/>
              </a:rPr>
              <a:t>] = V[5 – 1, 6 – 5] = V[4,1]</a:t>
            </a:r>
          </a:p>
          <a:p>
            <a:r>
              <a:rPr lang="en-AU" dirty="0">
                <a:sym typeface="Wingdings" panose="05000000000000000000" pitchFamily="2" charset="2"/>
              </a:rPr>
              <a:t>V[4,1] = V[3,1]  item 4</a:t>
            </a:r>
            <a:r>
              <a:rPr lang="en-AU" baseline="30000" dirty="0">
                <a:sym typeface="Wingdings" panose="05000000000000000000" pitchFamily="2" charset="2"/>
              </a:rPr>
              <a:t>th</a:t>
            </a:r>
            <a:r>
              <a:rPr lang="en-AU" dirty="0">
                <a:sym typeface="Wingdings" panose="05000000000000000000" pitchFamily="2" charset="2"/>
              </a:rPr>
              <a:t> is not in the knapsack</a:t>
            </a:r>
          </a:p>
          <a:p>
            <a:endParaRPr lang="en-AU" dirty="0">
              <a:sym typeface="Wingdings" panose="05000000000000000000" pitchFamily="2" charset="2"/>
            </a:endParaRPr>
          </a:p>
          <a:p>
            <a:r>
              <a:rPr lang="en-AU" dirty="0">
                <a:sym typeface="Wingdings" panose="05000000000000000000" pitchFamily="2" charset="2"/>
              </a:rPr>
              <a:t>V[3,1] != V[2,1]  item 3</a:t>
            </a:r>
            <a:r>
              <a:rPr lang="en-AU" baseline="30000" dirty="0">
                <a:sym typeface="Wingdings" panose="05000000000000000000" pitchFamily="2" charset="2"/>
              </a:rPr>
              <a:t>rd</a:t>
            </a:r>
            <a:r>
              <a:rPr lang="en-AU" dirty="0">
                <a:sym typeface="Wingdings" panose="05000000000000000000" pitchFamily="2" charset="2"/>
              </a:rPr>
              <a:t> is in the knapsack</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a:sym typeface="Wingdings" panose="05000000000000000000" pitchFamily="2" charset="2"/>
              </a:rPr>
              <a:t>Move to V[</a:t>
            </a:r>
            <a:r>
              <a:rPr lang="en-AU" dirty="0" err="1">
                <a:sym typeface="Wingdings" panose="05000000000000000000" pitchFamily="2" charset="2"/>
              </a:rPr>
              <a:t>i</a:t>
            </a:r>
            <a:r>
              <a:rPr lang="en-AU" dirty="0">
                <a:sym typeface="Wingdings" panose="05000000000000000000" pitchFamily="2" charset="2"/>
              </a:rPr>
              <a:t> – 1, j – </a:t>
            </a:r>
            <a:r>
              <a:rPr lang="en-AU" dirty="0" err="1">
                <a:sym typeface="Wingdings" panose="05000000000000000000" pitchFamily="2" charset="2"/>
              </a:rPr>
              <a:t>wi</a:t>
            </a:r>
            <a:r>
              <a:rPr lang="en-AU" dirty="0">
                <a:sym typeface="Wingdings" panose="05000000000000000000" pitchFamily="2" charset="2"/>
              </a:rPr>
              <a:t>] = V[3 – 1, 1 – 1] = V[2,0]</a:t>
            </a:r>
          </a:p>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51</a:t>
            </a:fld>
            <a:endParaRPr lang="en-US"/>
          </a:p>
        </p:txBody>
      </p:sp>
    </p:spTree>
    <p:extLst>
      <p:ext uri="{BB962C8B-B14F-4D97-AF65-F5344CB8AC3E}">
        <p14:creationId xmlns:p14="http://schemas.microsoft.com/office/powerpoint/2010/main" val="407807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V[5,6] != V[4,6] </a:t>
            </a:r>
            <a:r>
              <a:rPr lang="en-AU" dirty="0">
                <a:sym typeface="Wingdings" panose="05000000000000000000" pitchFamily="2" charset="2"/>
              </a:rPr>
              <a:t> item 5</a:t>
            </a:r>
            <a:r>
              <a:rPr lang="en-AU" baseline="30000" dirty="0">
                <a:sym typeface="Wingdings" panose="05000000000000000000" pitchFamily="2" charset="2"/>
              </a:rPr>
              <a:t>th</a:t>
            </a:r>
            <a:r>
              <a:rPr lang="en-AU" dirty="0">
                <a:sym typeface="Wingdings" panose="05000000000000000000" pitchFamily="2" charset="2"/>
              </a:rPr>
              <a:t> is in the knapsack</a:t>
            </a:r>
          </a:p>
          <a:p>
            <a:r>
              <a:rPr lang="en-AU" dirty="0">
                <a:sym typeface="Wingdings" panose="05000000000000000000" pitchFamily="2" charset="2"/>
              </a:rPr>
              <a:t>Move to V[</a:t>
            </a:r>
            <a:r>
              <a:rPr lang="en-AU" dirty="0" err="1">
                <a:sym typeface="Wingdings" panose="05000000000000000000" pitchFamily="2" charset="2"/>
              </a:rPr>
              <a:t>i</a:t>
            </a:r>
            <a:r>
              <a:rPr lang="en-AU" dirty="0">
                <a:sym typeface="Wingdings" panose="05000000000000000000" pitchFamily="2" charset="2"/>
              </a:rPr>
              <a:t> – 1, j – </a:t>
            </a:r>
            <a:r>
              <a:rPr lang="en-AU" dirty="0" err="1">
                <a:sym typeface="Wingdings" panose="05000000000000000000" pitchFamily="2" charset="2"/>
              </a:rPr>
              <a:t>wi</a:t>
            </a:r>
            <a:r>
              <a:rPr lang="en-AU" dirty="0">
                <a:sym typeface="Wingdings" panose="05000000000000000000" pitchFamily="2" charset="2"/>
              </a:rPr>
              <a:t>] = V[5 – 1, 6 – 5] = V[4,1]</a:t>
            </a:r>
          </a:p>
          <a:p>
            <a:r>
              <a:rPr lang="en-AU" dirty="0">
                <a:sym typeface="Wingdings" panose="05000000000000000000" pitchFamily="2" charset="2"/>
              </a:rPr>
              <a:t>V[4,1] = V[3,1]  item 4</a:t>
            </a:r>
            <a:r>
              <a:rPr lang="en-AU" baseline="30000" dirty="0">
                <a:sym typeface="Wingdings" panose="05000000000000000000" pitchFamily="2" charset="2"/>
              </a:rPr>
              <a:t>th</a:t>
            </a:r>
            <a:r>
              <a:rPr lang="en-AU" dirty="0">
                <a:sym typeface="Wingdings" panose="05000000000000000000" pitchFamily="2" charset="2"/>
              </a:rPr>
              <a:t> is not in the knapsack</a:t>
            </a:r>
          </a:p>
          <a:p>
            <a:endParaRPr lang="en-AU" dirty="0">
              <a:sym typeface="Wingdings" panose="05000000000000000000" pitchFamily="2" charset="2"/>
            </a:endParaRPr>
          </a:p>
          <a:p>
            <a:r>
              <a:rPr lang="en-AU" dirty="0">
                <a:sym typeface="Wingdings" panose="05000000000000000000" pitchFamily="2" charset="2"/>
              </a:rPr>
              <a:t>V[3,1] != V[2,1]  item 3</a:t>
            </a:r>
            <a:r>
              <a:rPr lang="en-AU" baseline="30000" dirty="0">
                <a:sym typeface="Wingdings" panose="05000000000000000000" pitchFamily="2" charset="2"/>
              </a:rPr>
              <a:t>rd</a:t>
            </a:r>
            <a:r>
              <a:rPr lang="en-AU" dirty="0">
                <a:sym typeface="Wingdings" panose="05000000000000000000" pitchFamily="2" charset="2"/>
              </a:rPr>
              <a:t> is in the knapsack</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a:sym typeface="Wingdings" panose="05000000000000000000" pitchFamily="2" charset="2"/>
              </a:rPr>
              <a:t>Move to V[</a:t>
            </a:r>
            <a:r>
              <a:rPr lang="en-AU" dirty="0" err="1">
                <a:sym typeface="Wingdings" panose="05000000000000000000" pitchFamily="2" charset="2"/>
              </a:rPr>
              <a:t>i</a:t>
            </a:r>
            <a:r>
              <a:rPr lang="en-AU" dirty="0">
                <a:sym typeface="Wingdings" panose="05000000000000000000" pitchFamily="2" charset="2"/>
              </a:rPr>
              <a:t> – 1, j – </a:t>
            </a:r>
            <a:r>
              <a:rPr lang="en-AU" dirty="0" err="1">
                <a:sym typeface="Wingdings" panose="05000000000000000000" pitchFamily="2" charset="2"/>
              </a:rPr>
              <a:t>wi</a:t>
            </a:r>
            <a:r>
              <a:rPr lang="en-AU" dirty="0">
                <a:sym typeface="Wingdings" panose="05000000000000000000" pitchFamily="2" charset="2"/>
              </a:rPr>
              <a:t>] = V[3 – 1, 1 – 1] = V[2,0]</a:t>
            </a:r>
          </a:p>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52</a:t>
            </a:fld>
            <a:endParaRPr lang="en-US"/>
          </a:p>
        </p:txBody>
      </p:sp>
    </p:spTree>
    <p:extLst>
      <p:ext uri="{BB962C8B-B14F-4D97-AF65-F5344CB8AC3E}">
        <p14:creationId xmlns:p14="http://schemas.microsoft.com/office/powerpoint/2010/main" val="80009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55</a:t>
            </a:fld>
            <a:endParaRPr lang="en-US"/>
          </a:p>
        </p:txBody>
      </p:sp>
    </p:spTree>
    <p:extLst>
      <p:ext uri="{BB962C8B-B14F-4D97-AF65-F5344CB8AC3E}">
        <p14:creationId xmlns:p14="http://schemas.microsoft.com/office/powerpoint/2010/main" val="2822977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58</a:t>
            </a:fld>
            <a:endParaRPr lang="en-US"/>
          </a:p>
        </p:txBody>
      </p:sp>
    </p:spTree>
    <p:extLst>
      <p:ext uri="{BB962C8B-B14F-4D97-AF65-F5344CB8AC3E}">
        <p14:creationId xmlns:p14="http://schemas.microsoft.com/office/powerpoint/2010/main" val="3260400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59</a:t>
            </a:fld>
            <a:endParaRPr lang="en-US"/>
          </a:p>
        </p:txBody>
      </p:sp>
    </p:spTree>
    <p:extLst>
      <p:ext uri="{BB962C8B-B14F-4D97-AF65-F5344CB8AC3E}">
        <p14:creationId xmlns:p14="http://schemas.microsoft.com/office/powerpoint/2010/main" val="87878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We check whether j &lt; </a:t>
            </a:r>
            <a:r>
              <a:rPr lang="en-AU" dirty="0" err="1"/>
              <a:t>wi</a:t>
            </a:r>
            <a:r>
              <a:rPr lang="en-AU" dirty="0"/>
              <a:t>. Here j = 6, w5 = 5;   6 &gt; 5, so max[M(5-1,6), v5 + M(5-1, 6-w5)] = max[M(4,6), 5 + M(4,1)]</a:t>
            </a:r>
          </a:p>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60</a:t>
            </a:fld>
            <a:endParaRPr lang="en-US"/>
          </a:p>
        </p:txBody>
      </p:sp>
    </p:spTree>
    <p:extLst>
      <p:ext uri="{BB962C8B-B14F-4D97-AF65-F5344CB8AC3E}">
        <p14:creationId xmlns:p14="http://schemas.microsoft.com/office/powerpoint/2010/main" val="419504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4</a:t>
            </a:fld>
            <a:endParaRPr lang="en-US"/>
          </a:p>
        </p:txBody>
      </p:sp>
    </p:spTree>
    <p:extLst>
      <p:ext uri="{BB962C8B-B14F-4D97-AF65-F5344CB8AC3E}">
        <p14:creationId xmlns:p14="http://schemas.microsoft.com/office/powerpoint/2010/main" val="76473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64</a:t>
            </a:fld>
            <a:endParaRPr lang="en-US"/>
          </a:p>
        </p:txBody>
      </p:sp>
    </p:spTree>
    <p:extLst>
      <p:ext uri="{BB962C8B-B14F-4D97-AF65-F5344CB8AC3E}">
        <p14:creationId xmlns:p14="http://schemas.microsoft.com/office/powerpoint/2010/main" val="672546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Red squares indicate the possible items that we need to calculate</a:t>
            </a:r>
          </a:p>
        </p:txBody>
      </p:sp>
      <p:sp>
        <p:nvSpPr>
          <p:cNvPr id="4" name="Slide Number Placeholder 3"/>
          <p:cNvSpPr>
            <a:spLocks noGrp="1"/>
          </p:cNvSpPr>
          <p:nvPr>
            <p:ph type="sldNum" sz="quarter" idx="10"/>
          </p:nvPr>
        </p:nvSpPr>
        <p:spPr/>
        <p:txBody>
          <a:bodyPr/>
          <a:lstStyle/>
          <a:p>
            <a:fld id="{67368731-C7E4-6F48-BB60-3D6BFE7FEB85}" type="slidenum">
              <a:rPr lang="en-US" smtClean="0"/>
              <a:t>65</a:t>
            </a:fld>
            <a:endParaRPr lang="en-US"/>
          </a:p>
        </p:txBody>
      </p:sp>
    </p:spTree>
    <p:extLst>
      <p:ext uri="{BB962C8B-B14F-4D97-AF65-F5344CB8AC3E}">
        <p14:creationId xmlns:p14="http://schemas.microsoft.com/office/powerpoint/2010/main" val="108821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68</a:t>
            </a:fld>
            <a:endParaRPr lang="en-US"/>
          </a:p>
        </p:txBody>
      </p:sp>
    </p:spTree>
    <p:extLst>
      <p:ext uri="{BB962C8B-B14F-4D97-AF65-F5344CB8AC3E}">
        <p14:creationId xmlns:p14="http://schemas.microsoft.com/office/powerpoint/2010/main" val="2738312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70</a:t>
            </a:fld>
            <a:endParaRPr lang="en-US"/>
          </a:p>
        </p:txBody>
      </p:sp>
    </p:spTree>
    <p:extLst>
      <p:ext uri="{BB962C8B-B14F-4D97-AF65-F5344CB8AC3E}">
        <p14:creationId xmlns:p14="http://schemas.microsoft.com/office/powerpoint/2010/main" val="41280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there are multiple minimum edge weights then choose randomly</a:t>
            </a:r>
          </a:p>
        </p:txBody>
      </p:sp>
      <p:sp>
        <p:nvSpPr>
          <p:cNvPr id="4" name="Slide Number Placeholder 3"/>
          <p:cNvSpPr>
            <a:spLocks noGrp="1"/>
          </p:cNvSpPr>
          <p:nvPr>
            <p:ph type="sldNum" sz="quarter" idx="10"/>
          </p:nvPr>
        </p:nvSpPr>
        <p:spPr/>
        <p:txBody>
          <a:bodyPr/>
          <a:lstStyle/>
          <a:p>
            <a:fld id="{67368731-C7E4-6F48-BB60-3D6BFE7FEB85}" type="slidenum">
              <a:rPr lang="en-US" smtClean="0"/>
              <a:t>75</a:t>
            </a:fld>
            <a:endParaRPr lang="en-US"/>
          </a:p>
        </p:txBody>
      </p:sp>
    </p:spTree>
    <p:extLst>
      <p:ext uri="{BB962C8B-B14F-4D97-AF65-F5344CB8AC3E}">
        <p14:creationId xmlns:p14="http://schemas.microsoft.com/office/powerpoint/2010/main" val="330031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logV</a:t>
            </a:r>
            <a:r>
              <a:rPr lang="en-AU" dirty="0"/>
              <a:t> is for the extraction of value from min heap (priority queue) and then repair/</a:t>
            </a:r>
            <a:r>
              <a:rPr lang="en-AU" dirty="0" err="1"/>
              <a:t>heaptify</a:t>
            </a:r>
            <a:r>
              <a:rPr lang="en-AU" dirty="0"/>
              <a:t> the min heap</a:t>
            </a:r>
          </a:p>
          <a:p>
            <a:r>
              <a:rPr lang="en-AU" dirty="0"/>
              <a:t>https://www.geeksforgeeks.org/binary-heap/</a:t>
            </a:r>
          </a:p>
        </p:txBody>
      </p:sp>
      <p:sp>
        <p:nvSpPr>
          <p:cNvPr id="4" name="Slide Number Placeholder 3"/>
          <p:cNvSpPr>
            <a:spLocks noGrp="1"/>
          </p:cNvSpPr>
          <p:nvPr>
            <p:ph type="sldNum" sz="quarter" idx="10"/>
          </p:nvPr>
        </p:nvSpPr>
        <p:spPr/>
        <p:txBody>
          <a:bodyPr/>
          <a:lstStyle/>
          <a:p>
            <a:fld id="{67368731-C7E4-6F48-BB60-3D6BFE7FEB85}" type="slidenum">
              <a:rPr lang="en-US" smtClean="0"/>
              <a:t>83</a:t>
            </a:fld>
            <a:endParaRPr lang="en-US"/>
          </a:p>
        </p:txBody>
      </p:sp>
    </p:spTree>
    <p:extLst>
      <p:ext uri="{BB962C8B-B14F-4D97-AF65-F5344CB8AC3E}">
        <p14:creationId xmlns:p14="http://schemas.microsoft.com/office/powerpoint/2010/main" val="357859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 to Prim’s algorithm, difference here is that we update the total distance from the source to the neighbours</a:t>
            </a:r>
          </a:p>
        </p:txBody>
      </p:sp>
      <p:sp>
        <p:nvSpPr>
          <p:cNvPr id="4" name="Slide Number Placeholder 3"/>
          <p:cNvSpPr>
            <a:spLocks noGrp="1"/>
          </p:cNvSpPr>
          <p:nvPr>
            <p:ph type="sldNum" sz="quarter" idx="10"/>
          </p:nvPr>
        </p:nvSpPr>
        <p:spPr/>
        <p:txBody>
          <a:bodyPr/>
          <a:lstStyle/>
          <a:p>
            <a:fld id="{67368731-C7E4-6F48-BB60-3D6BFE7FEB85}" type="slidenum">
              <a:rPr lang="en-US" smtClean="0"/>
              <a:t>88</a:t>
            </a:fld>
            <a:endParaRPr lang="en-US"/>
          </a:p>
        </p:txBody>
      </p:sp>
    </p:spTree>
    <p:extLst>
      <p:ext uri="{BB962C8B-B14F-4D97-AF65-F5344CB8AC3E}">
        <p14:creationId xmlns:p14="http://schemas.microsoft.com/office/powerpoint/2010/main" val="4067979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89</a:t>
            </a:fld>
            <a:endParaRPr lang="en-US"/>
          </a:p>
        </p:txBody>
      </p:sp>
    </p:spTree>
    <p:extLst>
      <p:ext uri="{BB962C8B-B14F-4D97-AF65-F5344CB8AC3E}">
        <p14:creationId xmlns:p14="http://schemas.microsoft.com/office/powerpoint/2010/main" val="979168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Start with a, now consider vertices that are not in S and are neighbours of a, which are b and d</a:t>
            </a:r>
          </a:p>
          <a:p>
            <a:r>
              <a:rPr lang="en-AU" dirty="0"/>
              <a:t>Pick the smallest distance one, which is b (next two slides)</a:t>
            </a:r>
          </a:p>
        </p:txBody>
      </p:sp>
      <p:sp>
        <p:nvSpPr>
          <p:cNvPr id="4" name="Slide Number Placeholder 3"/>
          <p:cNvSpPr>
            <a:spLocks noGrp="1"/>
          </p:cNvSpPr>
          <p:nvPr>
            <p:ph type="sldNum" sz="quarter" idx="10"/>
          </p:nvPr>
        </p:nvSpPr>
        <p:spPr/>
        <p:txBody>
          <a:bodyPr/>
          <a:lstStyle/>
          <a:p>
            <a:fld id="{67368731-C7E4-6F48-BB60-3D6BFE7FEB85}" type="slidenum">
              <a:rPr lang="en-US" smtClean="0"/>
              <a:t>90</a:t>
            </a:fld>
            <a:endParaRPr lang="en-US"/>
          </a:p>
        </p:txBody>
      </p:sp>
    </p:spTree>
    <p:extLst>
      <p:ext uri="{BB962C8B-B14F-4D97-AF65-F5344CB8AC3E}">
        <p14:creationId xmlns:p14="http://schemas.microsoft.com/office/powerpoint/2010/main" val="2102300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91</a:t>
            </a:fld>
            <a:endParaRPr lang="en-US"/>
          </a:p>
        </p:txBody>
      </p:sp>
    </p:spTree>
    <p:extLst>
      <p:ext uri="{BB962C8B-B14F-4D97-AF65-F5344CB8AC3E}">
        <p14:creationId xmlns:p14="http://schemas.microsoft.com/office/powerpoint/2010/main" val="198914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5</a:t>
            </a:fld>
            <a:endParaRPr lang="en-US"/>
          </a:p>
        </p:txBody>
      </p:sp>
    </p:spTree>
    <p:extLst>
      <p:ext uri="{BB962C8B-B14F-4D97-AF65-F5344CB8AC3E}">
        <p14:creationId xmlns:p14="http://schemas.microsoft.com/office/powerpoint/2010/main" val="1560533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have a and d in the set S, consider vertices that are not in S and are neighbours to a and b, which are c and d</a:t>
            </a:r>
          </a:p>
          <a:p>
            <a:r>
              <a:rPr lang="en-AU" dirty="0"/>
              <a:t>Update the total distance of c and d</a:t>
            </a:r>
          </a:p>
          <a:p>
            <a:r>
              <a:rPr lang="en-AU" dirty="0"/>
              <a:t>Since we started from a and have decided a to b is the shortest route, we ignore a and consider from b</a:t>
            </a:r>
          </a:p>
          <a:p>
            <a:r>
              <a:rPr lang="en-AU" dirty="0"/>
              <a:t>From b, we can go to c or d</a:t>
            </a:r>
          </a:p>
          <a:p>
            <a:r>
              <a:rPr lang="en-AU" dirty="0"/>
              <a:t>C: </a:t>
            </a:r>
            <a:r>
              <a:rPr lang="en-AU" dirty="0" err="1"/>
              <a:t>abc</a:t>
            </a:r>
            <a:r>
              <a:rPr lang="en-AU" dirty="0"/>
              <a:t>(3+4)=7</a:t>
            </a:r>
          </a:p>
          <a:p>
            <a:r>
              <a:rPr lang="en-AU" dirty="0"/>
              <a:t>D: </a:t>
            </a:r>
            <a:r>
              <a:rPr lang="en-AU" dirty="0" err="1"/>
              <a:t>abd</a:t>
            </a:r>
            <a:r>
              <a:rPr lang="en-AU" dirty="0"/>
              <a:t>(3+2)=5</a:t>
            </a:r>
          </a:p>
          <a:p>
            <a:r>
              <a:rPr lang="en-AU" dirty="0"/>
              <a:t>Choose </a:t>
            </a:r>
            <a:r>
              <a:rPr lang="en-AU" dirty="0" err="1"/>
              <a:t>abd</a:t>
            </a:r>
            <a:r>
              <a:rPr lang="en-AU" dirty="0"/>
              <a:t> (next 2 slides)</a:t>
            </a:r>
          </a:p>
        </p:txBody>
      </p:sp>
      <p:sp>
        <p:nvSpPr>
          <p:cNvPr id="4" name="Slide Number Placeholder 3"/>
          <p:cNvSpPr>
            <a:spLocks noGrp="1"/>
          </p:cNvSpPr>
          <p:nvPr>
            <p:ph type="sldNum" sz="quarter" idx="10"/>
          </p:nvPr>
        </p:nvSpPr>
        <p:spPr/>
        <p:txBody>
          <a:bodyPr/>
          <a:lstStyle/>
          <a:p>
            <a:fld id="{67368731-C7E4-6F48-BB60-3D6BFE7FEB85}" type="slidenum">
              <a:rPr lang="en-US" smtClean="0"/>
              <a:t>92</a:t>
            </a:fld>
            <a:endParaRPr lang="en-US"/>
          </a:p>
        </p:txBody>
      </p:sp>
    </p:spTree>
    <p:extLst>
      <p:ext uri="{BB962C8B-B14F-4D97-AF65-F5344CB8AC3E}">
        <p14:creationId xmlns:p14="http://schemas.microsoft.com/office/powerpoint/2010/main" val="2492037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have the shortest distances from a to b, and from b to d</a:t>
            </a:r>
          </a:p>
          <a:p>
            <a:r>
              <a:rPr lang="en-AU" dirty="0"/>
              <a:t>We can consider a to b to c (3 + 4 = 7)</a:t>
            </a:r>
          </a:p>
          <a:p>
            <a:r>
              <a:rPr lang="en-AU" dirty="0"/>
              <a:t>Or a to b to d to c (3 + 2 +5 = 10)</a:t>
            </a:r>
          </a:p>
          <a:p>
            <a:r>
              <a:rPr lang="en-AU" dirty="0"/>
              <a:t>Or a to b to d to e (3 + 2 + 4 = 9)</a:t>
            </a:r>
          </a:p>
          <a:p>
            <a:r>
              <a:rPr lang="en-AU" dirty="0"/>
              <a:t>Or a to d to e (7 + 4 = 11)</a:t>
            </a:r>
          </a:p>
        </p:txBody>
      </p:sp>
      <p:sp>
        <p:nvSpPr>
          <p:cNvPr id="4" name="Slide Number Placeholder 3"/>
          <p:cNvSpPr>
            <a:spLocks noGrp="1"/>
          </p:cNvSpPr>
          <p:nvPr>
            <p:ph type="sldNum" sz="quarter" idx="10"/>
          </p:nvPr>
        </p:nvSpPr>
        <p:spPr/>
        <p:txBody>
          <a:bodyPr/>
          <a:lstStyle/>
          <a:p>
            <a:fld id="{67368731-C7E4-6F48-BB60-3D6BFE7FEB85}" type="slidenum">
              <a:rPr lang="en-US" smtClean="0"/>
              <a:t>94</a:t>
            </a:fld>
            <a:endParaRPr lang="en-US"/>
          </a:p>
        </p:txBody>
      </p:sp>
    </p:spTree>
    <p:extLst>
      <p:ext uri="{BB962C8B-B14F-4D97-AF65-F5344CB8AC3E}">
        <p14:creationId xmlns:p14="http://schemas.microsoft.com/office/powerpoint/2010/main" val="2699660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logV</a:t>
            </a:r>
            <a:r>
              <a:rPr lang="en-AU" dirty="0"/>
              <a:t> is still for constructing the min heap</a:t>
            </a:r>
          </a:p>
        </p:txBody>
      </p:sp>
      <p:sp>
        <p:nvSpPr>
          <p:cNvPr id="4" name="Slide Number Placeholder 3"/>
          <p:cNvSpPr>
            <a:spLocks noGrp="1"/>
          </p:cNvSpPr>
          <p:nvPr>
            <p:ph type="sldNum" sz="quarter" idx="10"/>
          </p:nvPr>
        </p:nvSpPr>
        <p:spPr/>
        <p:txBody>
          <a:bodyPr/>
          <a:lstStyle/>
          <a:p>
            <a:fld id="{67368731-C7E4-6F48-BB60-3D6BFE7FEB85}" type="slidenum">
              <a:rPr lang="en-US" smtClean="0"/>
              <a:t>98</a:t>
            </a:fld>
            <a:endParaRPr lang="en-US"/>
          </a:p>
        </p:txBody>
      </p:sp>
    </p:spTree>
    <p:extLst>
      <p:ext uri="{BB962C8B-B14F-4D97-AF65-F5344CB8AC3E}">
        <p14:creationId xmlns:p14="http://schemas.microsoft.com/office/powerpoint/2010/main" val="2608095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100</a:t>
            </a:fld>
            <a:endParaRPr lang="en-US"/>
          </a:p>
        </p:txBody>
      </p:sp>
    </p:spTree>
    <p:extLst>
      <p:ext uri="{BB962C8B-B14F-4D97-AF65-F5344CB8AC3E}">
        <p14:creationId xmlns:p14="http://schemas.microsoft.com/office/powerpoint/2010/main" val="242518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119</a:t>
            </a:fld>
            <a:endParaRPr lang="en-US"/>
          </a:p>
        </p:txBody>
      </p:sp>
    </p:spTree>
    <p:extLst>
      <p:ext uri="{BB962C8B-B14F-4D97-AF65-F5344CB8AC3E}">
        <p14:creationId xmlns:p14="http://schemas.microsoft.com/office/powerpoint/2010/main" val="1166448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132</a:t>
            </a:fld>
            <a:endParaRPr lang="en-US"/>
          </a:p>
        </p:txBody>
      </p:sp>
    </p:spTree>
    <p:extLst>
      <p:ext uri="{BB962C8B-B14F-4D97-AF65-F5344CB8AC3E}">
        <p14:creationId xmlns:p14="http://schemas.microsoft.com/office/powerpoint/2010/main" val="3316293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A827BD95-4FE2-4A68-A392-DBE78684D1DF}" type="slidenum">
              <a:rPr lang="en-US" altLang="en-US"/>
              <a:pPr/>
              <a:t>133</a:t>
            </a:fld>
            <a:endParaRPr lang="en-US" altLang="en-US"/>
          </a:p>
        </p:txBody>
      </p:sp>
      <p:sp>
        <p:nvSpPr>
          <p:cNvPr id="2765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p>
            <a:pPr algn="r" eaLnBrk="0" hangingPunct="0"/>
            <a:r>
              <a:rPr lang="en-US" altLang="ko-KR" sz="1200">
                <a:ea typeface="굴림" panose="020B0600000101010101" pitchFamily="34" charset="-127"/>
              </a:rPr>
              <a:t>30</a:t>
            </a:r>
          </a:p>
        </p:txBody>
      </p:sp>
      <p:sp>
        <p:nvSpPr>
          <p:cNvPr id="2765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4" name="Rectangle 6"/>
          <p:cNvSpPr>
            <a:spLocks noGrp="1" noRot="1" noChangeAspect="1" noChangeArrowheads="1"/>
          </p:cNvSpPr>
          <p:nvPr>
            <p:ph type="sldImg"/>
          </p:nvPr>
        </p:nvSpPr>
        <p:spPr bwMode="auto">
          <a:xfrm>
            <a:off x="381000" y="685800"/>
            <a:ext cx="6096000" cy="3429000"/>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5" name="Rectangle 7"/>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ltLang="en-US"/>
          </a:p>
        </p:txBody>
      </p:sp>
    </p:spTree>
    <p:extLst>
      <p:ext uri="{BB962C8B-B14F-4D97-AF65-F5344CB8AC3E}">
        <p14:creationId xmlns:p14="http://schemas.microsoft.com/office/powerpoint/2010/main" val="3982098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ED48ABA4-E2D7-4E11-B6F9-8053119A873B}" type="slidenum">
              <a:rPr lang="en-US" altLang="en-US"/>
              <a:pPr/>
              <a:t>136</a:t>
            </a:fld>
            <a:endParaRPr lang="en-US" altLang="en-US"/>
          </a:p>
        </p:txBody>
      </p:sp>
      <p:sp>
        <p:nvSpPr>
          <p:cNvPr id="2969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9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p>
            <a:pPr algn="r" eaLnBrk="0" hangingPunct="0"/>
            <a:r>
              <a:rPr lang="en-US" altLang="ko-KR" sz="1200">
                <a:ea typeface="굴림" charset="-127"/>
              </a:rPr>
              <a:t>30</a:t>
            </a:r>
          </a:p>
        </p:txBody>
      </p:sp>
      <p:sp>
        <p:nvSpPr>
          <p:cNvPr id="2970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2" name="Rectangle 6"/>
          <p:cNvSpPr>
            <a:spLocks noGrp="1" noRot="1" noChangeAspect="1" noChangeArrowheads="1"/>
          </p:cNvSpPr>
          <p:nvPr>
            <p:ph type="sldImg"/>
          </p:nvPr>
        </p:nvSpPr>
        <p:spPr bwMode="auto">
          <a:xfrm>
            <a:off x="381000" y="685800"/>
            <a:ext cx="6096000" cy="3429000"/>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3" name="Rectangle 7"/>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ltLang="en-US"/>
          </a:p>
        </p:txBody>
      </p:sp>
    </p:spTree>
    <p:extLst>
      <p:ext uri="{BB962C8B-B14F-4D97-AF65-F5344CB8AC3E}">
        <p14:creationId xmlns:p14="http://schemas.microsoft.com/office/powerpoint/2010/main" val="253276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14</a:t>
            </a:fld>
            <a:endParaRPr lang="en-US"/>
          </a:p>
        </p:txBody>
      </p:sp>
    </p:spTree>
    <p:extLst>
      <p:ext uri="{BB962C8B-B14F-4D97-AF65-F5344CB8AC3E}">
        <p14:creationId xmlns:p14="http://schemas.microsoft.com/office/powerpoint/2010/main" val="139321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Because we don’t consider the last item in our bag, the number of items for the optimal value V is i-1, while the capacity stays the same as j</a:t>
            </a:r>
          </a:p>
          <a:p>
            <a:r>
              <a:rPr lang="en-AU" dirty="0"/>
              <a:t>Because we consider the last item, the optimal value is {value of </a:t>
            </a:r>
            <a:r>
              <a:rPr lang="en-AU" dirty="0" err="1"/>
              <a:t>ith</a:t>
            </a:r>
            <a:r>
              <a:rPr lang="en-AU" dirty="0"/>
              <a:t> item} + optimal value without the </a:t>
            </a:r>
            <a:r>
              <a:rPr lang="en-AU" dirty="0" err="1"/>
              <a:t>ith</a:t>
            </a:r>
            <a:r>
              <a:rPr lang="en-AU" dirty="0"/>
              <a:t> item while the capacity should big enough to contain the weight of item </a:t>
            </a:r>
            <a:r>
              <a:rPr lang="en-AU" dirty="0" err="1"/>
              <a:t>ith</a:t>
            </a:r>
            <a:endParaRPr lang="en-AU" dirty="0"/>
          </a:p>
        </p:txBody>
      </p:sp>
      <p:sp>
        <p:nvSpPr>
          <p:cNvPr id="4" name="Slide Number Placeholder 3"/>
          <p:cNvSpPr>
            <a:spLocks noGrp="1"/>
          </p:cNvSpPr>
          <p:nvPr>
            <p:ph type="sldNum" sz="quarter" idx="10"/>
          </p:nvPr>
        </p:nvSpPr>
        <p:spPr/>
        <p:txBody>
          <a:bodyPr/>
          <a:lstStyle/>
          <a:p>
            <a:fld id="{67368731-C7E4-6F48-BB60-3D6BFE7FEB85}" type="slidenum">
              <a:rPr lang="en-US" smtClean="0"/>
              <a:t>18</a:t>
            </a:fld>
            <a:endParaRPr lang="en-US"/>
          </a:p>
        </p:txBody>
      </p:sp>
    </p:spTree>
    <p:extLst>
      <p:ext uri="{BB962C8B-B14F-4D97-AF65-F5344CB8AC3E}">
        <p14:creationId xmlns:p14="http://schemas.microsoft.com/office/powerpoint/2010/main" val="424256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Simply put: if the bag is large enough to contain item </a:t>
            </a:r>
            <a:r>
              <a:rPr lang="en-AU" dirty="0" err="1"/>
              <a:t>ith</a:t>
            </a:r>
            <a:r>
              <a:rPr lang="en-AU" dirty="0"/>
              <a:t> with weight </a:t>
            </a:r>
            <a:r>
              <a:rPr lang="en-AU" dirty="0" err="1"/>
              <a:t>wi</a:t>
            </a:r>
            <a:r>
              <a:rPr lang="en-AU" dirty="0"/>
              <a:t> (j – </a:t>
            </a:r>
            <a:r>
              <a:rPr lang="en-AU" dirty="0" err="1"/>
              <a:t>wi</a:t>
            </a:r>
            <a:r>
              <a:rPr lang="en-AU" dirty="0"/>
              <a:t> &gt;= 0), then we choose the option that yields the max value (to put or not to put the </a:t>
            </a:r>
            <a:r>
              <a:rPr lang="en-AU" dirty="0" err="1"/>
              <a:t>ith</a:t>
            </a:r>
            <a:r>
              <a:rPr lang="en-AU" dirty="0"/>
              <a:t> item)</a:t>
            </a:r>
          </a:p>
          <a:p>
            <a:r>
              <a:rPr lang="en-AU" dirty="0"/>
              <a:t>Otherwise if the bag is not large enough, forget about it, we cannot put item </a:t>
            </a:r>
            <a:r>
              <a:rPr lang="en-AU" dirty="0" err="1"/>
              <a:t>ith</a:t>
            </a:r>
            <a:r>
              <a:rPr lang="en-AU" dirty="0"/>
              <a:t> in which leads to the only option V[i-1, j]</a:t>
            </a:r>
          </a:p>
        </p:txBody>
      </p:sp>
      <p:sp>
        <p:nvSpPr>
          <p:cNvPr id="4" name="Slide Number Placeholder 3"/>
          <p:cNvSpPr>
            <a:spLocks noGrp="1"/>
          </p:cNvSpPr>
          <p:nvPr>
            <p:ph type="sldNum" sz="quarter" idx="10"/>
          </p:nvPr>
        </p:nvSpPr>
        <p:spPr/>
        <p:txBody>
          <a:bodyPr/>
          <a:lstStyle/>
          <a:p>
            <a:fld id="{67368731-C7E4-6F48-BB60-3D6BFE7FEB85}" type="slidenum">
              <a:rPr lang="en-US" smtClean="0"/>
              <a:t>19</a:t>
            </a:fld>
            <a:endParaRPr lang="en-US"/>
          </a:p>
        </p:txBody>
      </p:sp>
    </p:spTree>
    <p:extLst>
      <p:ext uri="{BB962C8B-B14F-4D97-AF65-F5344CB8AC3E}">
        <p14:creationId xmlns:p14="http://schemas.microsoft.com/office/powerpoint/2010/main" val="115107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Goal here refers to the maximum capacity of 6</a:t>
            </a:r>
          </a:p>
        </p:txBody>
      </p:sp>
      <p:sp>
        <p:nvSpPr>
          <p:cNvPr id="4" name="Slide Number Placeholder 3"/>
          <p:cNvSpPr>
            <a:spLocks noGrp="1"/>
          </p:cNvSpPr>
          <p:nvPr>
            <p:ph type="sldNum" sz="quarter" idx="10"/>
          </p:nvPr>
        </p:nvSpPr>
        <p:spPr/>
        <p:txBody>
          <a:bodyPr/>
          <a:lstStyle/>
          <a:p>
            <a:fld id="{67368731-C7E4-6F48-BB60-3D6BFE7FEB85}" type="slidenum">
              <a:rPr lang="en-US" smtClean="0"/>
              <a:t>22</a:t>
            </a:fld>
            <a:endParaRPr lang="en-US"/>
          </a:p>
        </p:txBody>
      </p:sp>
    </p:spTree>
    <p:extLst>
      <p:ext uri="{BB962C8B-B14F-4D97-AF65-F5344CB8AC3E}">
        <p14:creationId xmlns:p14="http://schemas.microsoft.com/office/powerpoint/2010/main" val="2131851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V[3,1] = max(V[3-1,1], v3 + V[3-1,1-w3]) = max(V[2,1], 15 + V[2,0]) = max(0, 15) = 15</a:t>
            </a:r>
          </a:p>
          <a:p>
            <a:endParaRPr lang="en-AU" dirty="0"/>
          </a:p>
          <a:p>
            <a:r>
              <a:rPr lang="en-AU" dirty="0"/>
              <a:t>Draw the bag here, we have a bag capacity of 1 (W=1), do we consider to put item 3</a:t>
            </a:r>
            <a:r>
              <a:rPr lang="en-AU" baseline="30000" dirty="0"/>
              <a:t>rd</a:t>
            </a:r>
            <a:r>
              <a:rPr lang="en-AU" dirty="0"/>
              <a:t> (w3) in the bag or not. The weight will be j – w3 = 1 – 1 = 0</a:t>
            </a:r>
          </a:p>
        </p:txBody>
      </p:sp>
      <p:sp>
        <p:nvSpPr>
          <p:cNvPr id="4" name="Slide Number Placeholder 3"/>
          <p:cNvSpPr>
            <a:spLocks noGrp="1"/>
          </p:cNvSpPr>
          <p:nvPr>
            <p:ph type="sldNum" sz="quarter" idx="10"/>
          </p:nvPr>
        </p:nvSpPr>
        <p:spPr/>
        <p:txBody>
          <a:bodyPr/>
          <a:lstStyle/>
          <a:p>
            <a:fld id="{67368731-C7E4-6F48-BB60-3D6BFE7FEB85}" type="slidenum">
              <a:rPr lang="en-US" smtClean="0"/>
              <a:t>27</a:t>
            </a:fld>
            <a:endParaRPr lang="en-US"/>
          </a:p>
        </p:txBody>
      </p:sp>
    </p:spTree>
    <p:extLst>
      <p:ext uri="{BB962C8B-B14F-4D97-AF65-F5344CB8AC3E}">
        <p14:creationId xmlns:p14="http://schemas.microsoft.com/office/powerpoint/2010/main" val="215764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attempt to put 4 and 5 items in the bag with a capacity of only 3. Both of these items have weights equal to 4 and 5, so cannot fit. The best option remains 20 + 15 = 35</a:t>
            </a:r>
          </a:p>
        </p:txBody>
      </p:sp>
      <p:sp>
        <p:nvSpPr>
          <p:cNvPr id="4" name="Slide Number Placeholder 3"/>
          <p:cNvSpPr>
            <a:spLocks noGrp="1"/>
          </p:cNvSpPr>
          <p:nvPr>
            <p:ph type="sldNum" sz="quarter" idx="10"/>
          </p:nvPr>
        </p:nvSpPr>
        <p:spPr/>
        <p:txBody>
          <a:bodyPr/>
          <a:lstStyle/>
          <a:p>
            <a:fld id="{67368731-C7E4-6F48-BB60-3D6BFE7FEB85}" type="slidenum">
              <a:rPr lang="en-US" smtClean="0"/>
              <a:t>36</a:t>
            </a:fld>
            <a:endParaRPr lang="en-US"/>
          </a:p>
        </p:txBody>
      </p:sp>
    </p:spTree>
    <p:extLst>
      <p:ext uri="{BB962C8B-B14F-4D97-AF65-F5344CB8AC3E}">
        <p14:creationId xmlns:p14="http://schemas.microsoft.com/office/powerpoint/2010/main" val="3112852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02017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390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2332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3504774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1241512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2982114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spcBef>
                <a:spcPts val="600"/>
              </a:spcBef>
              <a:spcAft>
                <a:spcPts val="600"/>
              </a:spcAft>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146749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ntent with images">
    <p:spTree>
      <p:nvGrpSpPr>
        <p:cNvPr id="1" name=""/>
        <p:cNvGrpSpPr/>
        <p:nvPr/>
      </p:nvGrpSpPr>
      <p:grpSpPr>
        <a:xfrm>
          <a:off x="0" y="0"/>
          <a:ext cx="0" cy="0"/>
          <a:chOff x="0" y="0"/>
          <a:chExt cx="0" cy="0"/>
        </a:xfrm>
      </p:grpSpPr>
      <p:sp>
        <p:nvSpPr>
          <p:cNvPr id="16" name="Rectangle 15"/>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1" name="Picture Placeholder 10"/>
          <p:cNvSpPr>
            <a:spLocks noGrp="1"/>
          </p:cNvSpPr>
          <p:nvPr>
            <p:ph type="pic" sz="quarter" idx="13"/>
          </p:nvPr>
        </p:nvSpPr>
        <p:spPr>
          <a:xfrm>
            <a:off x="726765"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4" name="Text Placeholder 3"/>
          <p:cNvSpPr>
            <a:spLocks noGrp="1"/>
          </p:cNvSpPr>
          <p:nvPr>
            <p:ph type="body" sz="quarter" idx="22" hasCustomPrompt="1"/>
          </p:nvPr>
        </p:nvSpPr>
        <p:spPr>
          <a:xfrm>
            <a:off x="867472"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0"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4" name="Text Placeholder 20"/>
          <p:cNvSpPr>
            <a:spLocks noGrp="1"/>
          </p:cNvSpPr>
          <p:nvPr>
            <p:ph type="body" sz="quarter" idx="24"/>
          </p:nvPr>
        </p:nvSpPr>
        <p:spPr>
          <a:xfrm>
            <a:off x="3491880"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5" name="Text Placeholder 22"/>
          <p:cNvSpPr>
            <a:spLocks noGrp="1"/>
          </p:cNvSpPr>
          <p:nvPr>
            <p:ph type="body" sz="quarter" idx="25"/>
          </p:nvPr>
        </p:nvSpPr>
        <p:spPr>
          <a:xfrm>
            <a:off x="3491880"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46" name="Text Placeholder 3"/>
          <p:cNvSpPr>
            <a:spLocks noGrp="1"/>
          </p:cNvSpPr>
          <p:nvPr>
            <p:ph type="body" sz="quarter" idx="26" hasCustomPrompt="1"/>
          </p:nvPr>
        </p:nvSpPr>
        <p:spPr>
          <a:xfrm>
            <a:off x="3632587"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2"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8" name="Text Placeholder 20"/>
          <p:cNvSpPr>
            <a:spLocks noGrp="1"/>
          </p:cNvSpPr>
          <p:nvPr>
            <p:ph type="body" sz="quarter" idx="28"/>
          </p:nvPr>
        </p:nvSpPr>
        <p:spPr>
          <a:xfrm>
            <a:off x="630019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9" name="Text Placeholder 22"/>
          <p:cNvSpPr>
            <a:spLocks noGrp="1"/>
          </p:cNvSpPr>
          <p:nvPr>
            <p:ph type="body" sz="quarter" idx="29"/>
          </p:nvPr>
        </p:nvSpPr>
        <p:spPr>
          <a:xfrm>
            <a:off x="6300192" y="3333326"/>
            <a:ext cx="2332038" cy="935113"/>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50" name="Text Placeholder 3"/>
          <p:cNvSpPr>
            <a:spLocks noGrp="1"/>
          </p:cNvSpPr>
          <p:nvPr>
            <p:ph type="body" sz="quarter" idx="30" hasCustomPrompt="1"/>
          </p:nvPr>
        </p:nvSpPr>
        <p:spPr>
          <a:xfrm>
            <a:off x="6440899"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20" name="Rectangle 19"/>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251652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FF8199"/>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152214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713635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rgbClr val="7AE1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E60028"/>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83495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rgbClr val="AA00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AA00AA"/>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solidFill>
                  <a:schemeClr val="bg1"/>
                </a:solidFill>
              </a:defRPr>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7AE1AA"/>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extLst>
      <p:ext uri="{BB962C8B-B14F-4D97-AF65-F5344CB8AC3E}">
        <p14:creationId xmlns:p14="http://schemas.microsoft.com/office/powerpoint/2010/main" val="275043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72425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993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8D12B2B-B096-43B9-BD1C-E28BB6F2A691}"/>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AC11200A-D063-44EA-8B17-8952F6E751D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67E86C77-DEC0-47DE-8486-E59252DB70F4}"/>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139BBD1D-A4B6-422A-A786-CAA1981093BD}"/>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431A2CC5-6919-4DDD-BC8C-CAF4023CA8D9}"/>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8E75E3C-E81C-4058-9D7D-F0C543925037}"/>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389539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19640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36325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rgbClr val="D9D9D9"/>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0005" y="285008"/>
            <a:ext cx="8752114" cy="408310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Slide Number Placeholder 8"/>
          <p:cNvSpPr>
            <a:spLocks noGrp="1"/>
          </p:cNvSpPr>
          <p:nvPr>
            <p:ph type="sldNum" sz="quarter" idx="12"/>
          </p:nvPr>
        </p:nvSpPr>
        <p:spPr/>
        <p:txBody>
          <a:bodyPr/>
          <a:lstStyle/>
          <a:p>
            <a:fld id="{66B7A6BE-7A3D-1C4F-BEDA-C5431FB9FC0F}" type="slidenum">
              <a:rPr lang="en-US" smtClean="0"/>
              <a:pPr/>
              <a:t>‹#›</a:t>
            </a:fld>
            <a:endParaRPr lang="en-US"/>
          </a:p>
        </p:txBody>
      </p:sp>
      <p:sp>
        <p:nvSpPr>
          <p:cNvPr id="5" name="Rectangle 4"/>
          <p:cNvSpPr/>
          <p:nvPr/>
        </p:nvSpPr>
        <p:spPr>
          <a:xfrm>
            <a:off x="0" y="4244547"/>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2831"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02350"/>
            <a:ext cx="8477139" cy="374563"/>
          </a:xfrm>
          <a:prstGeom prst="rect">
            <a:avLst/>
          </a:prstGeom>
        </p:spPr>
        <p:txBody>
          <a:bodyPr vert="horz" lIns="91440" tIns="45720" rIns="91440" bIns="45720" rtlCol="0" anchor="ctr">
            <a:noAutofit/>
          </a:bodyPr>
          <a:lstStyle>
            <a:lvl1pPr>
              <a:defRPr sz="2400" baseline="0">
                <a:solidFill>
                  <a:srgbClr val="DBDCDD"/>
                </a:solidFill>
              </a:defRPr>
            </a:lvl1pPr>
          </a:lstStyle>
          <a:p>
            <a:r>
              <a:rPr lang="en-US" dirty="0"/>
              <a:t>Click to edit image title</a:t>
            </a:r>
          </a:p>
        </p:txBody>
      </p:sp>
      <p:sp>
        <p:nvSpPr>
          <p:cNvPr id="17" name="Text Placeholder 16"/>
          <p:cNvSpPr>
            <a:spLocks noGrp="1"/>
          </p:cNvSpPr>
          <p:nvPr>
            <p:ph type="body" sz="quarter" idx="13" hasCustomPrompt="1"/>
          </p:nvPr>
        </p:nvSpPr>
        <p:spPr>
          <a:xfrm>
            <a:off x="320676" y="4694238"/>
            <a:ext cx="8477740" cy="263525"/>
          </a:xfrm>
        </p:spPr>
        <p:txBody>
          <a:bodyPr lIns="91440" tIns="0" rIns="91440" bIns="0"/>
          <a:lstStyle>
            <a:lvl1pPr marL="0" indent="0">
              <a:lnSpc>
                <a:spcPct val="100000"/>
              </a:lnSpc>
              <a:buNone/>
              <a:defRPr sz="1600" baseline="0">
                <a:solidFill>
                  <a:srgbClr val="DBDCDD"/>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208637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6815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
        <p:nvSpPr>
          <p:cNvPr id="5" name="Rectangle 4">
            <a:extLst>
              <a:ext uri="{FF2B5EF4-FFF2-40B4-BE49-F238E27FC236}">
                <a16:creationId xmlns:a16="http://schemas.microsoft.com/office/drawing/2014/main" id="{5C517653-C214-46E4-8422-8943D1347050}"/>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custDataLst>
      <p:tags r:id="rId23"/>
    </p:custDataLst>
    <p:extLst>
      <p:ext uri="{BB962C8B-B14F-4D97-AF65-F5344CB8AC3E}">
        <p14:creationId xmlns:p14="http://schemas.microsoft.com/office/powerpoint/2010/main" val="10618832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50" r:id="rId16"/>
    <p:sldLayoutId id="2147483652" r:id="rId17"/>
    <p:sldLayoutId id="2147483672" r:id="rId18"/>
    <p:sldLayoutId id="2147483654" r:id="rId19"/>
    <p:sldLayoutId id="2147483670" r:id="rId20"/>
    <p:sldLayoutId id="2147483671" r:id="rId21"/>
  </p:sldLayoutIdLst>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www.facebook.com/dtdangpham" TargetMode="External"/><Relationship Id="rId2" Type="http://schemas.openxmlformats.org/officeDocument/2006/relationships/hyperlink" Target="https://www.linkedin.com/in/duydangpham/"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2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90.pn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40.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690.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690.png"/><Relationship Id="rId4" Type="http://schemas.openxmlformats.org/officeDocument/2006/relationships/image" Target="../media/image680.png"/></Relationships>
</file>

<file path=ppt/slides/_rels/slide2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2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690.png"/></Relationships>
</file>

<file path=ppt/slides/_rels/slide3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10.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90.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90.png"/><Relationship Id="rId4" Type="http://schemas.openxmlformats.org/officeDocument/2006/relationships/image" Target="../media/image680.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90.png"/><Relationship Id="rId4" Type="http://schemas.openxmlformats.org/officeDocument/2006/relationships/image" Target="../media/image680.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690.png"/><Relationship Id="rId4" Type="http://schemas.openxmlformats.org/officeDocument/2006/relationships/image" Target="../media/image6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cs.usfca.edu/~galles/visualization/Prim.html"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www.oxfordmathcenter.com/drupal7/node/685"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hyperlink" Target="https://www.youtube.com/watch?v=ySN5Wnu88nE"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7764" y="1719903"/>
            <a:ext cx="6578600" cy="1145165"/>
          </a:xfrm>
        </p:spPr>
        <p:txBody>
          <a:bodyPr>
            <a:normAutofit/>
          </a:bodyPr>
          <a:lstStyle/>
          <a:p>
            <a:r>
              <a:rPr lang="en-US" dirty="0"/>
              <a:t>Advanced Topics</a:t>
            </a:r>
          </a:p>
        </p:txBody>
      </p:sp>
    </p:spTree>
    <p:extLst>
      <p:ext uri="{BB962C8B-B14F-4D97-AF65-F5344CB8AC3E}">
        <p14:creationId xmlns:p14="http://schemas.microsoft.com/office/powerpoint/2010/main" val="80369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dirty="0"/>
              <a:t>Hence saving solutions allow them to be </a:t>
            </a:r>
            <a:r>
              <a:rPr lang="en-AU" b="1" dirty="0">
                <a:solidFill>
                  <a:srgbClr val="C00000"/>
                </a:solidFill>
              </a:rPr>
              <a:t>reused rather than recomputed</a:t>
            </a:r>
            <a:r>
              <a:rPr lang="en-AU" dirty="0"/>
              <a:t>. </a:t>
            </a:r>
          </a:p>
          <a:p>
            <a:pPr>
              <a:lnSpc>
                <a:spcPct val="100000"/>
              </a:lnSpc>
            </a:pPr>
            <a:r>
              <a:rPr lang="en-AU" dirty="0"/>
              <a:t>Trade-off space (more) for time (faster).</a:t>
            </a:r>
          </a:p>
          <a:p>
            <a:pPr>
              <a:lnSpc>
                <a:spcPct val="100000"/>
              </a:lnSpc>
            </a:pPr>
            <a:r>
              <a:rPr lang="en-AU" dirty="0"/>
              <a:t>“Programming” here means “planning”</a:t>
            </a:r>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lstStyle/>
          <a:p>
            <a:r>
              <a:rPr lang="en-AU" dirty="0"/>
              <a:t>Dynamic Programming</a:t>
            </a:r>
          </a:p>
        </p:txBody>
      </p:sp>
    </p:spTree>
    <p:extLst>
      <p:ext uri="{BB962C8B-B14F-4D97-AF65-F5344CB8AC3E}">
        <p14:creationId xmlns:p14="http://schemas.microsoft.com/office/powerpoint/2010/main" val="1446451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39" y="1507506"/>
            <a:ext cx="6891979" cy="1421162"/>
          </a:xfrm>
        </p:spPr>
        <p:txBody>
          <a:bodyPr/>
          <a:lstStyle/>
          <a:p>
            <a:pPr>
              <a:lnSpc>
                <a:spcPct val="100000"/>
              </a:lnSpc>
            </a:pPr>
            <a:r>
              <a:rPr lang="en-US" dirty="0"/>
              <a:t>3. Stable Matching Problem</a:t>
            </a:r>
          </a:p>
        </p:txBody>
      </p:sp>
    </p:spTree>
    <p:extLst>
      <p:ext uri="{BB962C8B-B14F-4D97-AF65-F5344CB8AC3E}">
        <p14:creationId xmlns:p14="http://schemas.microsoft.com/office/powerpoint/2010/main" val="2359597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22773-0826-4D10-BD27-02FF1E8110EB}"/>
              </a:ext>
            </a:extLst>
          </p:cNvPr>
          <p:cNvSpPr>
            <a:spLocks noGrp="1"/>
          </p:cNvSpPr>
          <p:nvPr>
            <p:ph idx="1"/>
          </p:nvPr>
        </p:nvSpPr>
        <p:spPr/>
        <p:txBody>
          <a:bodyPr/>
          <a:lstStyle/>
          <a:p>
            <a:endParaRPr lang="en-AU"/>
          </a:p>
        </p:txBody>
      </p:sp>
      <p:sp>
        <p:nvSpPr>
          <p:cNvPr id="3" name="Title 2">
            <a:extLst>
              <a:ext uri="{FF2B5EF4-FFF2-40B4-BE49-F238E27FC236}">
                <a16:creationId xmlns:a16="http://schemas.microsoft.com/office/drawing/2014/main" id="{A717BEC5-D8B8-4E8E-A182-32C8E04FC202}"/>
              </a:ext>
            </a:extLst>
          </p:cNvPr>
          <p:cNvSpPr>
            <a:spLocks noGrp="1"/>
          </p:cNvSpPr>
          <p:nvPr>
            <p:ph type="title"/>
          </p:nvPr>
        </p:nvSpPr>
        <p:spPr/>
        <p:txBody>
          <a:bodyPr/>
          <a:lstStyle/>
          <a:p>
            <a:r>
              <a:rPr lang="en-AU" dirty="0"/>
              <a:t>Stable Marriage Problem</a:t>
            </a:r>
          </a:p>
        </p:txBody>
      </p:sp>
      <p:pic>
        <p:nvPicPr>
          <p:cNvPr id="4" name="Picture 3">
            <a:extLst>
              <a:ext uri="{FF2B5EF4-FFF2-40B4-BE49-F238E27FC236}">
                <a16:creationId xmlns:a16="http://schemas.microsoft.com/office/drawing/2014/main" id="{18EE7BB9-5426-4CF0-BB20-E7B752DD8575}"/>
              </a:ext>
            </a:extLst>
          </p:cNvPr>
          <p:cNvPicPr>
            <a:picLocks noChangeAspect="1"/>
          </p:cNvPicPr>
          <p:nvPr/>
        </p:nvPicPr>
        <p:blipFill>
          <a:blip r:embed="rId2"/>
          <a:stretch>
            <a:fillRect/>
          </a:stretch>
        </p:blipFill>
        <p:spPr>
          <a:xfrm>
            <a:off x="829197" y="1026143"/>
            <a:ext cx="2960058" cy="3546929"/>
          </a:xfrm>
          <a:prstGeom prst="rect">
            <a:avLst/>
          </a:prstGeom>
        </p:spPr>
      </p:pic>
      <p:pic>
        <p:nvPicPr>
          <p:cNvPr id="5" name="Picture 4">
            <a:extLst>
              <a:ext uri="{FF2B5EF4-FFF2-40B4-BE49-F238E27FC236}">
                <a16:creationId xmlns:a16="http://schemas.microsoft.com/office/drawing/2014/main" id="{523FCB76-C222-4F27-AAA6-9F723F245F6B}"/>
              </a:ext>
            </a:extLst>
          </p:cNvPr>
          <p:cNvPicPr>
            <a:picLocks noChangeAspect="1"/>
          </p:cNvPicPr>
          <p:nvPr/>
        </p:nvPicPr>
        <p:blipFill>
          <a:blip r:embed="rId3"/>
          <a:stretch>
            <a:fillRect/>
          </a:stretch>
        </p:blipFill>
        <p:spPr>
          <a:xfrm>
            <a:off x="5354747" y="1026143"/>
            <a:ext cx="2960058" cy="3548607"/>
          </a:xfrm>
          <a:prstGeom prst="rect">
            <a:avLst/>
          </a:prstGeom>
        </p:spPr>
      </p:pic>
    </p:spTree>
    <p:extLst>
      <p:ext uri="{BB962C8B-B14F-4D97-AF65-F5344CB8AC3E}">
        <p14:creationId xmlns:p14="http://schemas.microsoft.com/office/powerpoint/2010/main" val="14173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138CA5F-A8B4-4BBB-BEAD-155DED54E69E}"/>
                  </a:ext>
                </a:extLst>
              </p:cNvPr>
              <p:cNvSpPr>
                <a:spLocks noGrp="1"/>
              </p:cNvSpPr>
              <p:nvPr>
                <p:ph idx="1"/>
              </p:nvPr>
            </p:nvSpPr>
            <p:spPr/>
            <p:txBody>
              <a:bodyPr/>
              <a:lstStyle/>
              <a:p>
                <a:pPr marL="0" indent="0">
                  <a:buNone/>
                </a:pPr>
                <a:r>
                  <a:rPr lang="en-AU" sz="2800" dirty="0"/>
                  <a:t>Given a set of </a:t>
                </a:r>
                <a14:m>
                  <m:oMath xmlns:m="http://schemas.openxmlformats.org/officeDocument/2006/math">
                    <m:r>
                      <a:rPr lang="en-AU" sz="2800" i="1" dirty="0" smtClean="0">
                        <a:latin typeface="Cambria Math" panose="02040503050406030204" pitchFamily="18" charset="0"/>
                      </a:rPr>
                      <m:t>𝑛</m:t>
                    </m:r>
                  </m:oMath>
                </a14:m>
                <a:r>
                  <a:rPr lang="en-AU" sz="2800" dirty="0"/>
                  <a:t> men and </a:t>
                </a:r>
                <a14:m>
                  <m:oMath xmlns:m="http://schemas.openxmlformats.org/officeDocument/2006/math">
                    <m:r>
                      <a:rPr lang="en-AU" sz="2800" i="1" dirty="0" smtClean="0">
                        <a:latin typeface="Cambria Math" panose="02040503050406030204" pitchFamily="18" charset="0"/>
                      </a:rPr>
                      <m:t>𝑛</m:t>
                    </m:r>
                  </m:oMath>
                </a14:m>
                <a:r>
                  <a:rPr lang="en-AU" sz="2800" dirty="0"/>
                  <a:t> women, who has a list of preferences to the other sex (in terms of a ranking), the problem is how to find a matching between them such that the matching is </a:t>
                </a:r>
                <a:r>
                  <a:rPr lang="en-AU" sz="2800" dirty="0">
                    <a:solidFill>
                      <a:srgbClr val="C00000"/>
                    </a:solidFill>
                  </a:rPr>
                  <a:t>stable</a:t>
                </a:r>
                <a:r>
                  <a:rPr lang="en-AU" sz="2800" dirty="0"/>
                  <a:t>?</a:t>
                </a:r>
              </a:p>
              <a:p>
                <a:pPr marL="0" indent="0">
                  <a:buNone/>
                </a:pPr>
                <a:endParaRPr lang="en-AU" sz="2800" dirty="0"/>
              </a:p>
            </p:txBody>
          </p:sp>
        </mc:Choice>
        <mc:Fallback xmlns="">
          <p:sp>
            <p:nvSpPr>
              <p:cNvPr id="2" name="Content Placeholder 1">
                <a:extLst>
                  <a:ext uri="{FF2B5EF4-FFF2-40B4-BE49-F238E27FC236}">
                    <a16:creationId xmlns:a16="http://schemas.microsoft.com/office/drawing/2014/main" id="{C138CA5F-A8B4-4BBB-BEAD-155DED54E69E}"/>
                  </a:ext>
                </a:extLst>
              </p:cNvPr>
              <p:cNvSpPr>
                <a:spLocks noGrp="1" noRot="1" noChangeAspect="1" noMove="1" noResize="1" noEditPoints="1" noAdjustHandles="1" noChangeArrowheads="1" noChangeShapeType="1" noTextEdit="1"/>
              </p:cNvSpPr>
              <p:nvPr>
                <p:ph idx="1"/>
              </p:nvPr>
            </p:nvSpPr>
            <p:spPr>
              <a:blipFill>
                <a:blip r:embed="rId2"/>
                <a:stretch>
                  <a:fillRect l="-348" r="-627"/>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9EB94B6C-56BC-4362-94ED-F8A94220FAD3}"/>
              </a:ext>
            </a:extLst>
          </p:cNvPr>
          <p:cNvSpPr>
            <a:spLocks noGrp="1"/>
          </p:cNvSpPr>
          <p:nvPr>
            <p:ph type="title"/>
          </p:nvPr>
        </p:nvSpPr>
        <p:spPr/>
        <p:txBody>
          <a:bodyPr/>
          <a:lstStyle/>
          <a:p>
            <a:r>
              <a:rPr lang="en-AU" dirty="0"/>
              <a:t>Stable Marriage Problem</a:t>
            </a:r>
          </a:p>
        </p:txBody>
      </p:sp>
    </p:spTree>
    <p:extLst>
      <p:ext uri="{BB962C8B-B14F-4D97-AF65-F5344CB8AC3E}">
        <p14:creationId xmlns:p14="http://schemas.microsoft.com/office/powerpoint/2010/main" val="1027985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38CA5F-A8B4-4BBB-BEAD-155DED54E69E}"/>
              </a:ext>
            </a:extLst>
          </p:cNvPr>
          <p:cNvSpPr>
            <a:spLocks noGrp="1"/>
          </p:cNvSpPr>
          <p:nvPr>
            <p:ph idx="1"/>
          </p:nvPr>
        </p:nvSpPr>
        <p:spPr/>
        <p:txBody>
          <a:bodyPr/>
          <a:lstStyle/>
          <a:p>
            <a:pPr marL="0" indent="0">
              <a:lnSpc>
                <a:spcPct val="100000"/>
              </a:lnSpc>
              <a:buNone/>
            </a:pPr>
            <a:r>
              <a:rPr lang="en-AU" sz="2800" dirty="0"/>
              <a:t>A matching is stable if:</a:t>
            </a:r>
          </a:p>
          <a:p>
            <a:pPr>
              <a:lnSpc>
                <a:spcPct val="100000"/>
              </a:lnSpc>
            </a:pPr>
            <a:r>
              <a:rPr lang="en-AU" sz="2800" dirty="0"/>
              <a:t>No matched pair of man and woman can find other partners and </a:t>
            </a:r>
            <a:r>
              <a:rPr lang="en-AU" sz="2800" dirty="0">
                <a:solidFill>
                  <a:srgbClr val="C00000"/>
                </a:solidFill>
              </a:rPr>
              <a:t>both</a:t>
            </a:r>
            <a:r>
              <a:rPr lang="en-AU" sz="2800" dirty="0"/>
              <a:t> do better, i.e., both man and woman prefer other partners over their existing match.</a:t>
            </a:r>
          </a:p>
          <a:p>
            <a:pPr marL="0" indent="0">
              <a:lnSpc>
                <a:spcPct val="100000"/>
              </a:lnSpc>
              <a:buNone/>
            </a:pPr>
            <a:r>
              <a:rPr lang="en-AU" sz="2800" dirty="0"/>
              <a:t>Is a stable marriage (matching) always possible?</a:t>
            </a:r>
          </a:p>
          <a:p>
            <a:pPr>
              <a:lnSpc>
                <a:spcPct val="100000"/>
              </a:lnSpc>
            </a:pPr>
            <a:r>
              <a:rPr lang="en-AU" sz="2800" dirty="0"/>
              <a:t>Yes, if equal number of men and women.</a:t>
            </a:r>
          </a:p>
        </p:txBody>
      </p:sp>
      <p:sp>
        <p:nvSpPr>
          <p:cNvPr id="3" name="Title 2">
            <a:extLst>
              <a:ext uri="{FF2B5EF4-FFF2-40B4-BE49-F238E27FC236}">
                <a16:creationId xmlns:a16="http://schemas.microsoft.com/office/drawing/2014/main" id="{9EB94B6C-56BC-4362-94ED-F8A94220FAD3}"/>
              </a:ext>
            </a:extLst>
          </p:cNvPr>
          <p:cNvSpPr>
            <a:spLocks noGrp="1"/>
          </p:cNvSpPr>
          <p:nvPr>
            <p:ph type="title"/>
          </p:nvPr>
        </p:nvSpPr>
        <p:spPr/>
        <p:txBody>
          <a:bodyPr/>
          <a:lstStyle/>
          <a:p>
            <a:r>
              <a:rPr lang="en-AU" dirty="0"/>
              <a:t>Stable Marriage Problem</a:t>
            </a:r>
          </a:p>
        </p:txBody>
      </p:sp>
    </p:spTree>
    <p:extLst>
      <p:ext uri="{BB962C8B-B14F-4D97-AF65-F5344CB8AC3E}">
        <p14:creationId xmlns:p14="http://schemas.microsoft.com/office/powerpoint/2010/main" val="8532762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5B7703-1427-4FA6-B35A-5D46EE8C7D46}"/>
              </a:ext>
            </a:extLst>
          </p:cNvPr>
          <p:cNvSpPr>
            <a:spLocks noGrp="1"/>
          </p:cNvSpPr>
          <p:nvPr>
            <p:ph idx="1"/>
          </p:nvPr>
        </p:nvSpPr>
        <p:spPr>
          <a:xfrm>
            <a:off x="195943" y="902524"/>
            <a:ext cx="8728363" cy="3794167"/>
          </a:xfrm>
        </p:spPr>
        <p:txBody>
          <a:bodyPr/>
          <a:lstStyle/>
          <a:p>
            <a:pPr marL="0" indent="0">
              <a:lnSpc>
                <a:spcPct val="100000"/>
              </a:lnSpc>
              <a:buNone/>
            </a:pPr>
            <a:r>
              <a:rPr lang="en-AU" sz="2500" b="1" dirty="0"/>
              <a:t>Idea:</a:t>
            </a:r>
            <a:r>
              <a:rPr lang="en-AU" sz="2500" dirty="0"/>
              <a:t> Female proposing variant:</a:t>
            </a:r>
          </a:p>
          <a:p>
            <a:pPr marL="457200" indent="-457200">
              <a:lnSpc>
                <a:spcPct val="100000"/>
              </a:lnSpc>
              <a:buFont typeface="+mj-lt"/>
              <a:buAutoNum type="arabicPeriod"/>
            </a:pPr>
            <a:r>
              <a:rPr lang="en-AU" sz="2500" dirty="0"/>
              <a:t>Over a number of rounds, each unmatched female proposes to their remaining highest male preferences.</a:t>
            </a:r>
          </a:p>
          <a:p>
            <a:pPr marL="457200" indent="-457200">
              <a:lnSpc>
                <a:spcPct val="100000"/>
              </a:lnSpc>
              <a:buFont typeface="+mj-lt"/>
              <a:buAutoNum type="arabicPeriod"/>
            </a:pPr>
            <a:r>
              <a:rPr lang="en-AU" sz="2500" dirty="0"/>
              <a:t>Each round, males reply “yes” to proposal from their highest female proposer and “no” to all other proposers.</a:t>
            </a:r>
          </a:p>
          <a:p>
            <a:pPr marL="457200" indent="-457200">
              <a:lnSpc>
                <a:spcPct val="100000"/>
              </a:lnSpc>
              <a:buFont typeface="+mj-lt"/>
              <a:buAutoNum type="arabicPeriod"/>
            </a:pPr>
            <a:r>
              <a:rPr lang="en-AU" sz="2500" dirty="0"/>
              <a:t>This continues until all females (and males) are matched.</a:t>
            </a:r>
          </a:p>
        </p:txBody>
      </p:sp>
      <p:sp>
        <p:nvSpPr>
          <p:cNvPr id="3" name="Title 2">
            <a:extLst>
              <a:ext uri="{FF2B5EF4-FFF2-40B4-BE49-F238E27FC236}">
                <a16:creationId xmlns:a16="http://schemas.microsoft.com/office/drawing/2014/main" id="{F9936AD9-6897-4E60-A989-D5107ACC080E}"/>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1250643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D3ED8D-6812-4384-9298-E0CF8CACCCA7}"/>
              </a:ext>
            </a:extLst>
          </p:cNvPr>
          <p:cNvSpPr>
            <a:spLocks noGrp="1"/>
          </p:cNvSpPr>
          <p:nvPr>
            <p:ph idx="1"/>
          </p:nvPr>
        </p:nvSpPr>
        <p:spPr/>
        <p:txBody>
          <a:bodyPr/>
          <a:lstStyle/>
          <a:p>
            <a:pPr marL="0" indent="0">
              <a:lnSpc>
                <a:spcPct val="100000"/>
              </a:lnSpc>
              <a:buNone/>
            </a:pPr>
            <a:r>
              <a:rPr lang="en-AU" dirty="0"/>
              <a:t>Female Proposing variant:</a:t>
            </a:r>
          </a:p>
          <a:p>
            <a:pPr marL="457200" indent="-457200">
              <a:lnSpc>
                <a:spcPct val="100000"/>
              </a:lnSpc>
              <a:buFont typeface="+mj-lt"/>
              <a:buAutoNum type="arabicPeriod"/>
            </a:pPr>
            <a:r>
              <a:rPr lang="en-AU" b="1" dirty="0"/>
              <a:t>Round 1:</a:t>
            </a:r>
            <a:r>
              <a:rPr lang="en-AU" dirty="0"/>
              <a:t> Each female </a:t>
            </a:r>
            <a:r>
              <a:rPr lang="en-AU" dirty="0">
                <a:solidFill>
                  <a:srgbClr val="C00000"/>
                </a:solidFill>
              </a:rPr>
              <a:t>proposes</a:t>
            </a:r>
            <a:r>
              <a:rPr lang="en-AU" dirty="0"/>
              <a:t> to their </a:t>
            </a:r>
            <a:r>
              <a:rPr lang="en-AU" dirty="0">
                <a:solidFill>
                  <a:srgbClr val="C00000"/>
                </a:solidFill>
              </a:rPr>
              <a:t>first</a:t>
            </a:r>
            <a:r>
              <a:rPr lang="en-AU" dirty="0"/>
              <a:t> male preferences. </a:t>
            </a:r>
          </a:p>
          <a:p>
            <a:pPr marL="857250" lvl="1" indent="-457200">
              <a:lnSpc>
                <a:spcPct val="100000"/>
              </a:lnSpc>
            </a:pPr>
            <a:r>
              <a:rPr lang="en-AU" dirty="0"/>
              <a:t>Each male receives 0 or more proposals. They reply “maybe” to the female they </a:t>
            </a:r>
            <a:r>
              <a:rPr lang="en-AU" dirty="0">
                <a:solidFill>
                  <a:srgbClr val="C00000"/>
                </a:solidFill>
              </a:rPr>
              <a:t>most prefer </a:t>
            </a:r>
            <a:r>
              <a:rPr lang="en-AU" dirty="0"/>
              <a:t>and “no” to all other proposals. </a:t>
            </a:r>
          </a:p>
          <a:p>
            <a:pPr marL="857250" lvl="1" indent="-457200">
              <a:lnSpc>
                <a:spcPct val="100000"/>
              </a:lnSpc>
            </a:pPr>
            <a:r>
              <a:rPr lang="en-AU" dirty="0"/>
              <a:t>For each “maybe” reply, the corresponding female-male are </a:t>
            </a:r>
            <a:r>
              <a:rPr lang="en-AU" dirty="0">
                <a:solidFill>
                  <a:srgbClr val="C00000"/>
                </a:solidFill>
              </a:rPr>
              <a:t>tentatively</a:t>
            </a:r>
            <a:r>
              <a:rPr lang="en-AU" dirty="0"/>
              <a:t> matched.</a:t>
            </a:r>
          </a:p>
        </p:txBody>
      </p:sp>
      <p:sp>
        <p:nvSpPr>
          <p:cNvPr id="3" name="Title 2">
            <a:extLst>
              <a:ext uri="{FF2B5EF4-FFF2-40B4-BE49-F238E27FC236}">
                <a16:creationId xmlns:a16="http://schemas.microsoft.com/office/drawing/2014/main" id="{798CFC94-91E8-4833-801D-BCBC0D200DFE}"/>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865107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p:txBody>
          <a:bodyPr/>
          <a:lstStyle/>
          <a:p>
            <a:pPr marL="457200" indent="-457200">
              <a:lnSpc>
                <a:spcPct val="100000"/>
              </a:lnSpc>
              <a:buFont typeface="+mj-lt"/>
              <a:buAutoNum type="arabicPeriod" startAt="2"/>
            </a:pPr>
            <a:r>
              <a:rPr lang="en-AU" b="1" dirty="0"/>
              <a:t>Round 2:</a:t>
            </a:r>
            <a:r>
              <a:rPr lang="en-AU" dirty="0"/>
              <a:t> Each </a:t>
            </a:r>
            <a:r>
              <a:rPr lang="en-AU" dirty="0">
                <a:solidFill>
                  <a:srgbClr val="C00000"/>
                </a:solidFill>
              </a:rPr>
              <a:t>unmatched</a:t>
            </a:r>
            <a:r>
              <a:rPr lang="en-AU" dirty="0"/>
              <a:t> female proposes to their </a:t>
            </a:r>
            <a:r>
              <a:rPr lang="en-AU" dirty="0">
                <a:solidFill>
                  <a:srgbClr val="C00000"/>
                </a:solidFill>
              </a:rPr>
              <a:t>next</a:t>
            </a:r>
            <a:r>
              <a:rPr lang="en-AU" dirty="0"/>
              <a:t> preferred male (2</a:t>
            </a:r>
            <a:r>
              <a:rPr lang="en-AU" baseline="30000" dirty="0"/>
              <a:t>nd</a:t>
            </a:r>
            <a:r>
              <a:rPr lang="en-AU" dirty="0"/>
              <a:t> ranked), even if the male is tentatively matched already. </a:t>
            </a:r>
          </a:p>
          <a:p>
            <a:pPr marL="857250" lvl="1" indent="-457200">
              <a:lnSpc>
                <a:spcPct val="100000"/>
              </a:lnSpc>
            </a:pPr>
            <a:r>
              <a:rPr lang="en-AU" dirty="0"/>
              <a:t>Each male evaluates their proposals, and again reply “maybe” to the female they most prefer (this can be their existing matched partner) and “no” to all other proposals. </a:t>
            </a:r>
          </a:p>
          <a:p>
            <a:pPr marL="857250" lvl="1" indent="-457200">
              <a:lnSpc>
                <a:spcPct val="100000"/>
              </a:lnSpc>
            </a:pPr>
            <a:r>
              <a:rPr lang="en-AU" dirty="0"/>
              <a:t>For each “maybe” reply, the corresponding female-male are </a:t>
            </a:r>
            <a:r>
              <a:rPr lang="en-AU" dirty="0">
                <a:solidFill>
                  <a:srgbClr val="C00000"/>
                </a:solidFill>
              </a:rPr>
              <a:t>tentatively</a:t>
            </a:r>
            <a:r>
              <a:rPr lang="en-AU" dirty="0"/>
              <a:t> matched.</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761377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p:txBody>
          <a:bodyPr/>
          <a:lstStyle/>
          <a:p>
            <a:pPr marL="457200" indent="-457200">
              <a:buFont typeface="+mj-lt"/>
              <a:buAutoNum type="arabicPeriod" startAt="3"/>
            </a:pPr>
            <a:r>
              <a:rPr lang="en-AU" b="1" dirty="0"/>
              <a:t>Round 3 onwards: </a:t>
            </a:r>
            <a:r>
              <a:rPr lang="en-AU" dirty="0"/>
              <a:t>We continue with this process until all females and males are matched.</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1510005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p:txBody>
          <a:bodyPr/>
          <a:lstStyle/>
          <a:p>
            <a:pPr marL="0" indent="0">
              <a:lnSpc>
                <a:spcPct val="100000"/>
              </a:lnSpc>
              <a:buNone/>
            </a:pPr>
            <a:endParaRPr lang="en-AU" dirty="0"/>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pic>
        <p:nvPicPr>
          <p:cNvPr id="4" name="Picture 3">
            <a:extLst>
              <a:ext uri="{FF2B5EF4-FFF2-40B4-BE49-F238E27FC236}">
                <a16:creationId xmlns:a16="http://schemas.microsoft.com/office/drawing/2014/main" id="{BF8C7608-27DA-4765-ACAA-E47FBF372887}"/>
              </a:ext>
            </a:extLst>
          </p:cNvPr>
          <p:cNvPicPr>
            <a:picLocks noChangeAspect="1"/>
          </p:cNvPicPr>
          <p:nvPr/>
        </p:nvPicPr>
        <p:blipFill>
          <a:blip r:embed="rId2"/>
          <a:stretch>
            <a:fillRect/>
          </a:stretch>
        </p:blipFill>
        <p:spPr>
          <a:xfrm>
            <a:off x="3173490" y="1068118"/>
            <a:ext cx="2797020" cy="3462978"/>
          </a:xfrm>
          <a:prstGeom prst="rect">
            <a:avLst/>
          </a:prstGeom>
        </p:spPr>
      </p:pic>
    </p:spTree>
    <p:extLst>
      <p:ext uri="{BB962C8B-B14F-4D97-AF65-F5344CB8AC3E}">
        <p14:creationId xmlns:p14="http://schemas.microsoft.com/office/powerpoint/2010/main" val="4147980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t>Chris</a:t>
                      </a:r>
                    </a:p>
                  </a:txBody>
                  <a:tcPr>
                    <a:solidFill>
                      <a:schemeClr val="accent2">
                        <a:lumMod val="20000"/>
                        <a:lumOff val="80000"/>
                      </a:schemeClr>
                    </a:solidFill>
                  </a:tcPr>
                </a:tc>
                <a:tc>
                  <a:txBody>
                    <a:bodyPr/>
                    <a:lstStyle/>
                    <a:p>
                      <a:pPr algn="ctr"/>
                      <a:r>
                        <a:rPr lang="en-AU" dirty="0"/>
                        <a:t>Chris</a:t>
                      </a:r>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tc>
                  <a:txBody>
                    <a:bodyPr/>
                    <a:lstStyle/>
                    <a:p>
                      <a:pPr algn="ctr"/>
                      <a:r>
                        <a:rPr lang="en-AU"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r>
                        <a:rPr lang="en-AU" dirty="0"/>
                        <a:t>Ken</a:t>
                      </a:r>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tc>
                  <a:txBody>
                    <a:bodyPr/>
                    <a:lstStyle/>
                    <a:p>
                      <a:pPr algn="ctr"/>
                      <a:r>
                        <a:rPr lang="en-AU" dirty="0"/>
                        <a:t>Danny</a:t>
                      </a:r>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r>
                        <a:rPr lang="en-AU" dirty="0"/>
                        <a:t>Danny</a:t>
                      </a:r>
                    </a:p>
                  </a:txBody>
                  <a:tcPr>
                    <a:solidFill>
                      <a:schemeClr val="accent2">
                        <a:lumMod val="20000"/>
                        <a:lumOff val="80000"/>
                      </a:schemeClr>
                    </a:solidFill>
                  </a:tcPr>
                </a:tc>
                <a:tc>
                  <a:txBody>
                    <a:bodyPr/>
                    <a:lstStyle/>
                    <a:p>
                      <a:pPr algn="ctr"/>
                      <a:r>
                        <a:rPr lang="en-AU" dirty="0"/>
                        <a:t>Danny</a:t>
                      </a:r>
                    </a:p>
                  </a:txBody>
                  <a:tcPr>
                    <a:solidFill>
                      <a:schemeClr val="accent2">
                        <a:lumMod val="20000"/>
                        <a:lumOff val="80000"/>
                      </a:schemeClr>
                    </a:solidFill>
                  </a:tcPr>
                </a:tc>
                <a:tc>
                  <a:txBody>
                    <a:bodyPr/>
                    <a:lstStyle/>
                    <a:p>
                      <a:pPr algn="ctr"/>
                      <a:r>
                        <a:rPr lang="en-AU" dirty="0"/>
                        <a:t>John</a:t>
                      </a:r>
                    </a:p>
                  </a:txBody>
                  <a:tcPr>
                    <a:solidFill>
                      <a:schemeClr val="accent2">
                        <a:lumMod val="20000"/>
                        <a:lumOff val="80000"/>
                      </a:schemeClr>
                    </a:solidFill>
                  </a:tcPr>
                </a:tc>
                <a:tc>
                  <a:txBody>
                    <a:bodyPr/>
                    <a:lstStyle/>
                    <a:p>
                      <a:pPr algn="ctr"/>
                      <a:r>
                        <a:rPr lang="en-AU" dirty="0"/>
                        <a:t>Danny</a:t>
                      </a:r>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r>
                        <a:rPr lang="en-AU" dirty="0"/>
                        <a:t>John</a:t>
                      </a:r>
                    </a:p>
                  </a:txBody>
                  <a:tcPr>
                    <a:solidFill>
                      <a:schemeClr val="accent2">
                        <a:lumMod val="20000"/>
                        <a:lumOff val="80000"/>
                      </a:schemeClr>
                    </a:solidFill>
                  </a:tcPr>
                </a:tc>
                <a:tc>
                  <a:txBody>
                    <a:bodyPr/>
                    <a:lstStyle/>
                    <a:p>
                      <a:pPr algn="ctr"/>
                      <a:r>
                        <a:rPr lang="en-AU" dirty="0"/>
                        <a:t>John</a:t>
                      </a:r>
                    </a:p>
                  </a:txBody>
                  <a:tcPr>
                    <a:solidFill>
                      <a:schemeClr val="accent2">
                        <a:lumMod val="20000"/>
                        <a:lumOff val="80000"/>
                      </a:schemeClr>
                    </a:solidFill>
                  </a:tcPr>
                </a:tc>
                <a:tc>
                  <a:txBody>
                    <a:bodyPr/>
                    <a:lstStyle/>
                    <a:p>
                      <a:pPr algn="ctr"/>
                      <a:r>
                        <a:rPr lang="en-AU" dirty="0"/>
                        <a:t>Chris</a:t>
                      </a:r>
                    </a:p>
                  </a:txBody>
                  <a:tcPr>
                    <a:solidFill>
                      <a:schemeClr val="accent2">
                        <a:lumMod val="20000"/>
                        <a:lumOff val="80000"/>
                      </a:schemeClr>
                    </a:solidFill>
                  </a:tcPr>
                </a:tc>
                <a:tc>
                  <a:txBody>
                    <a:bodyPr/>
                    <a:lstStyle/>
                    <a:p>
                      <a:pPr algn="ctr"/>
                      <a:r>
                        <a:rPr lang="en-AU" dirty="0"/>
                        <a:t>John</a:t>
                      </a:r>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7" name="TextBox 6">
            <a:extLst>
              <a:ext uri="{FF2B5EF4-FFF2-40B4-BE49-F238E27FC236}">
                <a16:creationId xmlns:a16="http://schemas.microsoft.com/office/drawing/2014/main" id="{C7BBE8FB-A5DC-4F88-B17E-7FF80CAC1C36}"/>
              </a:ext>
            </a:extLst>
          </p:cNvPr>
          <p:cNvSpPr txBox="1"/>
          <p:nvPr/>
        </p:nvSpPr>
        <p:spPr>
          <a:xfrm>
            <a:off x="5425995" y="1685819"/>
            <a:ext cx="3385863" cy="523220"/>
          </a:xfrm>
          <a:prstGeom prst="rect">
            <a:avLst/>
          </a:prstGeom>
          <a:noFill/>
        </p:spPr>
        <p:txBody>
          <a:bodyPr wrap="none" rtlCol="0">
            <a:spAutoFit/>
          </a:bodyPr>
          <a:lstStyle/>
          <a:p>
            <a:r>
              <a:rPr lang="en-AU" sz="2800" dirty="0"/>
              <a:t>Female preferences</a:t>
            </a:r>
          </a:p>
        </p:txBody>
      </p:sp>
      <p:sp>
        <p:nvSpPr>
          <p:cNvPr id="8" name="TextBox 7">
            <a:extLst>
              <a:ext uri="{FF2B5EF4-FFF2-40B4-BE49-F238E27FC236}">
                <a16:creationId xmlns:a16="http://schemas.microsoft.com/office/drawing/2014/main" id="{BAB98E61-8D1F-4995-B712-5626F8E6866A}"/>
              </a:ext>
            </a:extLst>
          </p:cNvPr>
          <p:cNvSpPr txBox="1"/>
          <p:nvPr/>
        </p:nvSpPr>
        <p:spPr>
          <a:xfrm>
            <a:off x="5468877" y="3668711"/>
            <a:ext cx="2965877" cy="523220"/>
          </a:xfrm>
          <a:prstGeom prst="rect">
            <a:avLst/>
          </a:prstGeom>
          <a:noFill/>
        </p:spPr>
        <p:txBody>
          <a:bodyPr wrap="none" rtlCol="0">
            <a:spAutoFit/>
          </a:bodyPr>
          <a:lstStyle/>
          <a:p>
            <a:r>
              <a:rPr lang="en-AU" sz="2800" dirty="0"/>
              <a:t>Male preferences</a:t>
            </a:r>
          </a:p>
        </p:txBody>
      </p:sp>
    </p:spTree>
    <p:extLst>
      <p:ext uri="{BB962C8B-B14F-4D97-AF65-F5344CB8AC3E}">
        <p14:creationId xmlns:p14="http://schemas.microsoft.com/office/powerpoint/2010/main" val="111276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dirty="0"/>
              <a:t>Two basic approaches to Dynamic Programming:</a:t>
            </a:r>
          </a:p>
          <a:p>
            <a:pPr lvl="1">
              <a:lnSpc>
                <a:spcPct val="100000"/>
              </a:lnSpc>
            </a:pPr>
            <a:r>
              <a:rPr lang="en-AU" sz="2400" dirty="0"/>
              <a:t>Top-Down</a:t>
            </a:r>
          </a:p>
          <a:p>
            <a:pPr lvl="1">
              <a:lnSpc>
                <a:spcPct val="100000"/>
              </a:lnSpc>
            </a:pPr>
            <a:r>
              <a:rPr lang="en-AU" sz="2400" dirty="0"/>
              <a:t>Bottom-Up</a:t>
            </a:r>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normAutofit fontScale="90000"/>
          </a:bodyPr>
          <a:lstStyle/>
          <a:p>
            <a:r>
              <a:rPr lang="en-AU" dirty="0"/>
              <a:t>Dynamic Programming Approaches</a:t>
            </a:r>
          </a:p>
        </p:txBody>
      </p:sp>
    </p:spTree>
    <p:extLst>
      <p:ext uri="{BB962C8B-B14F-4D97-AF65-F5344CB8AC3E}">
        <p14:creationId xmlns:p14="http://schemas.microsoft.com/office/powerpoint/2010/main" val="1678320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t>Chris</a:t>
                      </a:r>
                    </a:p>
                  </a:txBody>
                  <a:tcPr>
                    <a:solidFill>
                      <a:schemeClr val="accent2">
                        <a:lumMod val="20000"/>
                        <a:lumOff val="80000"/>
                      </a:schemeClr>
                    </a:solidFill>
                  </a:tcPr>
                </a:tc>
                <a:tc>
                  <a:txBody>
                    <a:bodyPr/>
                    <a:lstStyle/>
                    <a:p>
                      <a:pPr algn="ctr"/>
                      <a:r>
                        <a:rPr lang="en-AU" dirty="0"/>
                        <a:t>Chris</a:t>
                      </a:r>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tc>
                  <a:txBody>
                    <a:bodyPr/>
                    <a:lstStyle/>
                    <a:p>
                      <a:pPr algn="ctr"/>
                      <a:r>
                        <a:rPr lang="en-AU"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2182008" cy="954107"/>
          </a:xfrm>
          <a:prstGeom prst="rect">
            <a:avLst/>
          </a:prstGeom>
          <a:noFill/>
        </p:spPr>
        <p:txBody>
          <a:bodyPr wrap="none" rtlCol="0">
            <a:spAutoFit/>
          </a:bodyPr>
          <a:lstStyle/>
          <a:p>
            <a:r>
              <a:rPr lang="en-AU" sz="2800" b="1" dirty="0"/>
              <a:t>Round 1 </a:t>
            </a:r>
          </a:p>
          <a:p>
            <a:r>
              <a:rPr lang="en-AU" sz="2800" b="1" dirty="0"/>
              <a:t>(proposing)</a:t>
            </a:r>
          </a:p>
        </p:txBody>
      </p:sp>
    </p:spTree>
    <p:extLst>
      <p:ext uri="{BB962C8B-B14F-4D97-AF65-F5344CB8AC3E}">
        <p14:creationId xmlns:p14="http://schemas.microsoft.com/office/powerpoint/2010/main" val="1829885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1721946" cy="954107"/>
          </a:xfrm>
          <a:prstGeom prst="rect">
            <a:avLst/>
          </a:prstGeom>
          <a:noFill/>
        </p:spPr>
        <p:txBody>
          <a:bodyPr wrap="none" rtlCol="0">
            <a:spAutoFit/>
          </a:bodyPr>
          <a:lstStyle/>
          <a:p>
            <a:r>
              <a:rPr lang="en-AU" sz="2800" b="1" dirty="0"/>
              <a:t>Round 1 </a:t>
            </a:r>
          </a:p>
          <a:p>
            <a:r>
              <a:rPr lang="en-AU" sz="2800" b="1" dirty="0"/>
              <a:t>(end)</a:t>
            </a:r>
          </a:p>
        </p:txBody>
      </p:sp>
    </p:spTree>
    <p:extLst>
      <p:ext uri="{BB962C8B-B14F-4D97-AF65-F5344CB8AC3E}">
        <p14:creationId xmlns:p14="http://schemas.microsoft.com/office/powerpoint/2010/main" val="187307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r>
                        <a:rPr lang="en-AU" dirty="0"/>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2182008" cy="954107"/>
          </a:xfrm>
          <a:prstGeom prst="rect">
            <a:avLst/>
          </a:prstGeom>
          <a:noFill/>
        </p:spPr>
        <p:txBody>
          <a:bodyPr wrap="none" rtlCol="0">
            <a:spAutoFit/>
          </a:bodyPr>
          <a:lstStyle/>
          <a:p>
            <a:r>
              <a:rPr lang="en-AU" sz="2800" b="1" dirty="0"/>
              <a:t>Round 2 </a:t>
            </a:r>
          </a:p>
          <a:p>
            <a:r>
              <a:rPr lang="en-AU" sz="2800" b="1" dirty="0"/>
              <a:t>(proposing)</a:t>
            </a:r>
          </a:p>
        </p:txBody>
      </p:sp>
    </p:spTree>
    <p:extLst>
      <p:ext uri="{BB962C8B-B14F-4D97-AF65-F5344CB8AC3E}">
        <p14:creationId xmlns:p14="http://schemas.microsoft.com/office/powerpoint/2010/main" val="30236960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strike="sngStrike" dirty="0">
                          <a:solidFill>
                            <a:schemeClr val="tx1"/>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strike="sngStrike" dirty="0"/>
                        <a:t>Ken</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1721946" cy="954107"/>
          </a:xfrm>
          <a:prstGeom prst="rect">
            <a:avLst/>
          </a:prstGeom>
          <a:noFill/>
        </p:spPr>
        <p:txBody>
          <a:bodyPr wrap="none" rtlCol="0">
            <a:spAutoFit/>
          </a:bodyPr>
          <a:lstStyle/>
          <a:p>
            <a:r>
              <a:rPr lang="en-AU" sz="2800" b="1" dirty="0"/>
              <a:t>Round 2 </a:t>
            </a:r>
          </a:p>
          <a:p>
            <a:r>
              <a:rPr lang="en-AU" sz="2800" b="1" dirty="0"/>
              <a:t>(end)</a:t>
            </a:r>
          </a:p>
        </p:txBody>
      </p:sp>
    </p:spTree>
    <p:extLst>
      <p:ext uri="{BB962C8B-B14F-4D97-AF65-F5344CB8AC3E}">
        <p14:creationId xmlns:p14="http://schemas.microsoft.com/office/powerpoint/2010/main" val="23682972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strike="sngStrike" dirty="0">
                          <a:solidFill>
                            <a:schemeClr val="tx1"/>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strike="sngStrike" dirty="0"/>
                        <a:t>Ken</a:t>
                      </a:r>
                    </a:p>
                  </a:txBody>
                  <a:tcPr>
                    <a:solidFill>
                      <a:schemeClr val="accent2">
                        <a:lumMod val="20000"/>
                        <a:lumOff val="80000"/>
                      </a:schemeClr>
                    </a:solidFill>
                  </a:tcPr>
                </a:tc>
                <a:tc>
                  <a:txBody>
                    <a:bodyPr/>
                    <a:lstStyle/>
                    <a:p>
                      <a:pPr algn="ctr"/>
                      <a:r>
                        <a:rPr lang="en-AU" dirty="0"/>
                        <a:t>Danny</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dirty="0"/>
                        <a:t>Danny</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2182008" cy="954107"/>
          </a:xfrm>
          <a:prstGeom prst="rect">
            <a:avLst/>
          </a:prstGeom>
          <a:noFill/>
        </p:spPr>
        <p:txBody>
          <a:bodyPr wrap="none" rtlCol="0">
            <a:spAutoFit/>
          </a:bodyPr>
          <a:lstStyle/>
          <a:p>
            <a:r>
              <a:rPr lang="en-AU" sz="2800" b="1" dirty="0"/>
              <a:t>Round 3 </a:t>
            </a:r>
          </a:p>
          <a:p>
            <a:r>
              <a:rPr lang="en-AU" sz="2800" b="1" dirty="0"/>
              <a:t>(proposing)</a:t>
            </a:r>
          </a:p>
        </p:txBody>
      </p:sp>
    </p:spTree>
    <p:extLst>
      <p:ext uri="{BB962C8B-B14F-4D97-AF65-F5344CB8AC3E}">
        <p14:creationId xmlns:p14="http://schemas.microsoft.com/office/powerpoint/2010/main" val="32833506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strike="sngStrike" dirty="0">
                          <a:solidFill>
                            <a:schemeClr val="tx1"/>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strike="sngStrike" dirty="0"/>
                        <a:t>Ken</a:t>
                      </a:r>
                    </a:p>
                  </a:txBody>
                  <a:tcPr>
                    <a:solidFill>
                      <a:schemeClr val="accent2">
                        <a:lumMod val="20000"/>
                        <a:lumOff val="80000"/>
                      </a:schemeClr>
                    </a:solidFill>
                  </a:tcPr>
                </a:tc>
                <a:tc>
                  <a:txBody>
                    <a:bodyPr/>
                    <a:lstStyle/>
                    <a:p>
                      <a:pPr algn="ctr"/>
                      <a:r>
                        <a:rPr lang="en-AU" strike="sngStrike" dirty="0"/>
                        <a:t>Danny</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dirty="0">
                          <a:solidFill>
                            <a:srgbClr val="C00000"/>
                          </a:solidFill>
                        </a:rPr>
                        <a:t>Danny</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1721946" cy="954107"/>
          </a:xfrm>
          <a:prstGeom prst="rect">
            <a:avLst/>
          </a:prstGeom>
          <a:noFill/>
        </p:spPr>
        <p:txBody>
          <a:bodyPr wrap="none" rtlCol="0">
            <a:spAutoFit/>
          </a:bodyPr>
          <a:lstStyle/>
          <a:p>
            <a:r>
              <a:rPr lang="en-AU" sz="2800" b="1" dirty="0"/>
              <a:t>Round 3 </a:t>
            </a:r>
          </a:p>
          <a:p>
            <a:r>
              <a:rPr lang="en-AU" sz="2800" b="1" dirty="0"/>
              <a:t>(end)</a:t>
            </a:r>
          </a:p>
        </p:txBody>
      </p:sp>
    </p:spTree>
    <p:extLst>
      <p:ext uri="{BB962C8B-B14F-4D97-AF65-F5344CB8AC3E}">
        <p14:creationId xmlns:p14="http://schemas.microsoft.com/office/powerpoint/2010/main" val="30854251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strike="sngStrike" dirty="0">
                          <a:solidFill>
                            <a:schemeClr val="tx1"/>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strike="sngStrike" dirty="0"/>
                        <a:t>Ken</a:t>
                      </a:r>
                    </a:p>
                  </a:txBody>
                  <a:tcPr>
                    <a:solidFill>
                      <a:schemeClr val="accent2">
                        <a:lumMod val="20000"/>
                        <a:lumOff val="80000"/>
                      </a:schemeClr>
                    </a:solidFill>
                  </a:tcPr>
                </a:tc>
                <a:tc>
                  <a:txBody>
                    <a:bodyPr/>
                    <a:lstStyle/>
                    <a:p>
                      <a:pPr algn="ctr"/>
                      <a:r>
                        <a:rPr lang="en-AU" strike="sngStrike" dirty="0"/>
                        <a:t>Danny</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dirty="0">
                          <a:solidFill>
                            <a:srgbClr val="C00000"/>
                          </a:solidFill>
                        </a:rPr>
                        <a:t>Danny</a:t>
                      </a:r>
                    </a:p>
                  </a:txBody>
                  <a:tcPr>
                    <a:solidFill>
                      <a:schemeClr val="accent2">
                        <a:lumMod val="20000"/>
                        <a:lumOff val="80000"/>
                      </a:schemeClr>
                    </a:solidFill>
                  </a:tcPr>
                </a:tc>
                <a:tc>
                  <a:txBody>
                    <a:bodyPr/>
                    <a:lstStyle/>
                    <a:p>
                      <a:pPr algn="ctr"/>
                      <a:r>
                        <a:rPr lang="en-AU" dirty="0"/>
                        <a:t>John</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2182008" cy="954107"/>
          </a:xfrm>
          <a:prstGeom prst="rect">
            <a:avLst/>
          </a:prstGeom>
          <a:noFill/>
        </p:spPr>
        <p:txBody>
          <a:bodyPr wrap="none" rtlCol="0">
            <a:spAutoFit/>
          </a:bodyPr>
          <a:lstStyle/>
          <a:p>
            <a:r>
              <a:rPr lang="en-AU" sz="2800" b="1" dirty="0"/>
              <a:t>Round 4 </a:t>
            </a:r>
          </a:p>
          <a:p>
            <a:r>
              <a:rPr lang="en-AU" sz="2800" b="1" dirty="0"/>
              <a:t>(proposing)</a:t>
            </a:r>
          </a:p>
        </p:txBody>
      </p:sp>
    </p:spTree>
    <p:extLst>
      <p:ext uri="{BB962C8B-B14F-4D97-AF65-F5344CB8AC3E}">
        <p14:creationId xmlns:p14="http://schemas.microsoft.com/office/powerpoint/2010/main" val="34690707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41E6B-0803-416C-8904-F1E6E55C34C8}"/>
              </a:ext>
            </a:extLst>
          </p:cNvPr>
          <p:cNvSpPr>
            <a:spLocks noGrp="1"/>
          </p:cNvSpPr>
          <p:nvPr>
            <p:ph idx="1"/>
          </p:nvPr>
        </p:nvSpPr>
        <p:spPr>
          <a:xfrm>
            <a:off x="195943" y="902524"/>
            <a:ext cx="8728363" cy="4061362"/>
          </a:xfrm>
        </p:spPr>
        <p:txBody>
          <a:bodyPr/>
          <a:lstStyle/>
          <a:p>
            <a:pPr marL="0" indent="0">
              <a:lnSpc>
                <a:spcPct val="100000"/>
              </a:lnSpc>
              <a:buNone/>
            </a:pPr>
            <a:r>
              <a:rPr lang="en-AU" dirty="0"/>
              <a:t> </a:t>
            </a:r>
          </a:p>
        </p:txBody>
      </p:sp>
      <p:sp>
        <p:nvSpPr>
          <p:cNvPr id="3" name="Title 2">
            <a:extLst>
              <a:ext uri="{FF2B5EF4-FFF2-40B4-BE49-F238E27FC236}">
                <a16:creationId xmlns:a16="http://schemas.microsoft.com/office/drawing/2014/main" id="{71BD0D51-146C-4AC6-B04A-30ED069D09EF}"/>
              </a:ext>
            </a:extLst>
          </p:cNvPr>
          <p:cNvSpPr>
            <a:spLocks noGrp="1"/>
          </p:cNvSpPr>
          <p:nvPr>
            <p:ph type="title"/>
          </p:nvPr>
        </p:nvSpPr>
        <p:spPr/>
        <p:txBody>
          <a:bodyPr>
            <a:normAutofit fontScale="90000"/>
          </a:bodyPr>
          <a:lstStyle/>
          <a:p>
            <a:r>
              <a:rPr lang="en-AU" dirty="0"/>
              <a:t>Gale-Shapley Algorithm – Example</a:t>
            </a:r>
          </a:p>
        </p:txBody>
      </p:sp>
      <p:graphicFrame>
        <p:nvGraphicFramePr>
          <p:cNvPr id="5" name="Table 4">
            <a:extLst>
              <a:ext uri="{FF2B5EF4-FFF2-40B4-BE49-F238E27FC236}">
                <a16:creationId xmlns:a16="http://schemas.microsoft.com/office/drawing/2014/main" id="{680EB437-89E0-470F-ABE1-6DFDDA9287A7}"/>
              </a:ext>
            </a:extLst>
          </p:cNvPr>
          <p:cNvGraphicFramePr>
            <a:graphicFrameLocks noGrp="1"/>
          </p:cNvGraphicFramePr>
          <p:nvPr/>
        </p:nvGraphicFramePr>
        <p:xfrm>
          <a:off x="406400" y="1033029"/>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Anita</a:t>
                      </a:r>
                    </a:p>
                  </a:txBody>
                  <a:tcPr>
                    <a:solidFill>
                      <a:schemeClr val="accent2">
                        <a:lumMod val="20000"/>
                        <a:lumOff val="80000"/>
                      </a:schemeClr>
                    </a:solidFill>
                  </a:tcPr>
                </a:tc>
                <a:tc>
                  <a:txBody>
                    <a:bodyPr/>
                    <a:lstStyle/>
                    <a:p>
                      <a:pPr algn="ctr"/>
                      <a:r>
                        <a:rPr lang="en-AU" b="1" dirty="0"/>
                        <a:t>Sarah</a:t>
                      </a:r>
                    </a:p>
                  </a:txBody>
                  <a:tcPr>
                    <a:solidFill>
                      <a:schemeClr val="accent2">
                        <a:lumMod val="20000"/>
                        <a:lumOff val="80000"/>
                      </a:schemeClr>
                    </a:solidFill>
                  </a:tcPr>
                </a:tc>
                <a:tc>
                  <a:txBody>
                    <a:bodyPr/>
                    <a:lstStyle/>
                    <a:p>
                      <a:pPr algn="ctr"/>
                      <a:r>
                        <a:rPr lang="en-AU" b="1" dirty="0"/>
                        <a:t>Barbie</a:t>
                      </a:r>
                    </a:p>
                  </a:txBody>
                  <a:tcPr>
                    <a:solidFill>
                      <a:schemeClr val="accent2">
                        <a:lumMod val="20000"/>
                        <a:lumOff val="80000"/>
                      </a:schemeClr>
                    </a:solidFill>
                  </a:tcPr>
                </a:tc>
                <a:tc>
                  <a:txBody>
                    <a:bodyPr/>
                    <a:lstStyle/>
                    <a:p>
                      <a:pPr algn="ctr"/>
                      <a:r>
                        <a:rPr lang="en-AU" b="1" dirty="0"/>
                        <a:t>Michelle</a:t>
                      </a:r>
                    </a:p>
                  </a:txBody>
                  <a:tcPr>
                    <a:solidFill>
                      <a:schemeClr val="accent2">
                        <a:lumMod val="20000"/>
                        <a:lumOff val="80000"/>
                      </a:schemeClr>
                    </a:solidFill>
                  </a:tcPr>
                </a:tc>
                <a:extLst>
                  <a:ext uri="{0D108BD9-81ED-4DB2-BD59-A6C34878D82A}">
                    <a16:rowId xmlns:a16="http://schemas.microsoft.com/office/drawing/2014/main" val="8218857"/>
                  </a:ext>
                </a:extLst>
              </a:tr>
              <a:tr h="254907">
                <a:tc>
                  <a:txBody>
                    <a:bodyPr/>
                    <a:lstStyle/>
                    <a:p>
                      <a:pPr algn="ctr"/>
                      <a:r>
                        <a:rPr lang="en-AU" dirty="0">
                          <a:solidFill>
                            <a:srgbClr val="C00000"/>
                          </a:solidFill>
                        </a:rPr>
                        <a:t>Chris</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tc>
                  <a:txBody>
                    <a:bodyPr/>
                    <a:lstStyle/>
                    <a:p>
                      <a:pPr algn="ctr"/>
                      <a:r>
                        <a:rPr lang="en-AU" strike="sngStrike" dirty="0">
                          <a:solidFill>
                            <a:schemeClr val="tx1"/>
                          </a:solidFill>
                        </a:rPr>
                        <a:t>Ken</a:t>
                      </a:r>
                    </a:p>
                  </a:txBody>
                  <a:tcPr>
                    <a:solidFill>
                      <a:schemeClr val="accent2">
                        <a:lumMod val="20000"/>
                        <a:lumOff val="80000"/>
                      </a:schemeClr>
                    </a:solidFill>
                  </a:tcPr>
                </a:tc>
                <a:tc>
                  <a:txBody>
                    <a:bodyPr/>
                    <a:lstStyle/>
                    <a:p>
                      <a:pPr algn="ctr"/>
                      <a:r>
                        <a:rPr lang="en-AU" strike="sngStrike" dirty="0"/>
                        <a:t>Chris</a:t>
                      </a:r>
                    </a:p>
                  </a:txBody>
                  <a:tcPr>
                    <a:solidFill>
                      <a:schemeClr val="accent2">
                        <a:lumMod val="20000"/>
                        <a:lumOff val="80000"/>
                      </a:schemeClr>
                    </a:solidFill>
                  </a:tcPr>
                </a:tc>
                <a:extLst>
                  <a:ext uri="{0D108BD9-81ED-4DB2-BD59-A6C34878D82A}">
                    <a16:rowId xmlns:a16="http://schemas.microsoft.com/office/drawing/2014/main" val="178846337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strike="sngStrike" dirty="0"/>
                        <a:t>Ken</a:t>
                      </a:r>
                    </a:p>
                  </a:txBody>
                  <a:tcPr>
                    <a:solidFill>
                      <a:schemeClr val="accent2">
                        <a:lumMod val="20000"/>
                        <a:lumOff val="80000"/>
                      </a:schemeClr>
                    </a:solidFill>
                  </a:tcPr>
                </a:tc>
                <a:tc>
                  <a:txBody>
                    <a:bodyPr/>
                    <a:lstStyle/>
                    <a:p>
                      <a:pPr algn="ctr"/>
                      <a:r>
                        <a:rPr lang="en-AU" strike="sngStrike" dirty="0"/>
                        <a:t>Danny</a:t>
                      </a:r>
                    </a:p>
                  </a:txBody>
                  <a:tcPr>
                    <a:solidFill>
                      <a:schemeClr val="accent2">
                        <a:lumMod val="20000"/>
                        <a:lumOff val="80000"/>
                      </a:schemeClr>
                    </a:solidFill>
                  </a:tcPr>
                </a:tc>
                <a:tc>
                  <a:txBody>
                    <a:bodyPr/>
                    <a:lstStyle/>
                    <a:p>
                      <a:pPr algn="ctr"/>
                      <a:r>
                        <a:rPr lang="en-AU" dirty="0">
                          <a:solidFill>
                            <a:srgbClr val="C00000"/>
                          </a:solidFill>
                        </a:rPr>
                        <a:t>Ken</a:t>
                      </a:r>
                    </a:p>
                  </a:txBody>
                  <a:tcPr>
                    <a:solidFill>
                      <a:schemeClr val="accent2">
                        <a:lumMod val="20000"/>
                        <a:lumOff val="80000"/>
                      </a:schemeClr>
                    </a:solidFill>
                  </a:tcPr>
                </a:tc>
                <a:extLst>
                  <a:ext uri="{0D108BD9-81ED-4DB2-BD59-A6C34878D82A}">
                    <a16:rowId xmlns:a16="http://schemas.microsoft.com/office/drawing/2014/main" val="3046750631"/>
                  </a:ext>
                </a:extLst>
              </a:tr>
              <a:tr h="254907">
                <a:tc>
                  <a:txBody>
                    <a:bodyPr/>
                    <a:lstStyle/>
                    <a:p>
                      <a:pPr algn="ctr"/>
                      <a:endParaRPr lang="en-AU" dirty="0"/>
                    </a:p>
                  </a:txBody>
                  <a:tcPr>
                    <a:solidFill>
                      <a:schemeClr val="accent2">
                        <a:lumMod val="20000"/>
                        <a:lumOff val="80000"/>
                      </a:schemeClr>
                    </a:solidFill>
                  </a:tcPr>
                </a:tc>
                <a:tc>
                  <a:txBody>
                    <a:bodyPr/>
                    <a:lstStyle/>
                    <a:p>
                      <a:pPr algn="ctr"/>
                      <a:r>
                        <a:rPr lang="en-AU" dirty="0">
                          <a:solidFill>
                            <a:srgbClr val="C00000"/>
                          </a:solidFill>
                        </a:rPr>
                        <a:t>Danny</a:t>
                      </a:r>
                    </a:p>
                  </a:txBody>
                  <a:tcPr>
                    <a:solidFill>
                      <a:schemeClr val="accent2">
                        <a:lumMod val="20000"/>
                        <a:lumOff val="80000"/>
                      </a:schemeClr>
                    </a:solidFill>
                  </a:tcPr>
                </a:tc>
                <a:tc>
                  <a:txBody>
                    <a:bodyPr/>
                    <a:lstStyle/>
                    <a:p>
                      <a:pPr algn="ctr"/>
                      <a:r>
                        <a:rPr lang="en-AU" dirty="0">
                          <a:solidFill>
                            <a:srgbClr val="C00000"/>
                          </a:solidFill>
                        </a:rPr>
                        <a:t>John</a:t>
                      </a:r>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1181630008"/>
                  </a:ext>
                </a:extLst>
              </a:tr>
              <a:tr h="254907">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tc>
                  <a:txBody>
                    <a:bodyPr/>
                    <a:lstStyle/>
                    <a:p>
                      <a:pPr algn="ctr"/>
                      <a:endParaRPr lang="en-AU" dirty="0"/>
                    </a:p>
                  </a:txBody>
                  <a:tcPr>
                    <a:solidFill>
                      <a:schemeClr val="accent2">
                        <a:lumMod val="20000"/>
                        <a:lumOff val="80000"/>
                      </a:schemeClr>
                    </a:solidFill>
                  </a:tcPr>
                </a:tc>
                <a:extLst>
                  <a:ext uri="{0D108BD9-81ED-4DB2-BD59-A6C34878D82A}">
                    <a16:rowId xmlns:a16="http://schemas.microsoft.com/office/drawing/2014/main" val="2198436810"/>
                  </a:ext>
                </a:extLst>
              </a:tr>
            </a:tbl>
          </a:graphicData>
        </a:graphic>
      </p:graphicFrame>
      <p:graphicFrame>
        <p:nvGraphicFramePr>
          <p:cNvPr id="6" name="Table 5">
            <a:extLst>
              <a:ext uri="{FF2B5EF4-FFF2-40B4-BE49-F238E27FC236}">
                <a16:creationId xmlns:a16="http://schemas.microsoft.com/office/drawing/2014/main" id="{29D78BCE-37F7-4778-80EF-3840BB781D9E}"/>
              </a:ext>
            </a:extLst>
          </p:cNvPr>
          <p:cNvGraphicFramePr>
            <a:graphicFrameLocks noGrp="1"/>
          </p:cNvGraphicFramePr>
          <p:nvPr/>
        </p:nvGraphicFramePr>
        <p:xfrm>
          <a:off x="406400" y="3015921"/>
          <a:ext cx="4992912" cy="1828800"/>
        </p:xfrm>
        <a:graphic>
          <a:graphicData uri="http://schemas.openxmlformats.org/drawingml/2006/table">
            <a:tbl>
              <a:tblPr firstRow="1" bandRow="1">
                <a:tableStyleId>{5940675A-B579-460E-94D1-54222C63F5DA}</a:tableStyleId>
              </a:tblPr>
              <a:tblGrid>
                <a:gridCol w="1248228">
                  <a:extLst>
                    <a:ext uri="{9D8B030D-6E8A-4147-A177-3AD203B41FA5}">
                      <a16:colId xmlns:a16="http://schemas.microsoft.com/office/drawing/2014/main" val="3879890142"/>
                    </a:ext>
                  </a:extLst>
                </a:gridCol>
                <a:gridCol w="1248228">
                  <a:extLst>
                    <a:ext uri="{9D8B030D-6E8A-4147-A177-3AD203B41FA5}">
                      <a16:colId xmlns:a16="http://schemas.microsoft.com/office/drawing/2014/main" val="818914734"/>
                    </a:ext>
                  </a:extLst>
                </a:gridCol>
                <a:gridCol w="1248228">
                  <a:extLst>
                    <a:ext uri="{9D8B030D-6E8A-4147-A177-3AD203B41FA5}">
                      <a16:colId xmlns:a16="http://schemas.microsoft.com/office/drawing/2014/main" val="1570462993"/>
                    </a:ext>
                  </a:extLst>
                </a:gridCol>
                <a:gridCol w="1248228">
                  <a:extLst>
                    <a:ext uri="{9D8B030D-6E8A-4147-A177-3AD203B41FA5}">
                      <a16:colId xmlns:a16="http://schemas.microsoft.com/office/drawing/2014/main" val="704687138"/>
                    </a:ext>
                  </a:extLst>
                </a:gridCol>
              </a:tblGrid>
              <a:tr h="254907">
                <a:tc>
                  <a:txBody>
                    <a:bodyPr/>
                    <a:lstStyle/>
                    <a:p>
                      <a:pPr algn="ctr"/>
                      <a:r>
                        <a:rPr lang="en-AU" b="1" dirty="0"/>
                        <a:t>Danny</a:t>
                      </a:r>
                    </a:p>
                  </a:txBody>
                  <a:tcPr>
                    <a:solidFill>
                      <a:srgbClr val="50D2FF"/>
                    </a:solidFill>
                  </a:tcPr>
                </a:tc>
                <a:tc>
                  <a:txBody>
                    <a:bodyPr/>
                    <a:lstStyle/>
                    <a:p>
                      <a:pPr algn="ctr"/>
                      <a:r>
                        <a:rPr lang="en-AU" b="1" dirty="0"/>
                        <a:t>Chris</a:t>
                      </a:r>
                    </a:p>
                  </a:txBody>
                  <a:tcPr>
                    <a:solidFill>
                      <a:srgbClr val="50D2FF"/>
                    </a:solidFill>
                  </a:tcPr>
                </a:tc>
                <a:tc>
                  <a:txBody>
                    <a:bodyPr/>
                    <a:lstStyle/>
                    <a:p>
                      <a:pPr algn="ctr"/>
                      <a:r>
                        <a:rPr lang="en-AU" b="1" dirty="0"/>
                        <a:t>John</a:t>
                      </a:r>
                    </a:p>
                  </a:txBody>
                  <a:tcPr>
                    <a:solidFill>
                      <a:srgbClr val="50D2FF"/>
                    </a:solidFill>
                  </a:tcPr>
                </a:tc>
                <a:tc>
                  <a:txBody>
                    <a:bodyPr/>
                    <a:lstStyle/>
                    <a:p>
                      <a:pPr algn="ctr"/>
                      <a:r>
                        <a:rPr lang="en-AU" b="1" dirty="0"/>
                        <a:t>Ken</a:t>
                      </a:r>
                    </a:p>
                  </a:txBody>
                  <a:tcPr>
                    <a:solidFill>
                      <a:srgbClr val="50D2FF"/>
                    </a:solidFill>
                  </a:tcPr>
                </a:tc>
                <a:extLst>
                  <a:ext uri="{0D108BD9-81ED-4DB2-BD59-A6C34878D82A}">
                    <a16:rowId xmlns:a16="http://schemas.microsoft.com/office/drawing/2014/main" val="8218857"/>
                  </a:ext>
                </a:extLst>
              </a:tr>
              <a:tr h="254907">
                <a:tc>
                  <a:txBody>
                    <a:bodyPr/>
                    <a:lstStyle/>
                    <a:p>
                      <a:pPr algn="ctr"/>
                      <a:r>
                        <a:rPr lang="en-AU" b="0" dirty="0"/>
                        <a:t>Michelle</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extLst>
                  <a:ext uri="{0D108BD9-81ED-4DB2-BD59-A6C34878D82A}">
                    <a16:rowId xmlns:a16="http://schemas.microsoft.com/office/drawing/2014/main" val="1788463371"/>
                  </a:ext>
                </a:extLst>
              </a:tr>
              <a:tr h="254907">
                <a:tc>
                  <a:txBody>
                    <a:bodyPr/>
                    <a:lstStyle/>
                    <a:p>
                      <a:pPr algn="ctr"/>
                      <a:r>
                        <a:rPr lang="en-AU" dirty="0"/>
                        <a:t>Sarah</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extLst>
                  <a:ext uri="{0D108BD9-81ED-4DB2-BD59-A6C34878D82A}">
                    <a16:rowId xmlns:a16="http://schemas.microsoft.com/office/drawing/2014/main" val="3046750631"/>
                  </a:ext>
                </a:extLst>
              </a:tr>
              <a:tr h="254907">
                <a:tc>
                  <a:txBody>
                    <a:bodyPr/>
                    <a:lstStyle/>
                    <a:p>
                      <a:pPr algn="ctr"/>
                      <a:r>
                        <a:rPr lang="en-AU" dirty="0"/>
                        <a:t>Barbie</a:t>
                      </a:r>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b="0" dirty="0"/>
                        <a:t>Michelle</a:t>
                      </a:r>
                      <a:endParaRPr lang="en-AU" dirty="0"/>
                    </a:p>
                  </a:txBody>
                  <a:tcPr>
                    <a:solidFill>
                      <a:srgbClr val="50D2FF"/>
                    </a:solidFill>
                  </a:tcPr>
                </a:tc>
                <a:tc>
                  <a:txBody>
                    <a:bodyPr/>
                    <a:lstStyle/>
                    <a:p>
                      <a:pPr algn="ctr"/>
                      <a:r>
                        <a:rPr lang="en-AU" dirty="0"/>
                        <a:t>Sarah</a:t>
                      </a:r>
                    </a:p>
                  </a:txBody>
                  <a:tcPr>
                    <a:solidFill>
                      <a:srgbClr val="50D2FF"/>
                    </a:solidFill>
                  </a:tcPr>
                </a:tc>
                <a:extLst>
                  <a:ext uri="{0D108BD9-81ED-4DB2-BD59-A6C34878D82A}">
                    <a16:rowId xmlns:a16="http://schemas.microsoft.com/office/drawing/2014/main" val="1181630008"/>
                  </a:ext>
                </a:extLst>
              </a:tr>
              <a:tr h="254907">
                <a:tc>
                  <a:txBody>
                    <a:bodyPr/>
                    <a:lstStyle/>
                    <a:p>
                      <a:pPr algn="ctr"/>
                      <a:r>
                        <a:rPr lang="en-AU" dirty="0"/>
                        <a:t>Anita</a:t>
                      </a:r>
                    </a:p>
                  </a:txBody>
                  <a:tcPr>
                    <a:solidFill>
                      <a:srgbClr val="50D2FF"/>
                    </a:solidFill>
                  </a:tcPr>
                </a:tc>
                <a:tc>
                  <a:txBody>
                    <a:bodyPr/>
                    <a:lstStyle/>
                    <a:p>
                      <a:pPr algn="ctr"/>
                      <a:r>
                        <a:rPr lang="en-AU" dirty="0"/>
                        <a:t>Barbie</a:t>
                      </a:r>
                    </a:p>
                  </a:txBody>
                  <a:tcPr>
                    <a:solidFill>
                      <a:srgbClr val="50D2FF"/>
                    </a:solidFill>
                  </a:tcPr>
                </a:tc>
                <a:tc>
                  <a:txBody>
                    <a:bodyPr/>
                    <a:lstStyle/>
                    <a:p>
                      <a:pPr algn="ctr"/>
                      <a:r>
                        <a:rPr lang="en-AU" dirty="0"/>
                        <a:t>Sarah</a:t>
                      </a:r>
                    </a:p>
                  </a:txBody>
                  <a:tcPr>
                    <a:solidFill>
                      <a:srgbClr val="50D2FF"/>
                    </a:solidFill>
                  </a:tcPr>
                </a:tc>
                <a:tc>
                  <a:txBody>
                    <a:bodyPr/>
                    <a:lstStyle/>
                    <a:p>
                      <a:pPr algn="ctr"/>
                      <a:r>
                        <a:rPr lang="en-AU" dirty="0"/>
                        <a:t>Anita</a:t>
                      </a:r>
                    </a:p>
                  </a:txBody>
                  <a:tcPr>
                    <a:solidFill>
                      <a:srgbClr val="50D2FF"/>
                    </a:solidFill>
                  </a:tcPr>
                </a:tc>
                <a:extLst>
                  <a:ext uri="{0D108BD9-81ED-4DB2-BD59-A6C34878D82A}">
                    <a16:rowId xmlns:a16="http://schemas.microsoft.com/office/drawing/2014/main" val="2198436810"/>
                  </a:ext>
                </a:extLst>
              </a:tr>
            </a:tbl>
          </a:graphicData>
        </a:graphic>
      </p:graphicFrame>
      <p:sp>
        <p:nvSpPr>
          <p:cNvPr id="8" name="TextBox 7">
            <a:extLst>
              <a:ext uri="{FF2B5EF4-FFF2-40B4-BE49-F238E27FC236}">
                <a16:creationId xmlns:a16="http://schemas.microsoft.com/office/drawing/2014/main" id="{BAB98E61-8D1F-4995-B712-5626F8E6866A}"/>
              </a:ext>
            </a:extLst>
          </p:cNvPr>
          <p:cNvSpPr txBox="1"/>
          <p:nvPr/>
        </p:nvSpPr>
        <p:spPr>
          <a:xfrm>
            <a:off x="6077281" y="2457117"/>
            <a:ext cx="1721946" cy="954107"/>
          </a:xfrm>
          <a:prstGeom prst="rect">
            <a:avLst/>
          </a:prstGeom>
          <a:noFill/>
        </p:spPr>
        <p:txBody>
          <a:bodyPr wrap="none" rtlCol="0">
            <a:spAutoFit/>
          </a:bodyPr>
          <a:lstStyle/>
          <a:p>
            <a:r>
              <a:rPr lang="en-AU" sz="2800" b="1" dirty="0"/>
              <a:t>Round 4 </a:t>
            </a:r>
          </a:p>
          <a:p>
            <a:r>
              <a:rPr lang="en-AU" sz="2800" b="1" dirty="0"/>
              <a:t>(end)</a:t>
            </a:r>
          </a:p>
        </p:txBody>
      </p:sp>
    </p:spTree>
    <p:extLst>
      <p:ext uri="{BB962C8B-B14F-4D97-AF65-F5344CB8AC3E}">
        <p14:creationId xmlns:p14="http://schemas.microsoft.com/office/powerpoint/2010/main" val="16150801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26F0C4-659E-49D2-B735-00C2E3EDEED0}"/>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F568FDC1-C010-41D7-A67D-522230081397}"/>
              </a:ext>
            </a:extLst>
          </p:cNvPr>
          <p:cNvSpPr>
            <a:spLocks noGrp="1"/>
          </p:cNvSpPr>
          <p:nvPr>
            <p:ph type="title"/>
          </p:nvPr>
        </p:nvSpPr>
        <p:spPr/>
        <p:txBody>
          <a:bodyPr>
            <a:normAutofit fontScale="90000"/>
          </a:bodyPr>
          <a:lstStyle/>
          <a:p>
            <a:r>
              <a:rPr lang="en-AU" dirty="0"/>
              <a:t>Gale-Shapley Algorithm – Example</a:t>
            </a:r>
          </a:p>
        </p:txBody>
      </p:sp>
      <p:pic>
        <p:nvPicPr>
          <p:cNvPr id="4" name="Picture 3">
            <a:extLst>
              <a:ext uri="{FF2B5EF4-FFF2-40B4-BE49-F238E27FC236}">
                <a16:creationId xmlns:a16="http://schemas.microsoft.com/office/drawing/2014/main" id="{D668C201-42D8-46DE-B32E-8FA973483A42}"/>
              </a:ext>
            </a:extLst>
          </p:cNvPr>
          <p:cNvPicPr>
            <a:picLocks noChangeAspect="1"/>
          </p:cNvPicPr>
          <p:nvPr/>
        </p:nvPicPr>
        <p:blipFill>
          <a:blip r:embed="rId2"/>
          <a:stretch>
            <a:fillRect/>
          </a:stretch>
        </p:blipFill>
        <p:spPr>
          <a:xfrm>
            <a:off x="3084629" y="912048"/>
            <a:ext cx="2974742" cy="3627949"/>
          </a:xfrm>
          <a:prstGeom prst="rect">
            <a:avLst/>
          </a:prstGeom>
        </p:spPr>
      </p:pic>
    </p:spTree>
    <p:extLst>
      <p:ext uri="{BB962C8B-B14F-4D97-AF65-F5344CB8AC3E}">
        <p14:creationId xmlns:p14="http://schemas.microsoft.com/office/powerpoint/2010/main" val="12966900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C854F5-EBAF-40B7-9FE2-8859CDC903C3}"/>
              </a:ext>
            </a:extLst>
          </p:cNvPr>
          <p:cNvSpPr>
            <a:spLocks noGrp="1"/>
          </p:cNvSpPr>
          <p:nvPr>
            <p:ph idx="1"/>
          </p:nvPr>
        </p:nvSpPr>
        <p:spPr/>
        <p:txBody>
          <a:bodyPr/>
          <a:lstStyle/>
          <a:p>
            <a:pPr marL="0" indent="0">
              <a:lnSpc>
                <a:spcPct val="100000"/>
              </a:lnSpc>
              <a:buNone/>
            </a:pPr>
            <a:r>
              <a:rPr lang="en-AU" dirty="0"/>
              <a:t>Properties of algorithm:</a:t>
            </a:r>
          </a:p>
          <a:p>
            <a:pPr>
              <a:lnSpc>
                <a:spcPct val="100000"/>
              </a:lnSpc>
            </a:pPr>
            <a:r>
              <a:rPr lang="en-AU" dirty="0"/>
              <a:t>It will always find a stable marriage configuration.</a:t>
            </a:r>
          </a:p>
          <a:p>
            <a:pPr>
              <a:lnSpc>
                <a:spcPct val="100000"/>
              </a:lnSpc>
            </a:pPr>
            <a:r>
              <a:rPr lang="en-AU" dirty="0"/>
              <a:t>All males and females will be matched.</a:t>
            </a:r>
          </a:p>
          <a:p>
            <a:pPr>
              <a:lnSpc>
                <a:spcPct val="100000"/>
              </a:lnSpc>
            </a:pPr>
            <a:r>
              <a:rPr lang="en-AU" dirty="0"/>
              <a:t>For the female proposing variant, the females are matched with the best male partners under any stable marriage, but the males can be matched with their worst female partners under any stable marriage.</a:t>
            </a:r>
          </a:p>
          <a:p>
            <a:pPr>
              <a:lnSpc>
                <a:spcPct val="100000"/>
              </a:lnSpc>
            </a:pPr>
            <a:endParaRPr lang="en-AU" dirty="0"/>
          </a:p>
        </p:txBody>
      </p:sp>
      <p:sp>
        <p:nvSpPr>
          <p:cNvPr id="3" name="Title 2">
            <a:extLst>
              <a:ext uri="{FF2B5EF4-FFF2-40B4-BE49-F238E27FC236}">
                <a16:creationId xmlns:a16="http://schemas.microsoft.com/office/drawing/2014/main" id="{2313BCF1-D921-47A6-8EB4-CB8F2CE614F0}"/>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204245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b="1" dirty="0">
                <a:solidFill>
                  <a:srgbClr val="C00000"/>
                </a:solidFill>
              </a:rPr>
              <a:t>Top-Down</a:t>
            </a:r>
          </a:p>
          <a:p>
            <a:pPr lvl="1">
              <a:lnSpc>
                <a:spcPct val="100000"/>
              </a:lnSpc>
            </a:pPr>
            <a:r>
              <a:rPr lang="en-AU" sz="2400" dirty="0"/>
              <a:t>Start with a divide and conquer algorithm, and begin dividing recursively.</a:t>
            </a:r>
          </a:p>
          <a:p>
            <a:pPr lvl="1">
              <a:lnSpc>
                <a:spcPct val="100000"/>
              </a:lnSpc>
            </a:pPr>
            <a:r>
              <a:rPr lang="en-AU" sz="2400" dirty="0"/>
              <a:t>Only solve/recurse on a subproblem if the solution is not available in the table (</a:t>
            </a:r>
            <a:r>
              <a:rPr lang="en-AU" sz="2400" dirty="0">
                <a:sym typeface="Wingdings" panose="05000000000000000000" pitchFamily="2" charset="2"/>
              </a:rPr>
              <a:t> dependency)</a:t>
            </a:r>
            <a:endParaRPr lang="en-AU" sz="2400" dirty="0"/>
          </a:p>
          <a:p>
            <a:pPr lvl="1">
              <a:lnSpc>
                <a:spcPct val="100000"/>
              </a:lnSpc>
            </a:pPr>
            <a:r>
              <a:rPr lang="en-AU" sz="2400" dirty="0"/>
              <a:t>Save solutions to subproblems in a table.</a:t>
            </a:r>
            <a:endParaRPr lang="en-AU" dirty="0"/>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normAutofit fontScale="90000"/>
          </a:bodyPr>
          <a:lstStyle/>
          <a:p>
            <a:r>
              <a:rPr lang="en-AU" dirty="0"/>
              <a:t>Dynamic Programming Approaches</a:t>
            </a:r>
          </a:p>
        </p:txBody>
      </p:sp>
    </p:spTree>
    <p:extLst>
      <p:ext uri="{BB962C8B-B14F-4D97-AF65-F5344CB8AC3E}">
        <p14:creationId xmlns:p14="http://schemas.microsoft.com/office/powerpoint/2010/main" val="1631537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C854F5-EBAF-40B7-9FE2-8859CDC903C3}"/>
              </a:ext>
            </a:extLst>
          </p:cNvPr>
          <p:cNvSpPr>
            <a:spLocks noGrp="1"/>
          </p:cNvSpPr>
          <p:nvPr>
            <p:ph idx="1"/>
          </p:nvPr>
        </p:nvSpPr>
        <p:spPr/>
        <p:txBody>
          <a:bodyPr/>
          <a:lstStyle/>
          <a:p>
            <a:pPr marL="0" indent="0">
              <a:lnSpc>
                <a:spcPct val="100000"/>
              </a:lnSpc>
              <a:buNone/>
            </a:pPr>
            <a:r>
              <a:rPr lang="en-AU" dirty="0"/>
              <a:t>Properties of algorithm:</a:t>
            </a:r>
          </a:p>
          <a:p>
            <a:pPr>
              <a:lnSpc>
                <a:spcPct val="100000"/>
              </a:lnSpc>
            </a:pPr>
            <a:r>
              <a:rPr lang="en-AU" dirty="0"/>
              <a:t>Stable matchings may not be unique, e.g., the male proposing variant could come up with a different stable matching.</a:t>
            </a:r>
          </a:p>
          <a:p>
            <a:pPr>
              <a:lnSpc>
                <a:spcPct val="100000"/>
              </a:lnSpc>
            </a:pPr>
            <a:r>
              <a:rPr lang="en-AU" dirty="0"/>
              <a:t>Time complexity?</a:t>
            </a:r>
          </a:p>
          <a:p>
            <a:pPr lvl="1">
              <a:lnSpc>
                <a:spcPct val="100000"/>
              </a:lnSpc>
            </a:pPr>
            <a:r>
              <a:rPr lang="en-AU" b="1" dirty="0"/>
              <a:t>Best case: </a:t>
            </a:r>
            <a:r>
              <a:rPr lang="en-AU" dirty="0"/>
              <a:t>one round, all match </a:t>
            </a:r>
            <a:r>
              <a:rPr lang="en-AU" dirty="0">
                <a:sym typeface="Wingdings" panose="05000000000000000000" pitchFamily="2" charset="2"/>
              </a:rPr>
              <a:t> O(n)</a:t>
            </a:r>
          </a:p>
          <a:p>
            <a:pPr lvl="1">
              <a:lnSpc>
                <a:spcPct val="100000"/>
              </a:lnSpc>
            </a:pPr>
            <a:r>
              <a:rPr lang="en-AU" b="1" dirty="0">
                <a:sym typeface="Wingdings" panose="05000000000000000000" pitchFamily="2" charset="2"/>
              </a:rPr>
              <a:t>Worst case: </a:t>
            </a:r>
            <a:r>
              <a:rPr lang="en-AU" dirty="0">
                <a:sym typeface="Wingdings" panose="05000000000000000000" pitchFamily="2" charset="2"/>
              </a:rPr>
              <a:t>for each female, go through entire list  O(n*n)</a:t>
            </a:r>
            <a:endParaRPr lang="en-AU" b="1" dirty="0"/>
          </a:p>
        </p:txBody>
      </p:sp>
      <p:sp>
        <p:nvSpPr>
          <p:cNvPr id="3" name="Title 2">
            <a:extLst>
              <a:ext uri="{FF2B5EF4-FFF2-40B4-BE49-F238E27FC236}">
                <a16:creationId xmlns:a16="http://schemas.microsoft.com/office/drawing/2014/main" id="{2313BCF1-D921-47A6-8EB4-CB8F2CE614F0}"/>
              </a:ext>
            </a:extLst>
          </p:cNvPr>
          <p:cNvSpPr>
            <a:spLocks noGrp="1"/>
          </p:cNvSpPr>
          <p:nvPr>
            <p:ph type="title"/>
          </p:nvPr>
        </p:nvSpPr>
        <p:spPr/>
        <p:txBody>
          <a:bodyPr/>
          <a:lstStyle/>
          <a:p>
            <a:r>
              <a:rPr lang="en-AU" dirty="0"/>
              <a:t>Gale-Shapley Algorithm</a:t>
            </a:r>
          </a:p>
        </p:txBody>
      </p:sp>
    </p:spTree>
    <p:extLst>
      <p:ext uri="{BB962C8B-B14F-4D97-AF65-F5344CB8AC3E}">
        <p14:creationId xmlns:p14="http://schemas.microsoft.com/office/powerpoint/2010/main" val="1900911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4063" y="1694367"/>
            <a:ext cx="7820102" cy="1145165"/>
          </a:xfrm>
        </p:spPr>
        <p:txBody>
          <a:bodyPr/>
          <a:lstStyle/>
          <a:p>
            <a:pPr defTabSz="685800" fontAlgn="base">
              <a:spcAft>
                <a:spcPct val="0"/>
              </a:spcAft>
              <a:defRPr/>
            </a:pPr>
            <a:r>
              <a:rPr lang="en-GB" dirty="0"/>
              <a:t>Wrapping things up</a:t>
            </a:r>
            <a:endParaRPr lang="en-AU" dirty="0">
              <a:effectLst/>
            </a:endParaRPr>
          </a:p>
        </p:txBody>
      </p:sp>
    </p:spTree>
    <p:extLst>
      <p:ext uri="{BB962C8B-B14F-4D97-AF65-F5344CB8AC3E}">
        <p14:creationId xmlns:p14="http://schemas.microsoft.com/office/powerpoint/2010/main" val="20789829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Autofit/>
          </a:bodyPr>
          <a:lstStyle/>
          <a:p>
            <a:pPr marL="457200" indent="-457200">
              <a:lnSpc>
                <a:spcPct val="100000"/>
              </a:lnSpc>
              <a:spcBef>
                <a:spcPts val="1200"/>
              </a:spcBef>
              <a:buFont typeface="+mj-lt"/>
              <a:buAutoNum type="arabicPeriod"/>
            </a:pPr>
            <a:r>
              <a:rPr lang="en-AU" sz="2000" b="1" dirty="0">
                <a:solidFill>
                  <a:schemeClr val="tx2"/>
                </a:solidFill>
              </a:rPr>
              <a:t>Understand and apply </a:t>
            </a:r>
            <a:r>
              <a:rPr lang="en-AU" sz="2000" b="1" dirty="0">
                <a:solidFill>
                  <a:srgbClr val="C00000"/>
                </a:solidFill>
              </a:rPr>
              <a:t>Dynamic Programming </a:t>
            </a:r>
            <a:r>
              <a:rPr lang="en-AU" sz="2000" b="1" dirty="0">
                <a:solidFill>
                  <a:schemeClr val="tx2"/>
                </a:solidFill>
              </a:rPr>
              <a:t>techniques to solving problems</a:t>
            </a:r>
          </a:p>
          <a:p>
            <a:pPr marL="857250" lvl="1" indent="-457200">
              <a:lnSpc>
                <a:spcPct val="100000"/>
              </a:lnSpc>
              <a:spcBef>
                <a:spcPts val="1200"/>
              </a:spcBef>
            </a:pPr>
            <a:r>
              <a:rPr lang="en-AU" sz="2000" dirty="0">
                <a:solidFill>
                  <a:schemeClr val="tx2"/>
                </a:solidFill>
              </a:rPr>
              <a:t>Knapsack Problem</a:t>
            </a:r>
          </a:p>
          <a:p>
            <a:pPr marL="457200" indent="-457200">
              <a:lnSpc>
                <a:spcPct val="100000"/>
              </a:lnSpc>
              <a:spcBef>
                <a:spcPts val="1200"/>
              </a:spcBef>
              <a:buFont typeface="+mj-lt"/>
              <a:buAutoNum type="arabicPeriod"/>
            </a:pPr>
            <a:r>
              <a:rPr lang="en-AU" sz="2000" b="1" dirty="0">
                <a:solidFill>
                  <a:schemeClr val="tx2"/>
                </a:solidFill>
              </a:rPr>
              <a:t>Understand and apply the </a:t>
            </a:r>
            <a:r>
              <a:rPr lang="en-AU" sz="2000" b="1" dirty="0">
                <a:solidFill>
                  <a:srgbClr val="C00000"/>
                </a:solidFill>
              </a:rPr>
              <a:t>Greedy approach </a:t>
            </a:r>
            <a:r>
              <a:rPr lang="en-AU" sz="2000" b="1" dirty="0">
                <a:solidFill>
                  <a:schemeClr val="tx2"/>
                </a:solidFill>
              </a:rPr>
              <a:t>to solving problems</a:t>
            </a:r>
          </a:p>
          <a:p>
            <a:pPr lvl="1">
              <a:lnSpc>
                <a:spcPct val="100000"/>
              </a:lnSpc>
              <a:spcBef>
                <a:spcPts val="1200"/>
              </a:spcBef>
            </a:pPr>
            <a:r>
              <a:rPr lang="en-AU" sz="2000" dirty="0">
                <a:solidFill>
                  <a:schemeClr val="tx2"/>
                </a:solidFill>
              </a:rPr>
              <a:t>Prim’s Algorithm (find minimum spanning tree)</a:t>
            </a:r>
          </a:p>
          <a:p>
            <a:pPr lvl="1">
              <a:lnSpc>
                <a:spcPct val="100000"/>
              </a:lnSpc>
              <a:spcBef>
                <a:spcPts val="1200"/>
              </a:spcBef>
            </a:pPr>
            <a:r>
              <a:rPr lang="en-AU" sz="2000" dirty="0">
                <a:solidFill>
                  <a:schemeClr val="tx2"/>
                </a:solidFill>
              </a:rPr>
              <a:t>Dijkstra’s Algorithm (find shortest path distances) </a:t>
            </a:r>
          </a:p>
          <a:p>
            <a:pPr marL="514350" indent="-457200">
              <a:lnSpc>
                <a:spcPct val="100000"/>
              </a:lnSpc>
              <a:spcBef>
                <a:spcPts val="1200"/>
              </a:spcBef>
              <a:buFont typeface="+mj-lt"/>
              <a:buAutoNum type="arabicPeriod"/>
            </a:pPr>
            <a:r>
              <a:rPr lang="en-AU" sz="2000" b="1" dirty="0">
                <a:solidFill>
                  <a:schemeClr val="tx2"/>
                </a:solidFill>
              </a:rPr>
              <a:t>Understand and apply Gale-Shapley Algorithm to solve </a:t>
            </a:r>
            <a:r>
              <a:rPr lang="en-AU" sz="2000" b="1" dirty="0">
                <a:solidFill>
                  <a:srgbClr val="C00000"/>
                </a:solidFill>
              </a:rPr>
              <a:t>stable matching problem</a:t>
            </a:r>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Learning Objectives</a:t>
            </a:r>
            <a:endParaRPr lang="en-GB" dirty="0"/>
          </a:p>
        </p:txBody>
      </p:sp>
    </p:spTree>
    <p:extLst>
      <p:ext uri="{BB962C8B-B14F-4D97-AF65-F5344CB8AC3E}">
        <p14:creationId xmlns:p14="http://schemas.microsoft.com/office/powerpoint/2010/main" val="3946737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BFE9D-94CE-4749-928F-2557F9095B2B}"/>
              </a:ext>
            </a:extLst>
          </p:cNvPr>
          <p:cNvSpPr>
            <a:spLocks noGrp="1"/>
          </p:cNvSpPr>
          <p:nvPr>
            <p:ph idx="1"/>
          </p:nvPr>
        </p:nvSpPr>
        <p:spPr/>
        <p:txBody>
          <a:bodyPr/>
          <a:lstStyle/>
          <a:p>
            <a:r>
              <a:rPr lang="en-AU" b="1" dirty="0">
                <a:solidFill>
                  <a:srgbClr val="FF0000"/>
                </a:solidFill>
              </a:rPr>
              <a:t>Thank you for a great and enjoyable semester!</a:t>
            </a:r>
          </a:p>
          <a:p>
            <a:r>
              <a:rPr lang="en-AU" dirty="0"/>
              <a:t>Best wishes to all of you and please keep in touch…</a:t>
            </a:r>
          </a:p>
          <a:p>
            <a:pPr lvl="1"/>
            <a:r>
              <a:rPr lang="en-AU" sz="2400" b="1" dirty="0"/>
              <a:t>LinkedIn: </a:t>
            </a:r>
            <a:r>
              <a:rPr lang="en-AU" sz="2400" dirty="0">
                <a:hlinkClick r:id="rId2"/>
              </a:rPr>
              <a:t>https://www.linkedin.com/in/duydangpham/</a:t>
            </a:r>
            <a:r>
              <a:rPr lang="en-AU" sz="2400" dirty="0"/>
              <a:t> </a:t>
            </a:r>
          </a:p>
          <a:p>
            <a:pPr lvl="1"/>
            <a:r>
              <a:rPr lang="en-AU" sz="2400" b="1" dirty="0" err="1"/>
              <a:t>facebook</a:t>
            </a:r>
            <a:r>
              <a:rPr lang="en-AU" sz="2400" b="1" dirty="0"/>
              <a:t>: </a:t>
            </a:r>
            <a:r>
              <a:rPr lang="en-AU" sz="2400" dirty="0">
                <a:hlinkClick r:id="rId3"/>
              </a:rPr>
              <a:t>https://www.facebook.com/dtdangpham</a:t>
            </a:r>
            <a:r>
              <a:rPr lang="en-AU" sz="2400" dirty="0"/>
              <a:t> </a:t>
            </a:r>
          </a:p>
        </p:txBody>
      </p:sp>
      <p:sp>
        <p:nvSpPr>
          <p:cNvPr id="3" name="Title 2">
            <a:extLst>
              <a:ext uri="{FF2B5EF4-FFF2-40B4-BE49-F238E27FC236}">
                <a16:creationId xmlns:a16="http://schemas.microsoft.com/office/drawing/2014/main" id="{AB46DC6A-53B7-467D-ADB6-2A6E121AC86D}"/>
              </a:ext>
            </a:extLst>
          </p:cNvPr>
          <p:cNvSpPr>
            <a:spLocks noGrp="1"/>
          </p:cNvSpPr>
          <p:nvPr>
            <p:ph type="title"/>
          </p:nvPr>
        </p:nvSpPr>
        <p:spPr/>
        <p:txBody>
          <a:bodyPr/>
          <a:lstStyle/>
          <a:p>
            <a:r>
              <a:rPr lang="en-AU" dirty="0"/>
              <a:t>And now…</a:t>
            </a:r>
          </a:p>
        </p:txBody>
      </p:sp>
    </p:spTree>
    <p:extLst>
      <p:ext uri="{BB962C8B-B14F-4D97-AF65-F5344CB8AC3E}">
        <p14:creationId xmlns:p14="http://schemas.microsoft.com/office/powerpoint/2010/main" val="27180896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C0A3-392E-44B5-B9BD-D4A539E2B19A}"/>
              </a:ext>
            </a:extLst>
          </p:cNvPr>
          <p:cNvSpPr>
            <a:spLocks noGrp="1"/>
          </p:cNvSpPr>
          <p:nvPr>
            <p:ph type="ctrTitle"/>
          </p:nvPr>
        </p:nvSpPr>
        <p:spPr>
          <a:xfrm>
            <a:off x="1163833" y="1494549"/>
            <a:ext cx="6737684" cy="1421162"/>
          </a:xfrm>
        </p:spPr>
        <p:txBody>
          <a:bodyPr/>
          <a:lstStyle/>
          <a:p>
            <a:pPr>
              <a:lnSpc>
                <a:spcPct val="100000"/>
              </a:lnSpc>
            </a:pPr>
            <a:r>
              <a:rPr lang="en-AU" dirty="0"/>
              <a:t>Thank you for a great and enjoyable semester!</a:t>
            </a:r>
          </a:p>
        </p:txBody>
      </p:sp>
      <p:sp>
        <p:nvSpPr>
          <p:cNvPr id="3" name="Subtitle 2">
            <a:extLst>
              <a:ext uri="{FF2B5EF4-FFF2-40B4-BE49-F238E27FC236}">
                <a16:creationId xmlns:a16="http://schemas.microsoft.com/office/drawing/2014/main" id="{800DAF6A-E68A-4730-AEE6-36BC2884CF03}"/>
              </a:ext>
            </a:extLst>
          </p:cNvPr>
          <p:cNvSpPr>
            <a:spLocks noGrp="1"/>
          </p:cNvSpPr>
          <p:nvPr>
            <p:ph type="subTitle" idx="1"/>
          </p:nvPr>
        </p:nvSpPr>
        <p:spPr>
          <a:xfrm>
            <a:off x="1163834" y="2918085"/>
            <a:ext cx="6740990" cy="797311"/>
          </a:xfrm>
        </p:spPr>
        <p:txBody>
          <a:bodyPr/>
          <a:lstStyle/>
          <a:p>
            <a:pPr>
              <a:lnSpc>
                <a:spcPct val="100000"/>
              </a:lnSpc>
            </a:pPr>
            <a:r>
              <a:rPr lang="en-AU" dirty="0"/>
              <a:t>See you again in other courses </a:t>
            </a:r>
            <a:r>
              <a:rPr lang="en-AU" dirty="0">
                <a:sym typeface="Wingdings" panose="05000000000000000000" pitchFamily="2" charset="2"/>
              </a:rPr>
              <a:t></a:t>
            </a:r>
            <a:endParaRPr lang="en-AU" dirty="0"/>
          </a:p>
        </p:txBody>
      </p:sp>
    </p:spTree>
    <p:extLst>
      <p:ext uri="{BB962C8B-B14F-4D97-AF65-F5344CB8AC3E}">
        <p14:creationId xmlns:p14="http://schemas.microsoft.com/office/powerpoint/2010/main" val="12361593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r>
              <a:rPr lang="en-US" sz="1800" dirty="0"/>
              <a:t>A random number generator (RNG) is a computational or physical device designed to generate a sequence of numbers or symbols that can not be reasonable predicted better than by random chance.</a:t>
            </a:r>
          </a:p>
          <a:p>
            <a:r>
              <a:rPr lang="en-US" sz="1800" dirty="0"/>
              <a:t>Traditional methods for generating random data</a:t>
            </a:r>
          </a:p>
          <a:p>
            <a:pPr lvl="1"/>
            <a:r>
              <a:rPr lang="en-US" sz="1500" dirty="0"/>
              <a:t>Used dice, coin flipping, shuffling of playing cards, the use of yarrow stalks</a:t>
            </a:r>
          </a:p>
          <a:p>
            <a:pPr lvl="1"/>
            <a:r>
              <a:rPr lang="en-US" sz="1500" dirty="0"/>
              <a:t>Required a lot of time so</a:t>
            </a:r>
          </a:p>
          <a:p>
            <a:pPr lvl="1"/>
            <a:r>
              <a:rPr lang="en-US" sz="1500" dirty="0"/>
              <a:t>Were not truly random</a:t>
            </a:r>
          </a:p>
          <a:p>
            <a:r>
              <a:rPr lang="en-US" sz="1800" dirty="0"/>
              <a:t>Nowadays, we use computational random number generators </a:t>
            </a:r>
          </a:p>
          <a:p>
            <a:pPr lvl="1"/>
            <a:r>
              <a:rPr lang="en-US" sz="1500" dirty="0"/>
              <a:t>Very broad use </a:t>
            </a:r>
          </a:p>
          <a:p>
            <a:pPr lvl="1"/>
            <a:r>
              <a:rPr lang="en-US" sz="1500" dirty="0"/>
              <a:t>Are they truly random</a:t>
            </a:r>
          </a:p>
        </p:txBody>
      </p:sp>
      <p:sp>
        <p:nvSpPr>
          <p:cNvPr id="3" name="Title 2"/>
          <p:cNvSpPr>
            <a:spLocks noGrp="1"/>
          </p:cNvSpPr>
          <p:nvPr>
            <p:ph type="title"/>
          </p:nvPr>
        </p:nvSpPr>
        <p:spPr/>
        <p:txBody>
          <a:bodyPr/>
          <a:lstStyle/>
          <a:p>
            <a:r>
              <a:rPr lang="en-US" dirty="0"/>
              <a:t>What is an RNG</a:t>
            </a:r>
          </a:p>
        </p:txBody>
      </p:sp>
      <p:sp>
        <p:nvSpPr>
          <p:cNvPr id="4" name="Slide Number Placeholder 3">
            <a:extLst>
              <a:ext uri="{FF2B5EF4-FFF2-40B4-BE49-F238E27FC236}">
                <a16:creationId xmlns:a16="http://schemas.microsoft.com/office/drawing/2014/main" id="{72DF92D9-D3B9-469C-A499-4CF7D339C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Tree>
    <p:extLst>
      <p:ext uri="{BB962C8B-B14F-4D97-AF65-F5344CB8AC3E}">
        <p14:creationId xmlns:p14="http://schemas.microsoft.com/office/powerpoint/2010/main" val="392625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r>
              <a:rPr lang="en-US" altLang="en-US" dirty="0">
                <a:effectLst/>
              </a:rPr>
              <a:t>Truly Random</a:t>
            </a:r>
          </a:p>
          <a:p>
            <a:pPr lvl="1"/>
            <a:r>
              <a:rPr lang="en-US" altLang="en-US" dirty="0">
                <a:effectLst/>
              </a:rPr>
              <a:t>Exhibiting true randomness</a:t>
            </a:r>
          </a:p>
          <a:p>
            <a:r>
              <a:rPr lang="en-US" altLang="en-US" dirty="0">
                <a:effectLst/>
              </a:rPr>
              <a:t>Pseudorandom</a:t>
            </a:r>
          </a:p>
          <a:p>
            <a:pPr lvl="1"/>
            <a:r>
              <a:rPr lang="en-US" altLang="en-US" dirty="0">
                <a:effectLst/>
              </a:rPr>
              <a:t>Appearance of randomness but having a specific repeatable pattern</a:t>
            </a:r>
          </a:p>
          <a:p>
            <a:r>
              <a:rPr lang="en-US" altLang="en-US" dirty="0">
                <a:effectLst/>
              </a:rPr>
              <a:t>Quasi-random</a:t>
            </a:r>
          </a:p>
          <a:p>
            <a:pPr lvl="1"/>
            <a:r>
              <a:rPr lang="en-US" altLang="en-US" dirty="0">
                <a:effectLst/>
              </a:rPr>
              <a:t>Having a set of non-random numbers in a randomized order</a:t>
            </a:r>
          </a:p>
        </p:txBody>
      </p:sp>
      <p:sp>
        <p:nvSpPr>
          <p:cNvPr id="8194" name="Rectangle 2"/>
          <p:cNvSpPr>
            <a:spLocks noGrp="1" noChangeArrowheads="1"/>
          </p:cNvSpPr>
          <p:nvPr>
            <p:ph type="title"/>
          </p:nvPr>
        </p:nvSpPr>
        <p:spPr/>
        <p:txBody>
          <a:bodyPr/>
          <a:lstStyle/>
          <a:p>
            <a:r>
              <a:rPr lang="en-US" altLang="en-US" dirty="0"/>
              <a:t>Types of Randomness</a:t>
            </a:r>
          </a:p>
        </p:txBody>
      </p:sp>
      <p:sp>
        <p:nvSpPr>
          <p:cNvPr id="2" name="Slide Number Placeholder 1">
            <a:extLst>
              <a:ext uri="{FF2B5EF4-FFF2-40B4-BE49-F238E27FC236}">
                <a16:creationId xmlns:a16="http://schemas.microsoft.com/office/drawing/2014/main" id="{D8280AF3-D16B-4BF4-926D-382826EDE1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extLst>
      <p:ext uri="{BB962C8B-B14F-4D97-AF65-F5344CB8AC3E}">
        <p14:creationId xmlns:p14="http://schemas.microsoft.com/office/powerpoint/2010/main" val="152653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p:txBody>
          <a:bodyPr/>
          <a:lstStyle/>
          <a:p>
            <a:pPr>
              <a:lnSpc>
                <a:spcPct val="90000"/>
              </a:lnSpc>
            </a:pPr>
            <a:r>
              <a:rPr lang="en-US" altLang="en-US" sz="2100"/>
              <a:t>Fast</a:t>
            </a:r>
          </a:p>
          <a:p>
            <a:pPr>
              <a:lnSpc>
                <a:spcPct val="90000"/>
              </a:lnSpc>
            </a:pPr>
            <a:r>
              <a:rPr lang="en-US" altLang="en-US" sz="2100"/>
              <a:t>Should not require much memory</a:t>
            </a:r>
          </a:p>
          <a:p>
            <a:pPr>
              <a:lnSpc>
                <a:spcPct val="90000"/>
              </a:lnSpc>
            </a:pPr>
            <a:r>
              <a:rPr lang="en-US" altLang="en-US" sz="2100"/>
              <a:t>Long cycle or period</a:t>
            </a:r>
          </a:p>
          <a:p>
            <a:pPr>
              <a:lnSpc>
                <a:spcPct val="90000"/>
              </a:lnSpc>
            </a:pPr>
            <a:r>
              <a:rPr lang="en-US" altLang="en-US" sz="2100"/>
              <a:t>Should support multiple streams</a:t>
            </a:r>
          </a:p>
          <a:p>
            <a:pPr>
              <a:lnSpc>
                <a:spcPct val="90000"/>
              </a:lnSpc>
            </a:pPr>
            <a:r>
              <a:rPr lang="en-US" altLang="en-US" sz="2100"/>
              <a:t>Sequence should be replicable</a:t>
            </a:r>
          </a:p>
          <a:p>
            <a:pPr lvl="1">
              <a:lnSpc>
                <a:spcPct val="90000"/>
              </a:lnSpc>
            </a:pPr>
            <a:r>
              <a:rPr lang="en-US" altLang="en-US" sz="1800"/>
              <a:t>Debugging</a:t>
            </a:r>
          </a:p>
          <a:p>
            <a:pPr lvl="1">
              <a:lnSpc>
                <a:spcPct val="90000"/>
              </a:lnSpc>
            </a:pPr>
            <a:r>
              <a:rPr lang="en-US" altLang="en-US" sz="1800"/>
              <a:t>Compare various scenarios under similar conditions</a:t>
            </a:r>
          </a:p>
          <a:p>
            <a:pPr>
              <a:lnSpc>
                <a:spcPct val="90000"/>
              </a:lnSpc>
            </a:pPr>
            <a:r>
              <a:rPr lang="en-US" altLang="en-US" sz="2100"/>
              <a:t>Numbers should come close to:</a:t>
            </a:r>
          </a:p>
          <a:p>
            <a:pPr lvl="1">
              <a:lnSpc>
                <a:spcPct val="90000"/>
              </a:lnSpc>
            </a:pPr>
            <a:r>
              <a:rPr lang="en-US" altLang="en-US" sz="1800"/>
              <a:t>Uniformity (or known distribution)</a:t>
            </a:r>
          </a:p>
          <a:p>
            <a:pPr lvl="1">
              <a:lnSpc>
                <a:spcPct val="90000"/>
              </a:lnSpc>
            </a:pPr>
            <a:r>
              <a:rPr lang="en-US" altLang="en-US" sz="1800"/>
              <a:t>Independence</a:t>
            </a:r>
          </a:p>
        </p:txBody>
      </p:sp>
      <p:sp>
        <p:nvSpPr>
          <p:cNvPr id="24578" name="Rectangle 2"/>
          <p:cNvSpPr>
            <a:spLocks noGrp="1" noChangeArrowheads="1"/>
          </p:cNvSpPr>
          <p:nvPr>
            <p:ph type="title"/>
          </p:nvPr>
        </p:nvSpPr>
        <p:spPr/>
        <p:txBody>
          <a:bodyPr/>
          <a:lstStyle/>
          <a:p>
            <a:r>
              <a:rPr lang="en-US" altLang="en-US" dirty="0"/>
              <a:t>Desirable Properties of RNGs</a:t>
            </a:r>
          </a:p>
        </p:txBody>
      </p:sp>
      <p:sp>
        <p:nvSpPr>
          <p:cNvPr id="2" name="Slide Number Placeholder 1">
            <a:extLst>
              <a:ext uri="{FF2B5EF4-FFF2-40B4-BE49-F238E27FC236}">
                <a16:creationId xmlns:a16="http://schemas.microsoft.com/office/drawing/2014/main" id="{4820ABEC-7F05-4CCF-90F2-A12CD166D1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spTree>
    <p:extLst>
      <p:ext uri="{BB962C8B-B14F-4D97-AF65-F5344CB8AC3E}">
        <p14:creationId xmlns:p14="http://schemas.microsoft.com/office/powerpoint/2010/main" val="84633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57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457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457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579">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4579">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245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lstStyle/>
          <a:p>
            <a:pPr indent="-457200">
              <a:lnSpc>
                <a:spcPct val="90000"/>
              </a:lnSpc>
              <a:buNone/>
            </a:pPr>
            <a:r>
              <a:rPr lang="en-US" altLang="en-US" dirty="0"/>
              <a:t>Mid-square method:</a:t>
            </a:r>
          </a:p>
          <a:p>
            <a:pPr indent="-457200">
              <a:lnSpc>
                <a:spcPct val="90000"/>
              </a:lnSpc>
              <a:buFontTx/>
              <a:buAutoNum type="arabicPeriod"/>
            </a:pPr>
            <a:r>
              <a:rPr lang="en-US" altLang="en-US" dirty="0"/>
              <a:t>Start with an initial seed (e.g. a 4-digit integer)</a:t>
            </a:r>
          </a:p>
          <a:p>
            <a:pPr indent="-457200">
              <a:lnSpc>
                <a:spcPct val="90000"/>
              </a:lnSpc>
              <a:buFontTx/>
              <a:buAutoNum type="arabicPeriod"/>
            </a:pPr>
            <a:r>
              <a:rPr lang="en-US" altLang="en-US" dirty="0"/>
              <a:t>Square the number</a:t>
            </a:r>
          </a:p>
          <a:p>
            <a:pPr indent="-457200">
              <a:lnSpc>
                <a:spcPct val="90000"/>
              </a:lnSpc>
              <a:buFontTx/>
              <a:buAutoNum type="arabicPeriod"/>
            </a:pPr>
            <a:r>
              <a:rPr lang="en-US" altLang="en-US" dirty="0"/>
              <a:t>Take the middle 4 digits</a:t>
            </a:r>
          </a:p>
          <a:p>
            <a:pPr indent="-457200">
              <a:lnSpc>
                <a:spcPct val="90000"/>
              </a:lnSpc>
              <a:buFontTx/>
              <a:buAutoNum type="arabicPeriod"/>
            </a:pPr>
            <a:r>
              <a:rPr lang="en-US" altLang="en-US" dirty="0"/>
              <a:t>This value becomes the new seed.  </a:t>
            </a:r>
          </a:p>
          <a:p>
            <a:pPr indent="-457200">
              <a:lnSpc>
                <a:spcPct val="90000"/>
              </a:lnSpc>
              <a:buFontTx/>
              <a:buAutoNum type="arabicPeriod"/>
            </a:pPr>
            <a:r>
              <a:rPr lang="en-US" altLang="en-US" dirty="0"/>
              <a:t>Divide the number by 10,000.  This becomes the random number</a:t>
            </a:r>
          </a:p>
          <a:p>
            <a:pPr indent="-457200">
              <a:lnSpc>
                <a:spcPct val="90000"/>
              </a:lnSpc>
              <a:buFontTx/>
              <a:buAutoNum type="arabicPeriod"/>
            </a:pPr>
            <a:r>
              <a:rPr lang="en-US" altLang="en-US" dirty="0"/>
              <a:t>Go to 2</a:t>
            </a:r>
          </a:p>
          <a:p>
            <a:pPr indent="-457200">
              <a:lnSpc>
                <a:spcPct val="90000"/>
              </a:lnSpc>
            </a:pPr>
            <a:endParaRPr lang="en-US" altLang="en-US" dirty="0"/>
          </a:p>
        </p:txBody>
      </p:sp>
      <p:sp>
        <p:nvSpPr>
          <p:cNvPr id="25602" name="Rectangle 2"/>
          <p:cNvSpPr>
            <a:spLocks noGrp="1" noChangeArrowheads="1"/>
          </p:cNvSpPr>
          <p:nvPr>
            <p:ph type="title"/>
          </p:nvPr>
        </p:nvSpPr>
        <p:spPr/>
        <p:txBody>
          <a:bodyPr/>
          <a:lstStyle/>
          <a:p>
            <a:r>
              <a:rPr lang="en-US" altLang="en-US"/>
              <a:t>Historical Generator</a:t>
            </a:r>
          </a:p>
        </p:txBody>
      </p:sp>
      <p:sp>
        <p:nvSpPr>
          <p:cNvPr id="2" name="Slide Number Placeholder 1">
            <a:extLst>
              <a:ext uri="{FF2B5EF4-FFF2-40B4-BE49-F238E27FC236}">
                <a16:creationId xmlns:a16="http://schemas.microsoft.com/office/drawing/2014/main" id="{0AE54AE7-CC14-49E8-BD38-3ADF13DF40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spTree>
    <p:extLst>
      <p:ext uri="{BB962C8B-B14F-4D97-AF65-F5344CB8AC3E}">
        <p14:creationId xmlns:p14="http://schemas.microsoft.com/office/powerpoint/2010/main" val="279881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pPr>
              <a:lnSpc>
                <a:spcPct val="90000"/>
              </a:lnSpc>
              <a:buFontTx/>
              <a:buNone/>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0</a:t>
            </a:r>
            <a:r>
              <a:rPr lang="en-US" altLang="en-US" dirty="0">
                <a:solidFill>
                  <a:schemeClr val="accent1">
                    <a:lumMod val="75000"/>
                    <a:lumOff val="25000"/>
                  </a:schemeClr>
                </a:solidFill>
              </a:rPr>
              <a:t> = 5497</a:t>
            </a:r>
          </a:p>
          <a:p>
            <a:pPr>
              <a:lnSpc>
                <a:spcPct val="90000"/>
              </a:lnSpc>
              <a:buFontTx/>
              <a:buNone/>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1</a:t>
            </a:r>
            <a:r>
              <a:rPr lang="en-US" altLang="en-US" dirty="0">
                <a:solidFill>
                  <a:schemeClr val="accent1">
                    <a:lumMod val="75000"/>
                    <a:lumOff val="25000"/>
                  </a:schemeClr>
                </a:solidFill>
              </a:rPr>
              <a:t>: 5497</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30</a:t>
            </a:r>
            <a:r>
              <a:rPr lang="en-US" altLang="en-US" u="sng" dirty="0">
                <a:solidFill>
                  <a:schemeClr val="accent1">
                    <a:lumMod val="75000"/>
                    <a:lumOff val="25000"/>
                  </a:schemeClr>
                </a:solidFill>
              </a:rPr>
              <a:t>2170</a:t>
            </a:r>
            <a:r>
              <a:rPr lang="en-US" altLang="en-US" dirty="0">
                <a:solidFill>
                  <a:schemeClr val="accent1">
                    <a:lumMod val="75000"/>
                    <a:lumOff val="25000"/>
                  </a:schemeClr>
                </a:solidFill>
              </a:rPr>
              <a:t>09 </a:t>
            </a:r>
            <a:r>
              <a:rPr lang="en-US" altLang="en-US"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1</a:t>
            </a:r>
            <a:r>
              <a:rPr lang="en-US" altLang="en-US" dirty="0">
                <a:solidFill>
                  <a:schemeClr val="accent1">
                    <a:lumMod val="75000"/>
                    <a:lumOff val="25000"/>
                  </a:schemeClr>
                </a:solidFill>
              </a:rPr>
              <a:t> = 2170, R</a:t>
            </a:r>
            <a:r>
              <a:rPr lang="en-US" altLang="en-US" baseline="-25000" dirty="0">
                <a:solidFill>
                  <a:schemeClr val="accent1">
                    <a:lumMod val="75000"/>
                    <a:lumOff val="25000"/>
                  </a:schemeClr>
                </a:solidFill>
              </a:rPr>
              <a:t>1</a:t>
            </a:r>
            <a:r>
              <a:rPr lang="en-US" altLang="en-US" dirty="0">
                <a:solidFill>
                  <a:schemeClr val="accent1">
                    <a:lumMod val="75000"/>
                    <a:lumOff val="25000"/>
                  </a:schemeClr>
                </a:solidFill>
              </a:rPr>
              <a:t> = 0.2170</a:t>
            </a:r>
          </a:p>
          <a:p>
            <a:pPr>
              <a:lnSpc>
                <a:spcPct val="90000"/>
              </a:lnSpc>
              <a:buFontTx/>
              <a:buNone/>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2</a:t>
            </a:r>
            <a:r>
              <a:rPr lang="en-US" altLang="en-US" dirty="0">
                <a:solidFill>
                  <a:schemeClr val="accent1">
                    <a:lumMod val="75000"/>
                    <a:lumOff val="25000"/>
                  </a:schemeClr>
                </a:solidFill>
              </a:rPr>
              <a:t>: 2170</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04</a:t>
            </a:r>
            <a:r>
              <a:rPr lang="en-US" altLang="en-US" u="sng" dirty="0">
                <a:solidFill>
                  <a:schemeClr val="accent1">
                    <a:lumMod val="75000"/>
                    <a:lumOff val="25000"/>
                  </a:schemeClr>
                </a:solidFill>
              </a:rPr>
              <a:t>7089</a:t>
            </a:r>
            <a:r>
              <a:rPr lang="en-US" altLang="en-US" dirty="0">
                <a:solidFill>
                  <a:schemeClr val="accent1">
                    <a:lumMod val="75000"/>
                    <a:lumOff val="25000"/>
                  </a:schemeClr>
                </a:solidFill>
              </a:rPr>
              <a:t>00 </a:t>
            </a:r>
            <a:r>
              <a:rPr lang="en-US" altLang="en-US"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2</a:t>
            </a:r>
            <a:r>
              <a:rPr lang="en-US" altLang="en-US" dirty="0">
                <a:solidFill>
                  <a:schemeClr val="accent1">
                    <a:lumMod val="75000"/>
                    <a:lumOff val="25000"/>
                  </a:schemeClr>
                </a:solidFill>
              </a:rPr>
              <a:t> = 7089, R</a:t>
            </a:r>
            <a:r>
              <a:rPr lang="en-US" altLang="en-US" baseline="-25000" dirty="0">
                <a:solidFill>
                  <a:schemeClr val="accent1">
                    <a:lumMod val="75000"/>
                    <a:lumOff val="25000"/>
                  </a:schemeClr>
                </a:solidFill>
              </a:rPr>
              <a:t>2</a:t>
            </a:r>
            <a:r>
              <a:rPr lang="en-US" altLang="en-US" dirty="0">
                <a:solidFill>
                  <a:schemeClr val="accent1">
                    <a:lumMod val="75000"/>
                    <a:lumOff val="25000"/>
                  </a:schemeClr>
                </a:solidFill>
              </a:rPr>
              <a:t> = 0.7089</a:t>
            </a:r>
          </a:p>
          <a:p>
            <a:pPr>
              <a:lnSpc>
                <a:spcPct val="90000"/>
              </a:lnSpc>
              <a:buFontTx/>
              <a:buNone/>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3</a:t>
            </a:r>
            <a:r>
              <a:rPr lang="en-US" altLang="en-US" dirty="0">
                <a:solidFill>
                  <a:schemeClr val="accent1">
                    <a:lumMod val="75000"/>
                    <a:lumOff val="25000"/>
                  </a:schemeClr>
                </a:solidFill>
              </a:rPr>
              <a:t>: 7089</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50</a:t>
            </a:r>
            <a:r>
              <a:rPr lang="en-US" altLang="en-US" u="sng" dirty="0">
                <a:solidFill>
                  <a:schemeClr val="accent1">
                    <a:lumMod val="75000"/>
                    <a:lumOff val="25000"/>
                  </a:schemeClr>
                </a:solidFill>
              </a:rPr>
              <a:t>2539</a:t>
            </a:r>
            <a:r>
              <a:rPr lang="en-US" altLang="en-US" dirty="0">
                <a:solidFill>
                  <a:schemeClr val="accent1">
                    <a:lumMod val="75000"/>
                    <a:lumOff val="25000"/>
                  </a:schemeClr>
                </a:solidFill>
              </a:rPr>
              <a:t>21 </a:t>
            </a:r>
            <a:r>
              <a:rPr lang="en-US" altLang="en-US"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3</a:t>
            </a:r>
            <a:r>
              <a:rPr lang="en-US" altLang="en-US" dirty="0">
                <a:solidFill>
                  <a:schemeClr val="accent1">
                    <a:lumMod val="75000"/>
                    <a:lumOff val="25000"/>
                  </a:schemeClr>
                </a:solidFill>
              </a:rPr>
              <a:t> = 2539, R</a:t>
            </a:r>
            <a:r>
              <a:rPr lang="en-US" altLang="en-US" baseline="-25000" dirty="0">
                <a:solidFill>
                  <a:schemeClr val="accent1">
                    <a:lumMod val="75000"/>
                    <a:lumOff val="25000"/>
                  </a:schemeClr>
                </a:solidFill>
              </a:rPr>
              <a:t>3</a:t>
            </a:r>
            <a:r>
              <a:rPr lang="en-US" altLang="en-US" dirty="0">
                <a:solidFill>
                  <a:schemeClr val="accent1">
                    <a:lumMod val="75000"/>
                    <a:lumOff val="25000"/>
                  </a:schemeClr>
                </a:solidFill>
              </a:rPr>
              <a:t> = 0.2539</a:t>
            </a:r>
          </a:p>
          <a:p>
            <a:pPr>
              <a:lnSpc>
                <a:spcPct val="90000"/>
              </a:lnSpc>
              <a:buFontTx/>
              <a:buNone/>
            </a:pPr>
            <a:endParaRPr lang="en-US" altLang="en-US" dirty="0"/>
          </a:p>
          <a:p>
            <a:pPr>
              <a:lnSpc>
                <a:spcPct val="90000"/>
              </a:lnSpc>
              <a:buFontTx/>
              <a:buNone/>
            </a:pPr>
            <a:r>
              <a:rPr lang="en-US" altLang="en-US" dirty="0"/>
              <a:t>Drawback: Hard to state conditions for picking initial seed that will generate a “good” sequence.</a:t>
            </a:r>
          </a:p>
        </p:txBody>
      </p:sp>
      <p:sp>
        <p:nvSpPr>
          <p:cNvPr id="26626" name="Rectangle 2"/>
          <p:cNvSpPr>
            <a:spLocks noGrp="1" noChangeArrowheads="1"/>
          </p:cNvSpPr>
          <p:nvPr>
            <p:ph type="title"/>
          </p:nvPr>
        </p:nvSpPr>
        <p:spPr/>
        <p:txBody>
          <a:bodyPr/>
          <a:lstStyle/>
          <a:p>
            <a:r>
              <a:rPr lang="en-US" altLang="en-US"/>
              <a:t>Midsquare Method, example</a:t>
            </a:r>
          </a:p>
        </p:txBody>
      </p:sp>
      <p:sp>
        <p:nvSpPr>
          <p:cNvPr id="2" name="Slide Number Placeholder 1">
            <a:extLst>
              <a:ext uri="{FF2B5EF4-FFF2-40B4-BE49-F238E27FC236}">
                <a16:creationId xmlns:a16="http://schemas.microsoft.com/office/drawing/2014/main" id="{35F4EC47-2646-41D1-915F-44754DD5F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spTree>
    <p:extLst>
      <p:ext uri="{BB962C8B-B14F-4D97-AF65-F5344CB8AC3E}">
        <p14:creationId xmlns:p14="http://schemas.microsoft.com/office/powerpoint/2010/main" val="26962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b="1" dirty="0">
                <a:solidFill>
                  <a:srgbClr val="C00000"/>
                </a:solidFill>
              </a:rPr>
              <a:t>Bottom-Up</a:t>
            </a:r>
          </a:p>
          <a:p>
            <a:pPr lvl="1">
              <a:lnSpc>
                <a:spcPct val="100000"/>
              </a:lnSpc>
            </a:pPr>
            <a:r>
              <a:rPr lang="en-AU" sz="2400" dirty="0"/>
              <a:t>Study a recursive divide and conquer algorithm and figure out the dependencies between the subproblems.</a:t>
            </a:r>
          </a:p>
          <a:p>
            <a:pPr lvl="1">
              <a:lnSpc>
                <a:spcPct val="100000"/>
              </a:lnSpc>
            </a:pPr>
            <a:r>
              <a:rPr lang="en-AU" sz="2400" dirty="0"/>
              <a:t>Solve all subproblems, and then use solutions to subproblems to construct solutions to larger problems.</a:t>
            </a:r>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normAutofit fontScale="90000"/>
          </a:bodyPr>
          <a:lstStyle/>
          <a:p>
            <a:r>
              <a:rPr lang="en-AU" dirty="0"/>
              <a:t>Dynamic Programming Approaches</a:t>
            </a:r>
          </a:p>
        </p:txBody>
      </p:sp>
    </p:spTree>
    <p:extLst>
      <p:ext uri="{BB962C8B-B14F-4D97-AF65-F5344CB8AC3E}">
        <p14:creationId xmlns:p14="http://schemas.microsoft.com/office/powerpoint/2010/main" val="1787562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p:txBody>
          <a:bodyPr/>
          <a:lstStyle/>
          <a:p>
            <a:pPr>
              <a:lnSpc>
                <a:spcPct val="90000"/>
              </a:lnSpc>
              <a:buFontTx/>
              <a:buNone/>
            </a:pPr>
            <a:r>
              <a:rPr lang="en-US" altLang="en-US" dirty="0"/>
              <a:t>“Bad” sequences:</a:t>
            </a:r>
            <a:endParaRPr lang="en-US" altLang="en-US" dirty="0">
              <a:solidFill>
                <a:schemeClr val="accent1">
                  <a:lumMod val="75000"/>
                  <a:lumOff val="25000"/>
                </a:schemeClr>
              </a:solidFill>
            </a:endParaRPr>
          </a:p>
          <a:p>
            <a:pPr>
              <a:lnSpc>
                <a:spcPct val="90000"/>
              </a:lnSpc>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0</a:t>
            </a:r>
            <a:r>
              <a:rPr lang="en-US" altLang="en-US" dirty="0">
                <a:solidFill>
                  <a:schemeClr val="accent1">
                    <a:lumMod val="75000"/>
                    <a:lumOff val="25000"/>
                  </a:schemeClr>
                </a:solidFill>
              </a:rPr>
              <a:t> = 5197</a:t>
            </a:r>
            <a:br>
              <a:rPr lang="en-US" altLang="en-US" dirty="0">
                <a:solidFill>
                  <a:schemeClr val="accent1">
                    <a:lumMod val="75000"/>
                    <a:lumOff val="25000"/>
                  </a:schemeClr>
                </a:solidFill>
              </a:rPr>
            </a:br>
            <a:r>
              <a:rPr lang="en-US" altLang="en-US" dirty="0">
                <a:solidFill>
                  <a:schemeClr val="accent1">
                    <a:lumMod val="75000"/>
                    <a:lumOff val="25000"/>
                  </a:schemeClr>
                </a:solidFill>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1</a:t>
            </a:r>
            <a:r>
              <a:rPr lang="en-US" altLang="en-US" dirty="0">
                <a:solidFill>
                  <a:schemeClr val="accent1">
                    <a:lumMod val="75000"/>
                    <a:lumOff val="25000"/>
                  </a:schemeClr>
                </a:solidFill>
              </a:rPr>
              <a:t>: 5197</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27</a:t>
            </a:r>
            <a:r>
              <a:rPr lang="en-US" altLang="en-US" u="sng" dirty="0">
                <a:solidFill>
                  <a:schemeClr val="accent1">
                    <a:lumMod val="75000"/>
                    <a:lumOff val="25000"/>
                  </a:schemeClr>
                </a:solidFill>
              </a:rPr>
              <a:t>0088</a:t>
            </a:r>
            <a:r>
              <a:rPr lang="en-US" altLang="en-US" dirty="0">
                <a:solidFill>
                  <a:schemeClr val="accent1">
                    <a:lumMod val="75000"/>
                    <a:lumOff val="25000"/>
                  </a:schemeClr>
                </a:solidFill>
              </a:rPr>
              <a:t>09 </a:t>
            </a:r>
            <a:r>
              <a:rPr lang="en-US" altLang="en-US" i="1"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1</a:t>
            </a:r>
            <a:r>
              <a:rPr lang="en-US" altLang="en-US" dirty="0">
                <a:solidFill>
                  <a:schemeClr val="accent1">
                    <a:lumMod val="75000"/>
                    <a:lumOff val="25000"/>
                  </a:schemeClr>
                </a:solidFill>
              </a:rPr>
              <a:t> = 0088, R</a:t>
            </a:r>
            <a:r>
              <a:rPr lang="en-US" altLang="en-US" baseline="-25000" dirty="0">
                <a:solidFill>
                  <a:schemeClr val="accent1">
                    <a:lumMod val="75000"/>
                    <a:lumOff val="25000"/>
                  </a:schemeClr>
                </a:solidFill>
              </a:rPr>
              <a:t>1</a:t>
            </a:r>
            <a:r>
              <a:rPr lang="en-US" altLang="en-US" dirty="0">
                <a:solidFill>
                  <a:schemeClr val="accent1">
                    <a:lumMod val="75000"/>
                    <a:lumOff val="25000"/>
                  </a:schemeClr>
                </a:solidFill>
              </a:rPr>
              <a:t> = 0.0088</a:t>
            </a:r>
            <a:br>
              <a:rPr lang="en-US" altLang="en-US" dirty="0">
                <a:solidFill>
                  <a:schemeClr val="accent1">
                    <a:lumMod val="75000"/>
                    <a:lumOff val="25000"/>
                  </a:schemeClr>
                </a:solidFill>
              </a:rPr>
            </a:br>
            <a:r>
              <a:rPr lang="en-US" altLang="en-US" dirty="0">
                <a:solidFill>
                  <a:schemeClr val="accent1">
                    <a:lumMod val="75000"/>
                    <a:lumOff val="25000"/>
                  </a:schemeClr>
                </a:solidFill>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2</a:t>
            </a:r>
            <a:r>
              <a:rPr lang="en-US" altLang="en-US" dirty="0">
                <a:solidFill>
                  <a:schemeClr val="accent1">
                    <a:lumMod val="75000"/>
                    <a:lumOff val="25000"/>
                  </a:schemeClr>
                </a:solidFill>
              </a:rPr>
              <a:t>: 0088</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00</a:t>
            </a:r>
            <a:r>
              <a:rPr lang="en-US" altLang="en-US" u="sng" dirty="0">
                <a:solidFill>
                  <a:schemeClr val="accent1">
                    <a:lumMod val="75000"/>
                    <a:lumOff val="25000"/>
                  </a:schemeClr>
                </a:solidFill>
              </a:rPr>
              <a:t>0077</a:t>
            </a:r>
            <a:r>
              <a:rPr lang="en-US" altLang="en-US" dirty="0">
                <a:solidFill>
                  <a:schemeClr val="accent1">
                    <a:lumMod val="75000"/>
                    <a:lumOff val="25000"/>
                  </a:schemeClr>
                </a:solidFill>
              </a:rPr>
              <a:t>44 </a:t>
            </a:r>
            <a:r>
              <a:rPr lang="en-US" altLang="en-US" i="1"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2</a:t>
            </a:r>
            <a:r>
              <a:rPr lang="en-US" altLang="en-US" dirty="0">
                <a:solidFill>
                  <a:schemeClr val="accent1">
                    <a:lumMod val="75000"/>
                    <a:lumOff val="25000"/>
                  </a:schemeClr>
                </a:solidFill>
              </a:rPr>
              <a:t> = 0077, R</a:t>
            </a:r>
            <a:r>
              <a:rPr lang="en-US" altLang="en-US" baseline="-25000" dirty="0">
                <a:solidFill>
                  <a:schemeClr val="accent1">
                    <a:lumMod val="75000"/>
                    <a:lumOff val="25000"/>
                  </a:schemeClr>
                </a:solidFill>
              </a:rPr>
              <a:t>2</a:t>
            </a:r>
            <a:r>
              <a:rPr lang="en-US" altLang="en-US" dirty="0">
                <a:solidFill>
                  <a:schemeClr val="accent1">
                    <a:lumMod val="75000"/>
                    <a:lumOff val="25000"/>
                  </a:schemeClr>
                </a:solidFill>
              </a:rPr>
              <a:t> = 0.0077</a:t>
            </a:r>
            <a:br>
              <a:rPr lang="en-US" altLang="en-US" dirty="0">
                <a:solidFill>
                  <a:schemeClr val="accent1">
                    <a:lumMod val="75000"/>
                    <a:lumOff val="25000"/>
                  </a:schemeClr>
                </a:solidFill>
              </a:rPr>
            </a:br>
            <a:r>
              <a:rPr lang="en-US" altLang="en-US" dirty="0">
                <a:solidFill>
                  <a:schemeClr val="accent1">
                    <a:lumMod val="75000"/>
                    <a:lumOff val="25000"/>
                  </a:schemeClr>
                </a:solidFill>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3</a:t>
            </a:r>
            <a:r>
              <a:rPr lang="en-US" altLang="en-US" dirty="0">
                <a:solidFill>
                  <a:schemeClr val="accent1">
                    <a:lumMod val="75000"/>
                    <a:lumOff val="25000"/>
                  </a:schemeClr>
                </a:solidFill>
              </a:rPr>
              <a:t>: 0077</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 = 00</a:t>
            </a:r>
            <a:r>
              <a:rPr lang="en-US" altLang="en-US" u="sng" dirty="0">
                <a:solidFill>
                  <a:schemeClr val="accent1">
                    <a:lumMod val="75000"/>
                    <a:lumOff val="25000"/>
                  </a:schemeClr>
                </a:solidFill>
              </a:rPr>
              <a:t>0059</a:t>
            </a:r>
            <a:r>
              <a:rPr lang="en-US" altLang="en-US" dirty="0">
                <a:solidFill>
                  <a:schemeClr val="accent1">
                    <a:lumMod val="75000"/>
                    <a:lumOff val="25000"/>
                  </a:schemeClr>
                </a:solidFill>
              </a:rPr>
              <a:t>29 </a:t>
            </a:r>
            <a:r>
              <a:rPr lang="en-US" altLang="en-US" i="1"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3</a:t>
            </a:r>
            <a:r>
              <a:rPr lang="en-US" altLang="en-US" dirty="0">
                <a:solidFill>
                  <a:schemeClr val="accent1">
                    <a:lumMod val="75000"/>
                    <a:lumOff val="25000"/>
                  </a:schemeClr>
                </a:solidFill>
              </a:rPr>
              <a:t> = 0059, R</a:t>
            </a:r>
            <a:r>
              <a:rPr lang="en-US" altLang="en-US" baseline="-25000" dirty="0">
                <a:solidFill>
                  <a:schemeClr val="accent1">
                    <a:lumMod val="75000"/>
                    <a:lumOff val="25000"/>
                  </a:schemeClr>
                </a:solidFill>
              </a:rPr>
              <a:t>3</a:t>
            </a:r>
            <a:r>
              <a:rPr lang="en-US" altLang="en-US" dirty="0">
                <a:solidFill>
                  <a:schemeClr val="accent1">
                    <a:lumMod val="75000"/>
                    <a:lumOff val="25000"/>
                  </a:schemeClr>
                </a:solidFill>
              </a:rPr>
              <a:t> = 0.0059</a:t>
            </a:r>
          </a:p>
          <a:p>
            <a:pPr>
              <a:lnSpc>
                <a:spcPct val="90000"/>
              </a:lnSpc>
            </a:pP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i</a:t>
            </a:r>
            <a:r>
              <a:rPr lang="en-US" altLang="en-US" dirty="0">
                <a:solidFill>
                  <a:schemeClr val="accent1">
                    <a:lumMod val="75000"/>
                    <a:lumOff val="25000"/>
                  </a:schemeClr>
                </a:solidFill>
              </a:rPr>
              <a:t> = 6500</a:t>
            </a:r>
            <a:br>
              <a:rPr lang="en-US" altLang="en-US" dirty="0">
                <a:solidFill>
                  <a:schemeClr val="accent1">
                    <a:lumMod val="75000"/>
                    <a:lumOff val="25000"/>
                  </a:schemeClr>
                </a:solidFill>
              </a:rPr>
            </a:b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i+1</a:t>
            </a:r>
            <a:r>
              <a:rPr lang="en-US" altLang="en-US" dirty="0">
                <a:solidFill>
                  <a:schemeClr val="accent1">
                    <a:lumMod val="75000"/>
                    <a:lumOff val="25000"/>
                  </a:schemeClr>
                </a:solidFill>
              </a:rPr>
              <a:t>: 6500</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=42</a:t>
            </a:r>
            <a:r>
              <a:rPr lang="en-US" altLang="en-US" u="sng" dirty="0">
                <a:solidFill>
                  <a:schemeClr val="accent1">
                    <a:lumMod val="75000"/>
                    <a:lumOff val="25000"/>
                  </a:schemeClr>
                </a:solidFill>
              </a:rPr>
              <a:t>2500</a:t>
            </a:r>
            <a:r>
              <a:rPr lang="en-US" altLang="en-US" dirty="0">
                <a:solidFill>
                  <a:schemeClr val="accent1">
                    <a:lumMod val="75000"/>
                    <a:lumOff val="25000"/>
                  </a:schemeClr>
                </a:solidFill>
              </a:rPr>
              <a:t>00</a:t>
            </a:r>
            <a:r>
              <a:rPr lang="en-US" altLang="en-US" i="1"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i+1</a:t>
            </a:r>
            <a:r>
              <a:rPr lang="en-US" altLang="en-US" dirty="0">
                <a:solidFill>
                  <a:schemeClr val="accent1">
                    <a:lumMod val="75000"/>
                    <a:lumOff val="25000"/>
                  </a:schemeClr>
                </a:solidFill>
              </a:rPr>
              <a:t>=2500, R</a:t>
            </a:r>
            <a:r>
              <a:rPr lang="en-US" altLang="en-US" baseline="-25000" dirty="0">
                <a:solidFill>
                  <a:schemeClr val="accent1">
                    <a:lumMod val="75000"/>
                    <a:lumOff val="25000"/>
                  </a:schemeClr>
                </a:solidFill>
              </a:rPr>
              <a:t>i+1</a:t>
            </a:r>
            <a:r>
              <a:rPr lang="en-US" altLang="en-US" dirty="0">
                <a:solidFill>
                  <a:schemeClr val="accent1">
                    <a:lumMod val="75000"/>
                    <a:lumOff val="25000"/>
                  </a:schemeClr>
                </a:solidFill>
              </a:rPr>
              <a:t>= 0.0088</a:t>
            </a:r>
            <a:br>
              <a:rPr lang="en-US" altLang="en-US" dirty="0">
                <a:solidFill>
                  <a:schemeClr val="accent1">
                    <a:lumMod val="75000"/>
                    <a:lumOff val="25000"/>
                  </a:schemeClr>
                </a:solidFill>
              </a:rPr>
            </a:b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i+2</a:t>
            </a:r>
            <a:r>
              <a:rPr lang="en-US" altLang="en-US" dirty="0">
                <a:solidFill>
                  <a:schemeClr val="accent1">
                    <a:lumMod val="75000"/>
                    <a:lumOff val="25000"/>
                  </a:schemeClr>
                </a:solidFill>
              </a:rPr>
              <a:t>: 2500</a:t>
            </a:r>
            <a:r>
              <a:rPr lang="en-US" altLang="en-US" baseline="30000" dirty="0">
                <a:solidFill>
                  <a:schemeClr val="accent1">
                    <a:lumMod val="75000"/>
                    <a:lumOff val="25000"/>
                  </a:schemeClr>
                </a:solidFill>
              </a:rPr>
              <a:t>2</a:t>
            </a:r>
            <a:r>
              <a:rPr lang="en-US" altLang="en-US" dirty="0">
                <a:solidFill>
                  <a:schemeClr val="accent1">
                    <a:lumMod val="75000"/>
                    <a:lumOff val="25000"/>
                  </a:schemeClr>
                </a:solidFill>
              </a:rPr>
              <a:t>=06</a:t>
            </a:r>
            <a:r>
              <a:rPr lang="en-US" altLang="en-US" u="sng" dirty="0">
                <a:solidFill>
                  <a:schemeClr val="accent1">
                    <a:lumMod val="75000"/>
                    <a:lumOff val="25000"/>
                  </a:schemeClr>
                </a:solidFill>
              </a:rPr>
              <a:t>2500</a:t>
            </a:r>
            <a:r>
              <a:rPr lang="en-US" altLang="en-US" dirty="0">
                <a:solidFill>
                  <a:schemeClr val="accent1">
                    <a:lumMod val="75000"/>
                    <a:lumOff val="25000"/>
                  </a:schemeClr>
                </a:solidFill>
              </a:rPr>
              <a:t>00</a:t>
            </a:r>
            <a:r>
              <a:rPr lang="en-US" altLang="en-US" i="1" dirty="0">
                <a:solidFill>
                  <a:schemeClr val="accent1">
                    <a:lumMod val="75000"/>
                    <a:lumOff val="25000"/>
                  </a:schemeClr>
                </a:solidFill>
                <a:sym typeface="Symbol" panose="05050102010706020507" pitchFamily="18" charset="2"/>
              </a:rPr>
              <a:t> </a:t>
            </a:r>
            <a:r>
              <a:rPr lang="en-US" altLang="en-US" i="1" dirty="0">
                <a:solidFill>
                  <a:schemeClr val="accent1">
                    <a:lumMod val="75000"/>
                    <a:lumOff val="25000"/>
                  </a:schemeClr>
                </a:solidFill>
              </a:rPr>
              <a:t>x</a:t>
            </a:r>
            <a:r>
              <a:rPr lang="en-US" altLang="en-US" i="1" baseline="-25000" dirty="0">
                <a:solidFill>
                  <a:schemeClr val="accent1">
                    <a:lumMod val="75000"/>
                    <a:lumOff val="25000"/>
                  </a:schemeClr>
                </a:solidFill>
              </a:rPr>
              <a:t>i+2</a:t>
            </a:r>
            <a:r>
              <a:rPr lang="en-US" altLang="en-US" dirty="0">
                <a:solidFill>
                  <a:schemeClr val="accent1">
                    <a:lumMod val="75000"/>
                    <a:lumOff val="25000"/>
                  </a:schemeClr>
                </a:solidFill>
              </a:rPr>
              <a:t>=2500, R</a:t>
            </a:r>
            <a:r>
              <a:rPr lang="en-US" altLang="en-US" baseline="-25000" dirty="0">
                <a:solidFill>
                  <a:schemeClr val="accent1">
                    <a:lumMod val="75000"/>
                    <a:lumOff val="25000"/>
                  </a:schemeClr>
                </a:solidFill>
              </a:rPr>
              <a:t>i+1</a:t>
            </a:r>
            <a:r>
              <a:rPr lang="en-US" altLang="en-US" dirty="0">
                <a:solidFill>
                  <a:schemeClr val="accent1">
                    <a:lumMod val="75000"/>
                    <a:lumOff val="25000"/>
                  </a:schemeClr>
                </a:solidFill>
              </a:rPr>
              <a:t>= 0.0088</a:t>
            </a:r>
            <a:endParaRPr lang="en-US" altLang="en-US" i="1" baseline="-25000" dirty="0">
              <a:solidFill>
                <a:schemeClr val="accent1">
                  <a:lumMod val="75000"/>
                  <a:lumOff val="25000"/>
                </a:schemeClr>
              </a:solidFill>
            </a:endParaRPr>
          </a:p>
        </p:txBody>
      </p:sp>
      <p:sp>
        <p:nvSpPr>
          <p:cNvPr id="27650" name="Rectangle 2"/>
          <p:cNvSpPr>
            <a:spLocks noGrp="1" noChangeArrowheads="1"/>
          </p:cNvSpPr>
          <p:nvPr>
            <p:ph type="title"/>
          </p:nvPr>
        </p:nvSpPr>
        <p:spPr/>
        <p:txBody>
          <a:bodyPr/>
          <a:lstStyle/>
          <a:p>
            <a:r>
              <a:rPr lang="en-US" altLang="en-US"/>
              <a:t>Midsquare Generator, examples</a:t>
            </a:r>
          </a:p>
        </p:txBody>
      </p:sp>
      <p:sp>
        <p:nvSpPr>
          <p:cNvPr id="2" name="Slide Number Placeholder 1">
            <a:extLst>
              <a:ext uri="{FF2B5EF4-FFF2-40B4-BE49-F238E27FC236}">
                <a16:creationId xmlns:a16="http://schemas.microsoft.com/office/drawing/2014/main" id="{8B811CBE-982B-4C71-A7A8-B0DEF48CDC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Tree>
    <p:extLst>
      <p:ext uri="{BB962C8B-B14F-4D97-AF65-F5344CB8AC3E}">
        <p14:creationId xmlns:p14="http://schemas.microsoft.com/office/powerpoint/2010/main" val="14823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lstStyle/>
          <a:p>
            <a:r>
              <a:rPr lang="en-US" altLang="en-US" dirty="0">
                <a:effectLst/>
              </a:rPr>
              <a:t>Most commonly used RNG - Linear Congruential Generator</a:t>
            </a:r>
          </a:p>
          <a:p>
            <a:pPr lvl="1"/>
            <a:r>
              <a:rPr lang="en-US" altLang="en-US" dirty="0">
                <a:effectLst/>
              </a:rPr>
              <a:t>Requires initial “seed” denoted as </a:t>
            </a:r>
            <a:r>
              <a:rPr lang="en-US" dirty="0">
                <a:effectLst/>
              </a:rPr>
              <a:t>X</a:t>
            </a:r>
            <a:r>
              <a:rPr lang="en-US" baseline="-25000" dirty="0">
                <a:effectLst/>
              </a:rPr>
              <a:t>0</a:t>
            </a:r>
            <a:endParaRPr lang="en-US" altLang="en-US" dirty="0">
              <a:effectLst/>
            </a:endParaRPr>
          </a:p>
          <a:p>
            <a:pPr lvl="1"/>
            <a:r>
              <a:rPr lang="en-US" altLang="en-US" dirty="0">
                <a:effectLst/>
              </a:rPr>
              <a:t>Appears random because of Modulo function</a:t>
            </a:r>
          </a:p>
          <a:p>
            <a:pPr lvl="1"/>
            <a:r>
              <a:rPr lang="en-US" altLang="en-US" dirty="0">
                <a:effectLst/>
              </a:rPr>
              <a:t>Next “random” number depends heavily on previous number</a:t>
            </a:r>
          </a:p>
        </p:txBody>
      </p:sp>
      <p:sp>
        <p:nvSpPr>
          <p:cNvPr id="18434" name="Rectangle 2"/>
          <p:cNvSpPr>
            <a:spLocks noGrp="1" noChangeArrowheads="1"/>
          </p:cNvSpPr>
          <p:nvPr>
            <p:ph type="title"/>
          </p:nvPr>
        </p:nvSpPr>
        <p:spPr/>
        <p:txBody>
          <a:bodyPr/>
          <a:lstStyle/>
          <a:p>
            <a:r>
              <a:rPr lang="en-US" altLang="en-US" dirty="0"/>
              <a:t>Modern RNG  - LCG</a:t>
            </a:r>
          </a:p>
        </p:txBody>
      </p:sp>
      <p:sp>
        <p:nvSpPr>
          <p:cNvPr id="6" name="Rectangle 5">
            <a:extLst>
              <a:ext uri="{FF2B5EF4-FFF2-40B4-BE49-F238E27FC236}">
                <a16:creationId xmlns:a16="http://schemas.microsoft.com/office/drawing/2014/main" id="{789CC7CB-6A1A-4726-AE2D-C2692EDC6A5C}"/>
              </a:ext>
            </a:extLst>
          </p:cNvPr>
          <p:cNvSpPr/>
          <p:nvPr/>
        </p:nvSpPr>
        <p:spPr>
          <a:xfrm>
            <a:off x="2350148" y="2986697"/>
            <a:ext cx="3026791" cy="415498"/>
          </a:xfrm>
          <a:prstGeom prst="rect">
            <a:avLst/>
          </a:prstGeom>
        </p:spPr>
        <p:txBody>
          <a:bodyPr wrap="none">
            <a:spAutoFit/>
          </a:bodyPr>
          <a:lstStyle/>
          <a:p>
            <a:r>
              <a:rPr lang="en-US" altLang="en-US" sz="2100" dirty="0">
                <a:latin typeface="+mn-lt"/>
              </a:rPr>
              <a:t>X</a:t>
            </a:r>
            <a:r>
              <a:rPr lang="en-US" altLang="en-US" sz="2100" baseline="-25000" dirty="0">
                <a:latin typeface="+mn-lt"/>
              </a:rPr>
              <a:t>n+1</a:t>
            </a:r>
            <a:r>
              <a:rPr lang="en-US" altLang="en-US" sz="2100" dirty="0">
                <a:latin typeface="+mn-lt"/>
              </a:rPr>
              <a:t> = a*</a:t>
            </a:r>
            <a:r>
              <a:rPr lang="en-US" altLang="en-US" sz="2100" dirty="0" err="1">
                <a:latin typeface="+mn-lt"/>
              </a:rPr>
              <a:t>X</a:t>
            </a:r>
            <a:r>
              <a:rPr lang="en-US" altLang="en-US" sz="2100" baseline="-25000" dirty="0" err="1">
                <a:latin typeface="+mn-lt"/>
              </a:rPr>
              <a:t>n</a:t>
            </a:r>
            <a:r>
              <a:rPr lang="en-US" altLang="en-US" sz="2100" dirty="0">
                <a:latin typeface="+mn-lt"/>
              </a:rPr>
              <a:t> + c (mod m)</a:t>
            </a:r>
            <a:endParaRPr lang="en-US" sz="2100" dirty="0">
              <a:latin typeface="+mn-lt"/>
            </a:endParaRPr>
          </a:p>
        </p:txBody>
      </p:sp>
      <p:sp>
        <p:nvSpPr>
          <p:cNvPr id="2" name="Slide Number Placeholder 1">
            <a:extLst>
              <a:ext uri="{FF2B5EF4-FFF2-40B4-BE49-F238E27FC236}">
                <a16:creationId xmlns:a16="http://schemas.microsoft.com/office/drawing/2014/main" id="{1738A758-4255-4113-9A0E-445072017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Tree>
    <p:extLst>
      <p:ext uri="{BB962C8B-B14F-4D97-AF65-F5344CB8AC3E}">
        <p14:creationId xmlns:p14="http://schemas.microsoft.com/office/powerpoint/2010/main" val="1649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971550"/>
            <a:ext cx="4836253" cy="3508772"/>
          </a:xfrm>
        </p:spPr>
        <p:txBody>
          <a:bodyPr/>
          <a:lstStyle/>
          <a:p>
            <a:r>
              <a:rPr lang="en-US" altLang="en-US" sz="2000" dirty="0"/>
              <a:t>LCG (a, c, m, </a:t>
            </a:r>
            <a:r>
              <a:rPr lang="en-US" sz="2000" dirty="0"/>
              <a:t>X</a:t>
            </a:r>
            <a:r>
              <a:rPr lang="en-US" sz="2000" baseline="-25000" dirty="0"/>
              <a:t>0</a:t>
            </a:r>
            <a:r>
              <a:rPr lang="en-US" altLang="en-US" sz="2000" dirty="0"/>
              <a:t>) </a:t>
            </a:r>
          </a:p>
          <a:p>
            <a:r>
              <a:rPr lang="en-US" altLang="en-US" sz="1800" dirty="0"/>
              <a:t>For example: LCG (5, 1, 16, 1) yields</a:t>
            </a:r>
          </a:p>
          <a:p>
            <a:pPr lvl="1"/>
            <a:r>
              <a:rPr lang="en-US" altLang="en-US" sz="1800" dirty="0"/>
              <a:t>1,6,15,12,13,2,11,8,9,14,7,4,5,10,3,0</a:t>
            </a:r>
          </a:p>
          <a:p>
            <a:pPr lvl="1"/>
            <a:r>
              <a:rPr lang="en-US" altLang="en-US" sz="1800" dirty="0">
                <a:effectLst/>
              </a:rPr>
              <a:t>The next </a:t>
            </a:r>
            <a:r>
              <a:rPr lang="en-US" altLang="en-US" sz="1800" dirty="0"/>
              <a:t>number</a:t>
            </a:r>
            <a:r>
              <a:rPr lang="en-US" altLang="en-US" sz="1800" dirty="0">
                <a:effectLst/>
              </a:rPr>
              <a:t> only depends upon the previous number</a:t>
            </a:r>
          </a:p>
          <a:p>
            <a:pPr lvl="1"/>
            <a:r>
              <a:rPr lang="en-US" altLang="en-US" sz="1800" dirty="0">
                <a:effectLst/>
              </a:rPr>
              <a:t>The longest period possible </a:t>
            </a:r>
            <a:r>
              <a:rPr lang="en-US" altLang="en-US" sz="1800" dirty="0"/>
              <a:t>is </a:t>
            </a:r>
            <a:r>
              <a:rPr lang="en-US" altLang="en-US" sz="1800" dirty="0">
                <a:effectLst/>
              </a:rPr>
              <a:t>m</a:t>
            </a:r>
          </a:p>
          <a:p>
            <a:r>
              <a:rPr lang="en-US" altLang="en-US" sz="1800" dirty="0"/>
              <a:t>Choosing the correct inputs/starting values are critical</a:t>
            </a:r>
          </a:p>
        </p:txBody>
      </p:sp>
      <p:sp>
        <p:nvSpPr>
          <p:cNvPr id="22530" name="Rectangle 2"/>
          <p:cNvSpPr>
            <a:spLocks noGrp="1" noChangeArrowheads="1"/>
          </p:cNvSpPr>
          <p:nvPr>
            <p:ph type="title"/>
          </p:nvPr>
        </p:nvSpPr>
        <p:spPr/>
        <p:txBody>
          <a:bodyPr/>
          <a:lstStyle/>
          <a:p>
            <a:r>
              <a:rPr lang="en-US" altLang="en-US"/>
              <a:t>Using LCG</a:t>
            </a:r>
          </a:p>
        </p:txBody>
      </p:sp>
      <p:sp>
        <p:nvSpPr>
          <p:cNvPr id="5" name="Rectangle 4">
            <a:extLst>
              <a:ext uri="{FF2B5EF4-FFF2-40B4-BE49-F238E27FC236}">
                <a16:creationId xmlns:a16="http://schemas.microsoft.com/office/drawing/2014/main" id="{0337CBAD-9E49-0F42-89BE-5E0EFDBA4AE5}"/>
              </a:ext>
            </a:extLst>
          </p:cNvPr>
          <p:cNvSpPr/>
          <p:nvPr/>
        </p:nvSpPr>
        <p:spPr>
          <a:xfrm>
            <a:off x="1603528" y="4110822"/>
            <a:ext cx="3026791" cy="415498"/>
          </a:xfrm>
          <a:prstGeom prst="rect">
            <a:avLst/>
          </a:prstGeom>
        </p:spPr>
        <p:txBody>
          <a:bodyPr wrap="none">
            <a:spAutoFit/>
          </a:bodyPr>
          <a:lstStyle/>
          <a:p>
            <a:r>
              <a:rPr lang="en-US" altLang="en-US" sz="2100" dirty="0">
                <a:latin typeface="+mn-lt"/>
              </a:rPr>
              <a:t>X</a:t>
            </a:r>
            <a:r>
              <a:rPr lang="en-US" altLang="en-US" sz="2100" baseline="-25000" dirty="0">
                <a:latin typeface="+mn-lt"/>
              </a:rPr>
              <a:t>n+1</a:t>
            </a:r>
            <a:r>
              <a:rPr lang="en-US" altLang="en-US" sz="2100" dirty="0">
                <a:latin typeface="+mn-lt"/>
              </a:rPr>
              <a:t> = a*</a:t>
            </a:r>
            <a:r>
              <a:rPr lang="en-US" altLang="en-US" sz="2100" dirty="0" err="1">
                <a:latin typeface="+mn-lt"/>
              </a:rPr>
              <a:t>X</a:t>
            </a:r>
            <a:r>
              <a:rPr lang="en-US" altLang="en-US" sz="2100" baseline="-25000" dirty="0" err="1">
                <a:latin typeface="+mn-lt"/>
              </a:rPr>
              <a:t>n</a:t>
            </a:r>
            <a:r>
              <a:rPr lang="en-US" altLang="en-US" sz="2100" dirty="0">
                <a:latin typeface="+mn-lt"/>
              </a:rPr>
              <a:t> + c (mod m)</a:t>
            </a:r>
            <a:endParaRPr lang="en-US" sz="2100" dirty="0">
              <a:latin typeface="+mn-lt"/>
            </a:endParaRPr>
          </a:p>
        </p:txBody>
      </p:sp>
      <p:pic>
        <p:nvPicPr>
          <p:cNvPr id="6" name="Picture 5" descr="cycle(5,1,16,1)">
            <a:extLst>
              <a:ext uri="{FF2B5EF4-FFF2-40B4-BE49-F238E27FC236}">
                <a16:creationId xmlns:a16="http://schemas.microsoft.com/office/drawing/2014/main" id="{2F93E57A-76CC-824F-AA19-EB05B97599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6997" y="1571202"/>
            <a:ext cx="3259969" cy="290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3023057C-5850-4669-ABD0-75DBC8D2BA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a:p>
        </p:txBody>
      </p:sp>
    </p:spTree>
    <p:extLst>
      <p:ext uri="{BB962C8B-B14F-4D97-AF65-F5344CB8AC3E}">
        <p14:creationId xmlns:p14="http://schemas.microsoft.com/office/powerpoint/2010/main" val="364368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noFill/>
          <a:ln w="9525">
            <a:noFill/>
            <a:miter lim="800000"/>
            <a:headEnd/>
            <a:tailEnd/>
          </a:ln>
          <a:effectLst/>
        </p:spPr>
        <p:txBody>
          <a:bodyPr spcFirstLastPara="1" vert="horz" wrap="square" lIns="68580" tIns="34290" rIns="68580" bIns="34290" numCol="1" anchor="t" anchorCtr="0" compatLnSpc="1">
            <a:prstTxWarp prst="textNoShape">
              <a:avLst/>
            </a:prstTxWarp>
          </a:bodyPr>
          <a:lstStyle/>
          <a:p>
            <a:pPr marL="342900" lvl="1" indent="0">
              <a:buNone/>
            </a:pPr>
            <a:r>
              <a:rPr lang="en-US" altLang="ko-KR" dirty="0"/>
              <a:t>X</a:t>
            </a:r>
            <a:r>
              <a:rPr lang="en-US" altLang="ko-KR" baseline="-25000" dirty="0"/>
              <a:t>i+1 </a:t>
            </a:r>
            <a:r>
              <a:rPr lang="en-US" altLang="ko-KR" dirty="0"/>
              <a:t>= (</a:t>
            </a:r>
            <a:r>
              <a:rPr lang="en-US" altLang="ko-KR" dirty="0" err="1"/>
              <a:t>aX</a:t>
            </a:r>
            <a:r>
              <a:rPr lang="en-US" altLang="ko-KR" baseline="-25000" dirty="0" err="1"/>
              <a:t>i</a:t>
            </a:r>
            <a:r>
              <a:rPr lang="en-US" altLang="ko-KR" dirty="0"/>
              <a:t> + c) mod m, i = 0, 1, 2....</a:t>
            </a:r>
          </a:p>
          <a:p>
            <a:pPr marL="342900" lvl="1" indent="0">
              <a:buNone/>
            </a:pPr>
            <a:r>
              <a:rPr lang="en-US" altLang="ko-KR" dirty="0"/>
              <a:t>Generating random numbers between 0 and 1</a:t>
            </a:r>
          </a:p>
          <a:p>
            <a:pPr marL="342900" lvl="1" indent="0">
              <a:buNone/>
            </a:pPr>
            <a:r>
              <a:rPr lang="en-US" altLang="ko-KR" dirty="0"/>
              <a:t>let X</a:t>
            </a:r>
            <a:r>
              <a:rPr lang="en-US" altLang="ko-KR" baseline="-25000" dirty="0"/>
              <a:t>0</a:t>
            </a:r>
            <a:r>
              <a:rPr lang="en-US" altLang="ko-KR" dirty="0"/>
              <a:t> = 27, a = 17, c = 43, and m = 100, then</a:t>
            </a:r>
          </a:p>
          <a:p>
            <a:pPr marL="342900" lvl="1" indent="0">
              <a:buNone/>
            </a:pPr>
            <a:r>
              <a:rPr lang="en-US" altLang="ko-KR" dirty="0"/>
              <a:t>	 	   X</a:t>
            </a:r>
            <a:r>
              <a:rPr lang="en-US" altLang="ko-KR" baseline="-25000" dirty="0"/>
              <a:t>1</a:t>
            </a:r>
            <a:r>
              <a:rPr lang="en-US" altLang="ko-KR" dirty="0"/>
              <a:t> = (17*27 + 43) mod 100 = 2</a:t>
            </a:r>
          </a:p>
          <a:p>
            <a:pPr marL="342900" lvl="1" indent="0">
              <a:buNone/>
            </a:pPr>
            <a:r>
              <a:rPr lang="en-US" altLang="ko-KR" dirty="0"/>
              <a:t>	 	   R</a:t>
            </a:r>
            <a:r>
              <a:rPr lang="en-US" altLang="ko-KR" baseline="-25000" dirty="0"/>
              <a:t>1</a:t>
            </a:r>
            <a:r>
              <a:rPr lang="en-US" altLang="ko-KR" dirty="0"/>
              <a:t> = 2 / 100 = 0.02</a:t>
            </a:r>
          </a:p>
          <a:p>
            <a:pPr marL="342900" lvl="1" indent="0">
              <a:buNone/>
            </a:pPr>
            <a:r>
              <a:rPr lang="en-US" altLang="ko-KR" dirty="0"/>
              <a:t>	 	   X</a:t>
            </a:r>
            <a:r>
              <a:rPr lang="en-US" altLang="ko-KR" baseline="-25000" dirty="0"/>
              <a:t>2</a:t>
            </a:r>
            <a:r>
              <a:rPr lang="en-US" altLang="ko-KR" dirty="0"/>
              <a:t> = (17*2 + 43) mod 100 = 77</a:t>
            </a:r>
          </a:p>
          <a:p>
            <a:pPr marL="342900" lvl="1" indent="0">
              <a:buNone/>
            </a:pPr>
            <a:r>
              <a:rPr lang="en-US" altLang="ko-KR" dirty="0"/>
              <a:t>	 	   R</a:t>
            </a:r>
            <a:r>
              <a:rPr lang="en-US" altLang="ko-KR" baseline="-25000" dirty="0"/>
              <a:t>2</a:t>
            </a:r>
            <a:r>
              <a:rPr lang="en-US" altLang="ko-KR" dirty="0"/>
              <a:t> = 77 / 100 = 0.77</a:t>
            </a:r>
          </a:p>
          <a:p>
            <a:pPr marL="342900" lvl="1" indent="0">
              <a:buNone/>
            </a:pPr>
            <a:r>
              <a:rPr lang="en-US" altLang="ko-KR" dirty="0"/>
              <a:t>		    .........</a:t>
            </a:r>
          </a:p>
        </p:txBody>
      </p:sp>
      <p:sp>
        <p:nvSpPr>
          <p:cNvPr id="26626" name="Rectangle 2"/>
          <p:cNvSpPr>
            <a:spLocks noGrp="1" noChangeArrowheads="1"/>
          </p:cNvSpPr>
          <p:nvPr>
            <p:ph type="title"/>
          </p:nvPr>
        </p:nvSpPr>
        <p:spPr>
          <a:noFill/>
          <a:ln/>
        </p:spPr>
        <p:txBody>
          <a:bodyPr spcFirstLastPara="1" wrap="square" lIns="69056" tIns="34529" rIns="69056" bIns="34529" anchor="ctr" anchorCtr="0"/>
          <a:lstStyle/>
          <a:p>
            <a:r>
              <a:rPr lang="en-US" altLang="ko-KR" dirty="0">
                <a:ea typeface="굴림" panose="020B0600000101010101" pitchFamily="34" charset="-127"/>
              </a:rPr>
              <a:t>Examples – cont.</a:t>
            </a:r>
          </a:p>
        </p:txBody>
      </p:sp>
      <p:sp>
        <p:nvSpPr>
          <p:cNvPr id="2" name="Slide Number Placeholder 1">
            <a:extLst>
              <a:ext uri="{FF2B5EF4-FFF2-40B4-BE49-F238E27FC236}">
                <a16:creationId xmlns:a16="http://schemas.microsoft.com/office/drawing/2014/main" id="{84191717-133C-42F2-ABA9-FAD2E19B49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Tree>
    <p:extLst>
      <p:ext uri="{BB962C8B-B14F-4D97-AF65-F5344CB8AC3E}">
        <p14:creationId xmlns:p14="http://schemas.microsoft.com/office/powerpoint/2010/main" val="397561929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up)">
                                      <p:cBhvr>
                                        <p:cTn id="7" dur="500"/>
                                        <p:tgtEl>
                                          <p:spTgt spid="2662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transition="in" filter="wipe(up)">
                                      <p:cBhvr>
                                        <p:cTn id="10" dur="500"/>
                                        <p:tgtEl>
                                          <p:spTgt spid="2662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transition="in" filter="wipe(up)">
                                      <p:cBhvr>
                                        <p:cTn id="13" dur="500"/>
                                        <p:tgtEl>
                                          <p:spTgt spid="2662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wipe(up)">
                                      <p:cBhvr>
                                        <p:cTn id="16" dur="500"/>
                                        <p:tgtEl>
                                          <p:spTgt spid="2662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animEffect transition="in" filter="wipe(up)">
                                      <p:cBhvr>
                                        <p:cTn id="19" dur="500"/>
                                        <p:tgtEl>
                                          <p:spTgt spid="2662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6627">
                                            <p:txEl>
                                              <p:pRg st="5" end="5"/>
                                            </p:txEl>
                                          </p:spTgt>
                                        </p:tgtEl>
                                        <p:attrNameLst>
                                          <p:attrName>style.visibility</p:attrName>
                                        </p:attrNameLst>
                                      </p:cBhvr>
                                      <p:to>
                                        <p:strVal val="visible"/>
                                      </p:to>
                                    </p:set>
                                    <p:animEffect transition="in" filter="wipe(up)">
                                      <p:cBhvr>
                                        <p:cTn id="22" dur="500"/>
                                        <p:tgtEl>
                                          <p:spTgt spid="26627">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627">
                                            <p:txEl>
                                              <p:pRg st="6" end="6"/>
                                            </p:txEl>
                                          </p:spTgt>
                                        </p:tgtEl>
                                        <p:attrNameLst>
                                          <p:attrName>style.visibility</p:attrName>
                                        </p:attrNameLst>
                                      </p:cBhvr>
                                      <p:to>
                                        <p:strVal val="visible"/>
                                      </p:to>
                                    </p:set>
                                    <p:animEffect transition="in" filter="wipe(up)">
                                      <p:cBhvr>
                                        <p:cTn id="25" dur="500"/>
                                        <p:tgtEl>
                                          <p:spTgt spid="26627">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6627">
                                            <p:txEl>
                                              <p:pRg st="7" end="7"/>
                                            </p:txEl>
                                          </p:spTgt>
                                        </p:tgtEl>
                                        <p:attrNameLst>
                                          <p:attrName>style.visibility</p:attrName>
                                        </p:attrNameLst>
                                      </p:cBhvr>
                                      <p:to>
                                        <p:strVal val="visible"/>
                                      </p:to>
                                    </p:set>
                                    <p:animEffect transition="in" filter="wipe(up)">
                                      <p:cBhvr>
                                        <p:cTn id="28" dur="5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B5F6D-1859-4ECB-9048-0F392537825A}"/>
              </a:ext>
            </a:extLst>
          </p:cNvPr>
          <p:cNvSpPr>
            <a:spLocks noGrp="1"/>
          </p:cNvSpPr>
          <p:nvPr>
            <p:ph type="body" idx="1"/>
          </p:nvPr>
        </p:nvSpPr>
        <p:spPr/>
        <p:txBody>
          <a:bodyPr/>
          <a:lstStyle/>
          <a:p>
            <a:r>
              <a:rPr lang="en-US" sz="2000" dirty="0"/>
              <a:t>The period of a general LCG is at most m, and for some choices of a much less than that. Provided that c is nonzero, the LCG will have a full period for all seed values if and only if:</a:t>
            </a:r>
          </a:p>
          <a:p>
            <a:pPr lvl="1"/>
            <a:r>
              <a:rPr lang="en-US" sz="1800" dirty="0"/>
              <a:t>c and m are relatively prime,</a:t>
            </a:r>
          </a:p>
          <a:p>
            <a:pPr lvl="1"/>
            <a:r>
              <a:rPr lang="en-US" sz="1800" dirty="0"/>
              <a:t>a−1 is divisible by all prime factors of m</a:t>
            </a:r>
          </a:p>
          <a:p>
            <a:pPr lvl="1"/>
            <a:r>
              <a:rPr lang="en-US" sz="1800" dirty="0"/>
              <a:t>a−1 is a multiple of 4 if m is a multiple of 4.</a:t>
            </a:r>
          </a:p>
          <a:p>
            <a:r>
              <a:rPr lang="en-US" sz="2000" dirty="0"/>
              <a:t>While LCGs are capable of producing decent pseudorandom numbers, this is extremely sensitive to the choice of the parameters c, m, and a.</a:t>
            </a:r>
          </a:p>
          <a:p>
            <a:pPr lvl="1"/>
            <a:r>
              <a:rPr lang="en-US" sz="1600" dirty="0"/>
              <a:t>A particularly illustrative example of this is RANDU which was widely used in the early 1970s and lead to many results which are currently being questioned because of the use of this poor LCG.</a:t>
            </a:r>
          </a:p>
        </p:txBody>
      </p:sp>
      <p:sp>
        <p:nvSpPr>
          <p:cNvPr id="3" name="Title 2">
            <a:extLst>
              <a:ext uri="{FF2B5EF4-FFF2-40B4-BE49-F238E27FC236}">
                <a16:creationId xmlns:a16="http://schemas.microsoft.com/office/drawing/2014/main" id="{280659A0-6195-4644-AE66-490EECA7442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19DB41E-CA45-4DBD-9067-FED4B5AEE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spTree>
    <p:extLst>
      <p:ext uri="{BB962C8B-B14F-4D97-AF65-F5344CB8AC3E}">
        <p14:creationId xmlns:p14="http://schemas.microsoft.com/office/powerpoint/2010/main" val="22219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noFill/>
          <a:ln w="9525">
            <a:noFill/>
            <a:miter lim="800000"/>
            <a:headEnd/>
            <a:tailEnd/>
          </a:ln>
          <a:effectLst/>
        </p:spPr>
        <p:txBody>
          <a:bodyPr spcFirstLastPara="1" vert="horz" wrap="square" lIns="68580" tIns="34290" rIns="68580" bIns="34290" numCol="1" anchor="t" anchorCtr="0" compatLnSpc="1">
            <a:prstTxWarp prst="textNoShape">
              <a:avLst/>
            </a:prstTxWarp>
          </a:bodyPr>
          <a:lstStyle/>
          <a:p>
            <a:r>
              <a:rPr lang="en-US" altLang="en-US" sz="2100" dirty="0"/>
              <a:t>LCG(5,0,16,1)</a:t>
            </a:r>
          </a:p>
          <a:p>
            <a:pPr lvl="1"/>
            <a:r>
              <a:rPr lang="en-US" altLang="en-US" sz="1800" dirty="0"/>
              <a:t>Yields - 1,5,9,13,1,5,9,13,…</a:t>
            </a:r>
          </a:p>
          <a:p>
            <a:pPr lvl="1"/>
            <a:r>
              <a:rPr lang="en-US" altLang="en-US" sz="1800" dirty="0"/>
              <a:t> As M is a power of 2 (here: 2^4) maximum period is 2^(m-2)</a:t>
            </a:r>
          </a:p>
          <a:p>
            <a:r>
              <a:rPr lang="en-US" altLang="en-US" sz="2100" dirty="0"/>
              <a:t>Some famous values for </a:t>
            </a:r>
            <a:r>
              <a:rPr lang="en-US" altLang="en-US" sz="2100" i="1" dirty="0"/>
              <a:t>a</a:t>
            </a:r>
            <a:r>
              <a:rPr lang="en-US" altLang="en-US" sz="2100" dirty="0"/>
              <a:t> and </a:t>
            </a:r>
            <a:r>
              <a:rPr lang="en-US" altLang="en-US" sz="2100" i="1" dirty="0"/>
              <a:t>m</a:t>
            </a:r>
            <a:r>
              <a:rPr lang="en-US" altLang="en-US" sz="2100" dirty="0"/>
              <a:t> (assuming </a:t>
            </a:r>
            <a:r>
              <a:rPr lang="en-US" altLang="en-US" sz="2100" i="1" dirty="0"/>
              <a:t>c</a:t>
            </a:r>
            <a:r>
              <a:rPr lang="en-US" altLang="en-US" sz="2100" dirty="0"/>
              <a:t> = 0)</a:t>
            </a:r>
          </a:p>
          <a:p>
            <a:pPr lvl="1"/>
            <a:r>
              <a:rPr lang="en-US" altLang="en-US" sz="1800" i="1" dirty="0"/>
              <a:t>a</a:t>
            </a:r>
            <a:r>
              <a:rPr lang="en-US" altLang="en-US" sz="1800" dirty="0"/>
              <a:t> = 23, </a:t>
            </a:r>
            <a:r>
              <a:rPr lang="en-US" altLang="en-US" sz="1800" i="1" dirty="0"/>
              <a:t>m</a:t>
            </a:r>
            <a:r>
              <a:rPr lang="en-US" altLang="en-US" sz="1800" dirty="0"/>
              <a:t> = 10</a:t>
            </a:r>
            <a:r>
              <a:rPr lang="en-US" altLang="en-US" sz="1800" baseline="30000" dirty="0"/>
              <a:t>8 </a:t>
            </a:r>
            <a:r>
              <a:rPr lang="en-US" altLang="en-US" sz="1800" dirty="0"/>
              <a:t>+ 1  (first LCG; original 1951 implementation)</a:t>
            </a:r>
          </a:p>
          <a:p>
            <a:pPr lvl="1"/>
            <a:r>
              <a:rPr lang="en-US" altLang="en-US" sz="1800" i="1" dirty="0"/>
              <a:t>a</a:t>
            </a:r>
            <a:r>
              <a:rPr lang="en-US" altLang="en-US" sz="1800" dirty="0"/>
              <a:t> = 65539, </a:t>
            </a:r>
            <a:r>
              <a:rPr lang="en-US" altLang="en-US" sz="1800" i="1" dirty="0"/>
              <a:t>m</a:t>
            </a:r>
            <a:r>
              <a:rPr lang="en-US" altLang="en-US" sz="1800" dirty="0"/>
              <a:t> = 2</a:t>
            </a:r>
            <a:r>
              <a:rPr lang="en-US" altLang="en-US" sz="1800" baseline="30000" dirty="0"/>
              <a:t>31 </a:t>
            </a:r>
            <a:r>
              <a:rPr lang="en-US" altLang="en-US" sz="1800" dirty="0"/>
              <a:t>–</a:t>
            </a:r>
            <a:r>
              <a:rPr lang="en-US" altLang="en-US" sz="1800" dirty="0">
                <a:sym typeface="Symbol" pitchFamily="18" charset="2"/>
              </a:rPr>
              <a:t></a:t>
            </a:r>
            <a:r>
              <a:rPr lang="en-US" altLang="en-US" sz="1800" dirty="0"/>
              <a:t>1 (RANDU generator of 1960s; poor because of correlated output)</a:t>
            </a:r>
          </a:p>
          <a:p>
            <a:pPr lvl="1"/>
            <a:r>
              <a:rPr lang="en-US" altLang="en-US" sz="1800" i="1" dirty="0"/>
              <a:t>a</a:t>
            </a:r>
            <a:r>
              <a:rPr lang="en-US" altLang="en-US" sz="1800" dirty="0"/>
              <a:t> = 16807, </a:t>
            </a:r>
            <a:r>
              <a:rPr lang="en-US" altLang="en-US" sz="1800" i="1" dirty="0"/>
              <a:t>m</a:t>
            </a:r>
            <a:r>
              <a:rPr lang="en-US" altLang="en-US" sz="1800" dirty="0"/>
              <a:t> = 2</a:t>
            </a:r>
            <a:r>
              <a:rPr lang="en-US" altLang="en-US" sz="1800" baseline="30000" dirty="0"/>
              <a:t>31</a:t>
            </a:r>
            <a:r>
              <a:rPr lang="en-US" altLang="en-US" sz="1800" dirty="0">
                <a:sym typeface="Symbol" pitchFamily="18" charset="2"/>
              </a:rPr>
              <a:t></a:t>
            </a:r>
            <a:r>
              <a:rPr lang="en-US" altLang="en-US" sz="1800" dirty="0"/>
              <a:t>–</a:t>
            </a:r>
            <a:r>
              <a:rPr lang="en-US" altLang="en-US" sz="1800" dirty="0">
                <a:sym typeface="Symbol" pitchFamily="18" charset="2"/>
              </a:rPr>
              <a:t></a:t>
            </a:r>
            <a:r>
              <a:rPr lang="en-US" altLang="en-US" sz="1800" dirty="0"/>
              <a:t>1 (has been discussed as minimum standard for RNGs; used in Matlab version 4)</a:t>
            </a:r>
          </a:p>
        </p:txBody>
      </p:sp>
      <p:sp>
        <p:nvSpPr>
          <p:cNvPr id="25602" name="Rectangle 2"/>
          <p:cNvSpPr>
            <a:spLocks noGrp="1" noChangeArrowheads="1"/>
          </p:cNvSpPr>
          <p:nvPr>
            <p:ph type="title"/>
          </p:nvPr>
        </p:nvSpPr>
        <p:spPr/>
        <p:txBody>
          <a:bodyPr/>
          <a:lstStyle/>
          <a:p>
            <a:r>
              <a:rPr lang="en-US" altLang="en-US" dirty="0"/>
              <a:t>Examples</a:t>
            </a:r>
          </a:p>
        </p:txBody>
      </p:sp>
      <p:sp>
        <p:nvSpPr>
          <p:cNvPr id="2" name="Slide Number Placeholder 1">
            <a:extLst>
              <a:ext uri="{FF2B5EF4-FFF2-40B4-BE49-F238E27FC236}">
                <a16:creationId xmlns:a16="http://schemas.microsoft.com/office/drawing/2014/main" id="{2FC3EC14-810A-4ED7-BF14-8C77EB499F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spTree>
    <p:extLst>
      <p:ext uri="{BB962C8B-B14F-4D97-AF65-F5344CB8AC3E}">
        <p14:creationId xmlns:p14="http://schemas.microsoft.com/office/powerpoint/2010/main" val="208075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DD2D408-F848-4203-B464-A49D571B15C2}"/>
              </a:ext>
            </a:extLst>
          </p:cNvPr>
          <p:cNvSpPr>
            <a:spLocks noGrp="1"/>
          </p:cNvSpPr>
          <p:nvPr>
            <p:ph type="body" idx="1"/>
          </p:nvPr>
        </p:nvSpPr>
        <p:spPr>
          <a:xfrm>
            <a:off x="195943" y="938736"/>
            <a:ext cx="8728363" cy="3794167"/>
          </a:xfrm>
        </p:spPr>
        <p:txBody>
          <a:bodyPr/>
          <a:lstStyle/>
          <a:p>
            <a:r>
              <a:rPr lang="en-US" sz="1600" dirty="0"/>
              <a:t>Frequency test - Uses the Kolmogorov-Smirnov or the chi-square test to compare the distribution of the set of numbers generated to a uniform distribution</a:t>
            </a:r>
          </a:p>
          <a:p>
            <a:r>
              <a:rPr lang="en-US" sz="1600" dirty="0"/>
              <a:t>Runs test - Tests the runs up and down or the runs above and below the mean by comparing the actual values to expected values. The statistic for comparison is the chi-square</a:t>
            </a:r>
          </a:p>
          <a:p>
            <a:r>
              <a:rPr lang="en-US" sz="1600" dirty="0"/>
              <a:t>Autocorrelation test - Tests the correlation between numbers and compares the sample correlation to the expected correlation of zero</a:t>
            </a:r>
          </a:p>
          <a:p>
            <a:r>
              <a:rPr lang="en-US" sz="1600" dirty="0"/>
              <a:t>Gap test - Counts the number of digits that appear between repetitions of a particular digit and then uses the Kolmogorov-Smirnov test to compare with the expected number of gaps</a:t>
            </a:r>
          </a:p>
          <a:p>
            <a:r>
              <a:rPr lang="en-US" sz="1600" dirty="0"/>
              <a:t>Poker test - Treats numbers grouped together as a poker hand. Then the hands obtained are compared to what is expected using the chi-square test</a:t>
            </a:r>
          </a:p>
          <a:p>
            <a:r>
              <a:rPr lang="en-US" sz="1600" dirty="0"/>
              <a:t>Normal sequence -  No digit or (finite) combination of digits, occurs more frequently than any other in every base (e.g. 10, binary, etc.)</a:t>
            </a:r>
          </a:p>
          <a:p>
            <a:endParaRPr lang="en-US" sz="1600" dirty="0"/>
          </a:p>
        </p:txBody>
      </p:sp>
      <p:sp>
        <p:nvSpPr>
          <p:cNvPr id="2" name="Title 1">
            <a:extLst>
              <a:ext uri="{FF2B5EF4-FFF2-40B4-BE49-F238E27FC236}">
                <a16:creationId xmlns:a16="http://schemas.microsoft.com/office/drawing/2014/main" id="{07B212AA-A5CF-4A93-B57A-DFDE97C32888}"/>
              </a:ext>
            </a:extLst>
          </p:cNvPr>
          <p:cNvSpPr>
            <a:spLocks noGrp="1"/>
          </p:cNvSpPr>
          <p:nvPr>
            <p:ph type="title"/>
          </p:nvPr>
        </p:nvSpPr>
        <p:spPr/>
        <p:txBody>
          <a:bodyPr/>
          <a:lstStyle/>
          <a:p>
            <a:r>
              <a:rPr lang="en-US" altLang="ko-KR" dirty="0">
                <a:ea typeface="굴림" charset="-127"/>
              </a:rPr>
              <a:t>Test for Random Numbers</a:t>
            </a:r>
            <a:endParaRPr lang="en-US" dirty="0"/>
          </a:p>
        </p:txBody>
      </p:sp>
      <p:sp>
        <p:nvSpPr>
          <p:cNvPr id="6" name="Slide Number Placeholder 5">
            <a:extLst>
              <a:ext uri="{FF2B5EF4-FFF2-40B4-BE49-F238E27FC236}">
                <a16:creationId xmlns:a16="http://schemas.microsoft.com/office/drawing/2014/main" id="{DBD5F952-D70E-45A9-9C52-E7F5DE3A5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spTree>
    <p:extLst>
      <p:ext uri="{BB962C8B-B14F-4D97-AF65-F5344CB8AC3E}">
        <p14:creationId xmlns:p14="http://schemas.microsoft.com/office/powerpoint/2010/main" val="6308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D466E-7AF7-434A-B579-17D9069B9F4D}"/>
              </a:ext>
            </a:extLst>
          </p:cNvPr>
          <p:cNvSpPr>
            <a:spLocks noGrp="1"/>
          </p:cNvSpPr>
          <p:nvPr>
            <p:ph type="title"/>
          </p:nvPr>
        </p:nvSpPr>
        <p:spPr/>
        <p:txBody>
          <a:bodyPr/>
          <a:lstStyle/>
          <a:p>
            <a:r>
              <a:rPr lang="en-US" dirty="0">
                <a:latin typeface="Arial" charset="0"/>
              </a:rPr>
              <a:t>Statist Test for LCG</a:t>
            </a:r>
            <a:endParaRPr lang="en-US" dirty="0"/>
          </a:p>
        </p:txBody>
      </p:sp>
      <p:grpSp>
        <p:nvGrpSpPr>
          <p:cNvPr id="4" name="Group 3">
            <a:extLst>
              <a:ext uri="{FF2B5EF4-FFF2-40B4-BE49-F238E27FC236}">
                <a16:creationId xmlns:a16="http://schemas.microsoft.com/office/drawing/2014/main" id="{45106E4F-4719-6C46-A47A-0CAE63E2FA8E}"/>
              </a:ext>
            </a:extLst>
          </p:cNvPr>
          <p:cNvGrpSpPr/>
          <p:nvPr/>
        </p:nvGrpSpPr>
        <p:grpSpPr>
          <a:xfrm>
            <a:off x="1615559" y="913209"/>
            <a:ext cx="6305186" cy="4256723"/>
            <a:chOff x="630078" y="1079500"/>
            <a:chExt cx="8406914" cy="5675631"/>
          </a:xfrm>
        </p:grpSpPr>
        <p:sp>
          <p:nvSpPr>
            <p:cNvPr id="5" name="Rectangle 3">
              <a:extLst>
                <a:ext uri="{FF2B5EF4-FFF2-40B4-BE49-F238E27FC236}">
                  <a16:creationId xmlns:a16="http://schemas.microsoft.com/office/drawing/2014/main" id="{D278CB84-AC96-1B4A-9502-1BF38C568D7C}"/>
                </a:ext>
              </a:extLst>
            </p:cNvPr>
            <p:cNvSpPr>
              <a:spLocks noChangeArrowheads="1"/>
            </p:cNvSpPr>
            <p:nvPr/>
          </p:nvSpPr>
          <p:spPr bwMode="auto">
            <a:xfrm>
              <a:off x="1712913" y="1185863"/>
              <a:ext cx="6073775" cy="4789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800"/>
            </a:p>
          </p:txBody>
        </p:sp>
        <p:sp>
          <p:nvSpPr>
            <p:cNvPr id="6" name="Rectangle 4">
              <a:extLst>
                <a:ext uri="{FF2B5EF4-FFF2-40B4-BE49-F238E27FC236}">
                  <a16:creationId xmlns:a16="http://schemas.microsoft.com/office/drawing/2014/main" id="{5F5E9FCB-7C55-A245-A63A-D3A527E18A17}"/>
                </a:ext>
              </a:extLst>
            </p:cNvPr>
            <p:cNvSpPr>
              <a:spLocks noChangeArrowheads="1"/>
            </p:cNvSpPr>
            <p:nvPr/>
          </p:nvSpPr>
          <p:spPr bwMode="auto">
            <a:xfrm>
              <a:off x="1712913" y="1185863"/>
              <a:ext cx="6073775" cy="478948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1800"/>
            </a:p>
          </p:txBody>
        </p:sp>
        <p:sp>
          <p:nvSpPr>
            <p:cNvPr id="7" name="Freeform 5">
              <a:extLst>
                <a:ext uri="{FF2B5EF4-FFF2-40B4-BE49-F238E27FC236}">
                  <a16:creationId xmlns:a16="http://schemas.microsoft.com/office/drawing/2014/main" id="{E74439CE-A5E3-3742-A2EE-FE7069B9C0F3}"/>
                </a:ext>
              </a:extLst>
            </p:cNvPr>
            <p:cNvSpPr>
              <a:spLocks/>
            </p:cNvSpPr>
            <p:nvPr/>
          </p:nvSpPr>
          <p:spPr bwMode="auto">
            <a:xfrm>
              <a:off x="1712913" y="1185863"/>
              <a:ext cx="1588" cy="4789488"/>
            </a:xfrm>
            <a:custGeom>
              <a:avLst/>
              <a:gdLst>
                <a:gd name="T0" fmla="*/ 0 w 1"/>
                <a:gd name="T1" fmla="*/ 410 h 410"/>
                <a:gd name="T2" fmla="*/ 0 w 1"/>
                <a:gd name="T3" fmla="*/ 0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 name="Freeform 6">
              <a:extLst>
                <a:ext uri="{FF2B5EF4-FFF2-40B4-BE49-F238E27FC236}">
                  <a16:creationId xmlns:a16="http://schemas.microsoft.com/office/drawing/2014/main" id="{D1B3BB02-19B2-9949-B10F-95137277C9C9}"/>
                </a:ext>
              </a:extLst>
            </p:cNvPr>
            <p:cNvSpPr>
              <a:spLocks/>
            </p:cNvSpPr>
            <p:nvPr/>
          </p:nvSpPr>
          <p:spPr bwMode="auto">
            <a:xfrm>
              <a:off x="3232150" y="1185863"/>
              <a:ext cx="1588" cy="4789488"/>
            </a:xfrm>
            <a:custGeom>
              <a:avLst/>
              <a:gdLst>
                <a:gd name="T0" fmla="*/ 0 w 1"/>
                <a:gd name="T1" fmla="*/ 410 h 410"/>
                <a:gd name="T2" fmla="*/ 0 w 1"/>
                <a:gd name="T3" fmla="*/ 0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 name="Freeform 7">
              <a:extLst>
                <a:ext uri="{FF2B5EF4-FFF2-40B4-BE49-F238E27FC236}">
                  <a16:creationId xmlns:a16="http://schemas.microsoft.com/office/drawing/2014/main" id="{7392F48E-166A-144A-A04A-F53E97990D89}"/>
                </a:ext>
              </a:extLst>
            </p:cNvPr>
            <p:cNvSpPr>
              <a:spLocks/>
            </p:cNvSpPr>
            <p:nvPr/>
          </p:nvSpPr>
          <p:spPr bwMode="auto">
            <a:xfrm>
              <a:off x="4749800" y="1185863"/>
              <a:ext cx="1588" cy="4789488"/>
            </a:xfrm>
            <a:custGeom>
              <a:avLst/>
              <a:gdLst>
                <a:gd name="T0" fmla="*/ 0 w 1"/>
                <a:gd name="T1" fmla="*/ 410 h 410"/>
                <a:gd name="T2" fmla="*/ 0 w 1"/>
                <a:gd name="T3" fmla="*/ 0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 name="Freeform 8">
              <a:extLst>
                <a:ext uri="{FF2B5EF4-FFF2-40B4-BE49-F238E27FC236}">
                  <a16:creationId xmlns:a16="http://schemas.microsoft.com/office/drawing/2014/main" id="{3E25BD82-A34C-5E41-A7C3-697C8E1516FA}"/>
                </a:ext>
              </a:extLst>
            </p:cNvPr>
            <p:cNvSpPr>
              <a:spLocks/>
            </p:cNvSpPr>
            <p:nvPr/>
          </p:nvSpPr>
          <p:spPr bwMode="auto">
            <a:xfrm>
              <a:off x="6267450" y="1185863"/>
              <a:ext cx="1588" cy="4789488"/>
            </a:xfrm>
            <a:custGeom>
              <a:avLst/>
              <a:gdLst>
                <a:gd name="T0" fmla="*/ 0 w 1"/>
                <a:gd name="T1" fmla="*/ 410 h 410"/>
                <a:gd name="T2" fmla="*/ 0 w 1"/>
                <a:gd name="T3" fmla="*/ 0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1" name="Freeform 9">
              <a:extLst>
                <a:ext uri="{FF2B5EF4-FFF2-40B4-BE49-F238E27FC236}">
                  <a16:creationId xmlns:a16="http://schemas.microsoft.com/office/drawing/2014/main" id="{E567AB81-6F88-7748-9166-3103E92A7064}"/>
                </a:ext>
              </a:extLst>
            </p:cNvPr>
            <p:cNvSpPr>
              <a:spLocks/>
            </p:cNvSpPr>
            <p:nvPr/>
          </p:nvSpPr>
          <p:spPr bwMode="auto">
            <a:xfrm>
              <a:off x="7786688" y="1185863"/>
              <a:ext cx="1588" cy="4789488"/>
            </a:xfrm>
            <a:custGeom>
              <a:avLst/>
              <a:gdLst>
                <a:gd name="T0" fmla="*/ 0 w 1"/>
                <a:gd name="T1" fmla="*/ 410 h 410"/>
                <a:gd name="T2" fmla="*/ 0 w 1"/>
                <a:gd name="T3" fmla="*/ 0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2" name="Freeform 10">
              <a:extLst>
                <a:ext uri="{FF2B5EF4-FFF2-40B4-BE49-F238E27FC236}">
                  <a16:creationId xmlns:a16="http://schemas.microsoft.com/office/drawing/2014/main" id="{B0ADCA95-CCF3-5E45-A2A2-0C3A2EC55C4D}"/>
                </a:ext>
              </a:extLst>
            </p:cNvPr>
            <p:cNvSpPr>
              <a:spLocks/>
            </p:cNvSpPr>
            <p:nvPr/>
          </p:nvSpPr>
          <p:spPr bwMode="auto">
            <a:xfrm>
              <a:off x="1712913" y="5975350"/>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3" name="Freeform 11">
              <a:extLst>
                <a:ext uri="{FF2B5EF4-FFF2-40B4-BE49-F238E27FC236}">
                  <a16:creationId xmlns:a16="http://schemas.microsoft.com/office/drawing/2014/main" id="{9A1C5EF4-D3EB-B34B-AA0D-E6667422C8D0}"/>
                </a:ext>
              </a:extLst>
            </p:cNvPr>
            <p:cNvSpPr>
              <a:spLocks/>
            </p:cNvSpPr>
            <p:nvPr/>
          </p:nvSpPr>
          <p:spPr bwMode="auto">
            <a:xfrm>
              <a:off x="1712913" y="5378450"/>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4" name="Freeform 12">
              <a:extLst>
                <a:ext uri="{FF2B5EF4-FFF2-40B4-BE49-F238E27FC236}">
                  <a16:creationId xmlns:a16="http://schemas.microsoft.com/office/drawing/2014/main" id="{F74AE7EF-C57D-3049-8247-B0FA77A7ED86}"/>
                </a:ext>
              </a:extLst>
            </p:cNvPr>
            <p:cNvSpPr>
              <a:spLocks/>
            </p:cNvSpPr>
            <p:nvPr/>
          </p:nvSpPr>
          <p:spPr bwMode="auto">
            <a:xfrm>
              <a:off x="1712913" y="4783138"/>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5" name="Freeform 13">
              <a:extLst>
                <a:ext uri="{FF2B5EF4-FFF2-40B4-BE49-F238E27FC236}">
                  <a16:creationId xmlns:a16="http://schemas.microsoft.com/office/drawing/2014/main" id="{996925F5-82B9-6142-A4AE-E826B891F5F7}"/>
                </a:ext>
              </a:extLst>
            </p:cNvPr>
            <p:cNvSpPr>
              <a:spLocks/>
            </p:cNvSpPr>
            <p:nvPr/>
          </p:nvSpPr>
          <p:spPr bwMode="auto">
            <a:xfrm>
              <a:off x="1712913" y="4176713"/>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6" name="Freeform 14">
              <a:extLst>
                <a:ext uri="{FF2B5EF4-FFF2-40B4-BE49-F238E27FC236}">
                  <a16:creationId xmlns:a16="http://schemas.microsoft.com/office/drawing/2014/main" id="{F6C37854-811B-8A4F-9CA1-C493EC571D28}"/>
                </a:ext>
              </a:extLst>
            </p:cNvPr>
            <p:cNvSpPr>
              <a:spLocks/>
            </p:cNvSpPr>
            <p:nvPr/>
          </p:nvSpPr>
          <p:spPr bwMode="auto">
            <a:xfrm>
              <a:off x="1712913" y="3579813"/>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7" name="Freeform 15">
              <a:extLst>
                <a:ext uri="{FF2B5EF4-FFF2-40B4-BE49-F238E27FC236}">
                  <a16:creationId xmlns:a16="http://schemas.microsoft.com/office/drawing/2014/main" id="{33FE193C-710F-DE47-881E-782BCCB99ECB}"/>
                </a:ext>
              </a:extLst>
            </p:cNvPr>
            <p:cNvSpPr>
              <a:spLocks/>
            </p:cNvSpPr>
            <p:nvPr/>
          </p:nvSpPr>
          <p:spPr bwMode="auto">
            <a:xfrm>
              <a:off x="1712913" y="2984500"/>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8" name="Freeform 16">
              <a:extLst>
                <a:ext uri="{FF2B5EF4-FFF2-40B4-BE49-F238E27FC236}">
                  <a16:creationId xmlns:a16="http://schemas.microsoft.com/office/drawing/2014/main" id="{547A239B-B46E-1A42-9827-81213102D2CA}"/>
                </a:ext>
              </a:extLst>
            </p:cNvPr>
            <p:cNvSpPr>
              <a:spLocks/>
            </p:cNvSpPr>
            <p:nvPr/>
          </p:nvSpPr>
          <p:spPr bwMode="auto">
            <a:xfrm>
              <a:off x="1712913" y="2389188"/>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9" name="Freeform 17">
              <a:extLst>
                <a:ext uri="{FF2B5EF4-FFF2-40B4-BE49-F238E27FC236}">
                  <a16:creationId xmlns:a16="http://schemas.microsoft.com/office/drawing/2014/main" id="{F1887E80-9661-214B-91F8-401A3E394474}"/>
                </a:ext>
              </a:extLst>
            </p:cNvPr>
            <p:cNvSpPr>
              <a:spLocks/>
            </p:cNvSpPr>
            <p:nvPr/>
          </p:nvSpPr>
          <p:spPr bwMode="auto">
            <a:xfrm>
              <a:off x="1712913" y="1781175"/>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20" name="Freeform 18">
              <a:extLst>
                <a:ext uri="{FF2B5EF4-FFF2-40B4-BE49-F238E27FC236}">
                  <a16:creationId xmlns:a16="http://schemas.microsoft.com/office/drawing/2014/main" id="{68AC9F36-EF5A-AA4E-8CB3-283923C54D3F}"/>
                </a:ext>
              </a:extLst>
            </p:cNvPr>
            <p:cNvSpPr>
              <a:spLocks/>
            </p:cNvSpPr>
            <p:nvPr/>
          </p:nvSpPr>
          <p:spPr bwMode="auto">
            <a:xfrm>
              <a:off x="1712913" y="1185863"/>
              <a:ext cx="6073775" cy="1588"/>
            </a:xfrm>
            <a:custGeom>
              <a:avLst/>
              <a:gdLst>
                <a:gd name="T0" fmla="*/ 0 w 520"/>
                <a:gd name="T1" fmla="*/ 0 h 1"/>
                <a:gd name="T2" fmla="*/ 520 w 520"/>
                <a:gd name="T3" fmla="*/ 0 h 1"/>
                <a:gd name="T4" fmla="*/ 520 w 520"/>
                <a:gd name="T5" fmla="*/ 0 h 1"/>
                <a:gd name="T6" fmla="*/ 0 60000 65536"/>
                <a:gd name="T7" fmla="*/ 0 60000 65536"/>
                <a:gd name="T8" fmla="*/ 0 60000 65536"/>
                <a:gd name="T9" fmla="*/ 0 w 520"/>
                <a:gd name="T10" fmla="*/ 0 h 1"/>
                <a:gd name="T11" fmla="*/ 520 w 520"/>
                <a:gd name="T12" fmla="*/ 1 h 1"/>
              </a:gdLst>
              <a:ahLst/>
              <a:cxnLst>
                <a:cxn ang="T6">
                  <a:pos x="T0" y="T1"/>
                </a:cxn>
                <a:cxn ang="T7">
                  <a:pos x="T2" y="T3"/>
                </a:cxn>
                <a:cxn ang="T8">
                  <a:pos x="T4" y="T5"/>
                </a:cxn>
              </a:cxnLst>
              <a:rect l="T9" t="T10" r="T11" b="T12"/>
              <a:pathLst>
                <a:path w="520" h="1">
                  <a:moveTo>
                    <a:pt x="0" y="0"/>
                  </a:moveTo>
                  <a:lnTo>
                    <a:pt x="52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21" name="Line 19">
              <a:extLst>
                <a:ext uri="{FF2B5EF4-FFF2-40B4-BE49-F238E27FC236}">
                  <a16:creationId xmlns:a16="http://schemas.microsoft.com/office/drawing/2014/main" id="{5A46E65E-AE34-0341-A844-5735504E5BE4}"/>
                </a:ext>
              </a:extLst>
            </p:cNvPr>
            <p:cNvSpPr>
              <a:spLocks noChangeShapeType="1"/>
            </p:cNvSpPr>
            <p:nvPr/>
          </p:nvSpPr>
          <p:spPr bwMode="auto">
            <a:xfrm>
              <a:off x="1712913" y="1185863"/>
              <a:ext cx="60737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 name="Line 20">
              <a:extLst>
                <a:ext uri="{FF2B5EF4-FFF2-40B4-BE49-F238E27FC236}">
                  <a16:creationId xmlns:a16="http://schemas.microsoft.com/office/drawing/2014/main" id="{B1C5B75E-D657-9949-84B6-7BF012ECF0CB}"/>
                </a:ext>
              </a:extLst>
            </p:cNvPr>
            <p:cNvSpPr>
              <a:spLocks noChangeShapeType="1"/>
            </p:cNvSpPr>
            <p:nvPr/>
          </p:nvSpPr>
          <p:spPr bwMode="auto">
            <a:xfrm>
              <a:off x="1712913" y="5975350"/>
              <a:ext cx="60737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 name="Line 21">
              <a:extLst>
                <a:ext uri="{FF2B5EF4-FFF2-40B4-BE49-F238E27FC236}">
                  <a16:creationId xmlns:a16="http://schemas.microsoft.com/office/drawing/2014/main" id="{272BD0BD-6779-3B45-AED3-928DF4D39C76}"/>
                </a:ext>
              </a:extLst>
            </p:cNvPr>
            <p:cNvSpPr>
              <a:spLocks noChangeShapeType="1"/>
            </p:cNvSpPr>
            <p:nvPr/>
          </p:nvSpPr>
          <p:spPr bwMode="auto">
            <a:xfrm flipV="1">
              <a:off x="7786688" y="1185863"/>
              <a:ext cx="1588" cy="4789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 name="Line 22">
              <a:extLst>
                <a:ext uri="{FF2B5EF4-FFF2-40B4-BE49-F238E27FC236}">
                  <a16:creationId xmlns:a16="http://schemas.microsoft.com/office/drawing/2014/main" id="{49297912-6B6C-774F-8E65-087939A60AFA}"/>
                </a:ext>
              </a:extLst>
            </p:cNvPr>
            <p:cNvSpPr>
              <a:spLocks noChangeShapeType="1"/>
            </p:cNvSpPr>
            <p:nvPr/>
          </p:nvSpPr>
          <p:spPr bwMode="auto">
            <a:xfrm flipV="1">
              <a:off x="1712913" y="1185863"/>
              <a:ext cx="1588" cy="4789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 name="Line 23">
              <a:extLst>
                <a:ext uri="{FF2B5EF4-FFF2-40B4-BE49-F238E27FC236}">
                  <a16:creationId xmlns:a16="http://schemas.microsoft.com/office/drawing/2014/main" id="{6258FA18-EF37-8A43-A601-1ABF393BA01D}"/>
                </a:ext>
              </a:extLst>
            </p:cNvPr>
            <p:cNvSpPr>
              <a:spLocks noChangeShapeType="1"/>
            </p:cNvSpPr>
            <p:nvPr/>
          </p:nvSpPr>
          <p:spPr bwMode="auto">
            <a:xfrm>
              <a:off x="1712913" y="5975350"/>
              <a:ext cx="60737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 name="Line 24">
              <a:extLst>
                <a:ext uri="{FF2B5EF4-FFF2-40B4-BE49-F238E27FC236}">
                  <a16:creationId xmlns:a16="http://schemas.microsoft.com/office/drawing/2014/main" id="{67D7335B-6DBF-754D-B8AC-3FD8086F70F0}"/>
                </a:ext>
              </a:extLst>
            </p:cNvPr>
            <p:cNvSpPr>
              <a:spLocks noChangeShapeType="1"/>
            </p:cNvSpPr>
            <p:nvPr/>
          </p:nvSpPr>
          <p:spPr bwMode="auto">
            <a:xfrm flipV="1">
              <a:off x="1712913" y="1185863"/>
              <a:ext cx="1588" cy="4789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 name="Line 25">
              <a:extLst>
                <a:ext uri="{FF2B5EF4-FFF2-40B4-BE49-F238E27FC236}">
                  <a16:creationId xmlns:a16="http://schemas.microsoft.com/office/drawing/2014/main" id="{FE0B0A29-9532-4A46-8D03-0ECADB3A98AC}"/>
                </a:ext>
              </a:extLst>
            </p:cNvPr>
            <p:cNvSpPr>
              <a:spLocks noChangeShapeType="1"/>
            </p:cNvSpPr>
            <p:nvPr/>
          </p:nvSpPr>
          <p:spPr bwMode="auto">
            <a:xfrm flipV="1">
              <a:off x="1712913" y="5916613"/>
              <a:ext cx="1588" cy="587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 name="Line 26">
              <a:extLst>
                <a:ext uri="{FF2B5EF4-FFF2-40B4-BE49-F238E27FC236}">
                  <a16:creationId xmlns:a16="http://schemas.microsoft.com/office/drawing/2014/main" id="{6E7B282A-F9A4-984F-9EB7-976A1617F3BF}"/>
                </a:ext>
              </a:extLst>
            </p:cNvPr>
            <p:cNvSpPr>
              <a:spLocks noChangeShapeType="1"/>
            </p:cNvSpPr>
            <p:nvPr/>
          </p:nvSpPr>
          <p:spPr bwMode="auto">
            <a:xfrm>
              <a:off x="1712913" y="1185863"/>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 name="Rectangle 27">
              <a:extLst>
                <a:ext uri="{FF2B5EF4-FFF2-40B4-BE49-F238E27FC236}">
                  <a16:creationId xmlns:a16="http://schemas.microsoft.com/office/drawing/2014/main" id="{7ECA9B7A-0251-A149-801D-718528839136}"/>
                </a:ext>
              </a:extLst>
            </p:cNvPr>
            <p:cNvSpPr>
              <a:spLocks noChangeArrowheads="1"/>
            </p:cNvSpPr>
            <p:nvPr/>
          </p:nvSpPr>
          <p:spPr bwMode="auto">
            <a:xfrm>
              <a:off x="1666875" y="6034088"/>
              <a:ext cx="1132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a:t>
              </a:r>
            </a:p>
          </p:txBody>
        </p:sp>
        <p:sp>
          <p:nvSpPr>
            <p:cNvPr id="30" name="Line 28">
              <a:extLst>
                <a:ext uri="{FF2B5EF4-FFF2-40B4-BE49-F238E27FC236}">
                  <a16:creationId xmlns:a16="http://schemas.microsoft.com/office/drawing/2014/main" id="{148D192B-50B0-894D-A519-38BA2A9227D9}"/>
                </a:ext>
              </a:extLst>
            </p:cNvPr>
            <p:cNvSpPr>
              <a:spLocks noChangeShapeType="1"/>
            </p:cNvSpPr>
            <p:nvPr/>
          </p:nvSpPr>
          <p:spPr bwMode="auto">
            <a:xfrm flipV="1">
              <a:off x="3232150" y="5916613"/>
              <a:ext cx="1588" cy="587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 name="Line 29">
              <a:extLst>
                <a:ext uri="{FF2B5EF4-FFF2-40B4-BE49-F238E27FC236}">
                  <a16:creationId xmlns:a16="http://schemas.microsoft.com/office/drawing/2014/main" id="{90C440D6-BF3D-D84B-A8F8-BCF511556016}"/>
                </a:ext>
              </a:extLst>
            </p:cNvPr>
            <p:cNvSpPr>
              <a:spLocks noChangeShapeType="1"/>
            </p:cNvSpPr>
            <p:nvPr/>
          </p:nvSpPr>
          <p:spPr bwMode="auto">
            <a:xfrm>
              <a:off x="3232150" y="1185863"/>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 name="Rectangle 30">
              <a:extLst>
                <a:ext uri="{FF2B5EF4-FFF2-40B4-BE49-F238E27FC236}">
                  <a16:creationId xmlns:a16="http://schemas.microsoft.com/office/drawing/2014/main" id="{E49C4737-5CB2-2F4E-A73B-AE9A44985F68}"/>
                </a:ext>
              </a:extLst>
            </p:cNvPr>
            <p:cNvSpPr>
              <a:spLocks noChangeArrowheads="1"/>
            </p:cNvSpPr>
            <p:nvPr/>
          </p:nvSpPr>
          <p:spPr bwMode="auto">
            <a:xfrm>
              <a:off x="3079750" y="6034088"/>
              <a:ext cx="3398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500</a:t>
              </a:r>
            </a:p>
          </p:txBody>
        </p:sp>
        <p:sp>
          <p:nvSpPr>
            <p:cNvPr id="33" name="Line 31">
              <a:extLst>
                <a:ext uri="{FF2B5EF4-FFF2-40B4-BE49-F238E27FC236}">
                  <a16:creationId xmlns:a16="http://schemas.microsoft.com/office/drawing/2014/main" id="{FFB39C56-49D1-9841-846C-A2850427E1B1}"/>
                </a:ext>
              </a:extLst>
            </p:cNvPr>
            <p:cNvSpPr>
              <a:spLocks noChangeShapeType="1"/>
            </p:cNvSpPr>
            <p:nvPr/>
          </p:nvSpPr>
          <p:spPr bwMode="auto">
            <a:xfrm flipV="1">
              <a:off x="4749800" y="5916613"/>
              <a:ext cx="1588" cy="587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 name="Line 32">
              <a:extLst>
                <a:ext uri="{FF2B5EF4-FFF2-40B4-BE49-F238E27FC236}">
                  <a16:creationId xmlns:a16="http://schemas.microsoft.com/office/drawing/2014/main" id="{D118B993-806A-FB44-995F-4162CA430193}"/>
                </a:ext>
              </a:extLst>
            </p:cNvPr>
            <p:cNvSpPr>
              <a:spLocks noChangeShapeType="1"/>
            </p:cNvSpPr>
            <p:nvPr/>
          </p:nvSpPr>
          <p:spPr bwMode="auto">
            <a:xfrm>
              <a:off x="4749800" y="1185863"/>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 name="Rectangle 33">
              <a:extLst>
                <a:ext uri="{FF2B5EF4-FFF2-40B4-BE49-F238E27FC236}">
                  <a16:creationId xmlns:a16="http://schemas.microsoft.com/office/drawing/2014/main" id="{3ABE2EB1-5B3D-7344-84E2-443E5223A5B6}"/>
                </a:ext>
              </a:extLst>
            </p:cNvPr>
            <p:cNvSpPr>
              <a:spLocks noChangeArrowheads="1"/>
            </p:cNvSpPr>
            <p:nvPr/>
          </p:nvSpPr>
          <p:spPr bwMode="auto">
            <a:xfrm>
              <a:off x="4540250" y="6034088"/>
              <a:ext cx="4531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1000</a:t>
              </a:r>
            </a:p>
          </p:txBody>
        </p:sp>
        <p:sp>
          <p:nvSpPr>
            <p:cNvPr id="36" name="Line 34">
              <a:extLst>
                <a:ext uri="{FF2B5EF4-FFF2-40B4-BE49-F238E27FC236}">
                  <a16:creationId xmlns:a16="http://schemas.microsoft.com/office/drawing/2014/main" id="{70F0B9FE-EE78-E947-89DF-CCF65A11ACB2}"/>
                </a:ext>
              </a:extLst>
            </p:cNvPr>
            <p:cNvSpPr>
              <a:spLocks noChangeShapeType="1"/>
            </p:cNvSpPr>
            <p:nvPr/>
          </p:nvSpPr>
          <p:spPr bwMode="auto">
            <a:xfrm flipV="1">
              <a:off x="6267450" y="5916613"/>
              <a:ext cx="1588" cy="587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 name="Line 35">
              <a:extLst>
                <a:ext uri="{FF2B5EF4-FFF2-40B4-BE49-F238E27FC236}">
                  <a16:creationId xmlns:a16="http://schemas.microsoft.com/office/drawing/2014/main" id="{5FAF6202-8FA4-344A-959C-FFB8C22E661B}"/>
                </a:ext>
              </a:extLst>
            </p:cNvPr>
            <p:cNvSpPr>
              <a:spLocks noChangeShapeType="1"/>
            </p:cNvSpPr>
            <p:nvPr/>
          </p:nvSpPr>
          <p:spPr bwMode="auto">
            <a:xfrm>
              <a:off x="6267450" y="1185863"/>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 name="Rectangle 36">
              <a:extLst>
                <a:ext uri="{FF2B5EF4-FFF2-40B4-BE49-F238E27FC236}">
                  <a16:creationId xmlns:a16="http://schemas.microsoft.com/office/drawing/2014/main" id="{8A0D41C3-A24D-5342-89F1-573B4E4DE891}"/>
                </a:ext>
              </a:extLst>
            </p:cNvPr>
            <p:cNvSpPr>
              <a:spLocks noChangeArrowheads="1"/>
            </p:cNvSpPr>
            <p:nvPr/>
          </p:nvSpPr>
          <p:spPr bwMode="auto">
            <a:xfrm>
              <a:off x="6057901" y="6034088"/>
              <a:ext cx="4531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1500</a:t>
              </a:r>
            </a:p>
          </p:txBody>
        </p:sp>
        <p:sp>
          <p:nvSpPr>
            <p:cNvPr id="39" name="Line 37">
              <a:extLst>
                <a:ext uri="{FF2B5EF4-FFF2-40B4-BE49-F238E27FC236}">
                  <a16:creationId xmlns:a16="http://schemas.microsoft.com/office/drawing/2014/main" id="{91FF0534-E999-C441-8FE6-A54D70822919}"/>
                </a:ext>
              </a:extLst>
            </p:cNvPr>
            <p:cNvSpPr>
              <a:spLocks noChangeShapeType="1"/>
            </p:cNvSpPr>
            <p:nvPr/>
          </p:nvSpPr>
          <p:spPr bwMode="auto">
            <a:xfrm flipV="1">
              <a:off x="7786688" y="5916613"/>
              <a:ext cx="1588" cy="587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 name="Line 38">
              <a:extLst>
                <a:ext uri="{FF2B5EF4-FFF2-40B4-BE49-F238E27FC236}">
                  <a16:creationId xmlns:a16="http://schemas.microsoft.com/office/drawing/2014/main" id="{4E9101BB-EFCB-C341-B864-D2DAB6D15A40}"/>
                </a:ext>
              </a:extLst>
            </p:cNvPr>
            <p:cNvSpPr>
              <a:spLocks noChangeShapeType="1"/>
            </p:cNvSpPr>
            <p:nvPr/>
          </p:nvSpPr>
          <p:spPr bwMode="auto">
            <a:xfrm>
              <a:off x="7786688" y="1185863"/>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 name="Rectangle 39">
              <a:extLst>
                <a:ext uri="{FF2B5EF4-FFF2-40B4-BE49-F238E27FC236}">
                  <a16:creationId xmlns:a16="http://schemas.microsoft.com/office/drawing/2014/main" id="{CFDDBB07-BF4A-F942-8F8A-98437940D30B}"/>
                </a:ext>
              </a:extLst>
            </p:cNvPr>
            <p:cNvSpPr>
              <a:spLocks noChangeArrowheads="1"/>
            </p:cNvSpPr>
            <p:nvPr/>
          </p:nvSpPr>
          <p:spPr bwMode="auto">
            <a:xfrm>
              <a:off x="7575550" y="6034088"/>
              <a:ext cx="4531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2000</a:t>
              </a:r>
            </a:p>
          </p:txBody>
        </p:sp>
        <p:sp>
          <p:nvSpPr>
            <p:cNvPr id="42" name="Line 40">
              <a:extLst>
                <a:ext uri="{FF2B5EF4-FFF2-40B4-BE49-F238E27FC236}">
                  <a16:creationId xmlns:a16="http://schemas.microsoft.com/office/drawing/2014/main" id="{6E2AC1A2-E593-C54D-A9D3-5198AA598465}"/>
                </a:ext>
              </a:extLst>
            </p:cNvPr>
            <p:cNvSpPr>
              <a:spLocks noChangeShapeType="1"/>
            </p:cNvSpPr>
            <p:nvPr/>
          </p:nvSpPr>
          <p:spPr bwMode="auto">
            <a:xfrm>
              <a:off x="1712913" y="597535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 name="Line 41">
              <a:extLst>
                <a:ext uri="{FF2B5EF4-FFF2-40B4-BE49-F238E27FC236}">
                  <a16:creationId xmlns:a16="http://schemas.microsoft.com/office/drawing/2014/main" id="{C53369F9-D75D-6C47-A269-4B6CCCB230CF}"/>
                </a:ext>
              </a:extLst>
            </p:cNvPr>
            <p:cNvSpPr>
              <a:spLocks noChangeShapeType="1"/>
            </p:cNvSpPr>
            <p:nvPr/>
          </p:nvSpPr>
          <p:spPr bwMode="auto">
            <a:xfrm flipH="1">
              <a:off x="7727950" y="597535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4" name="Rectangle 42">
              <a:extLst>
                <a:ext uri="{FF2B5EF4-FFF2-40B4-BE49-F238E27FC236}">
                  <a16:creationId xmlns:a16="http://schemas.microsoft.com/office/drawing/2014/main" id="{C6C8038A-4221-2041-9C66-2DD065F2AD0B}"/>
                </a:ext>
              </a:extLst>
            </p:cNvPr>
            <p:cNvSpPr>
              <a:spLocks noChangeArrowheads="1"/>
            </p:cNvSpPr>
            <p:nvPr/>
          </p:nvSpPr>
          <p:spPr bwMode="auto">
            <a:xfrm>
              <a:off x="1273175" y="5870575"/>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0.42</a:t>
              </a:r>
            </a:p>
          </p:txBody>
        </p:sp>
        <p:sp>
          <p:nvSpPr>
            <p:cNvPr id="45" name="Line 43">
              <a:extLst>
                <a:ext uri="{FF2B5EF4-FFF2-40B4-BE49-F238E27FC236}">
                  <a16:creationId xmlns:a16="http://schemas.microsoft.com/office/drawing/2014/main" id="{0336188B-F0D4-E844-956B-CC62A74DF416}"/>
                </a:ext>
              </a:extLst>
            </p:cNvPr>
            <p:cNvSpPr>
              <a:spLocks noChangeShapeType="1"/>
            </p:cNvSpPr>
            <p:nvPr/>
          </p:nvSpPr>
          <p:spPr bwMode="auto">
            <a:xfrm>
              <a:off x="1712913" y="537845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6" name="Line 44">
              <a:extLst>
                <a:ext uri="{FF2B5EF4-FFF2-40B4-BE49-F238E27FC236}">
                  <a16:creationId xmlns:a16="http://schemas.microsoft.com/office/drawing/2014/main" id="{0652B714-7AA7-7F48-AAF9-832C093B1F99}"/>
                </a:ext>
              </a:extLst>
            </p:cNvPr>
            <p:cNvSpPr>
              <a:spLocks noChangeShapeType="1"/>
            </p:cNvSpPr>
            <p:nvPr/>
          </p:nvSpPr>
          <p:spPr bwMode="auto">
            <a:xfrm flipH="1">
              <a:off x="7727950" y="537845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7" name="Rectangle 45">
              <a:extLst>
                <a:ext uri="{FF2B5EF4-FFF2-40B4-BE49-F238E27FC236}">
                  <a16:creationId xmlns:a16="http://schemas.microsoft.com/office/drawing/2014/main" id="{1A98F065-DC00-C447-85F2-AF852A0F3A3B}"/>
                </a:ext>
              </a:extLst>
            </p:cNvPr>
            <p:cNvSpPr>
              <a:spLocks noChangeArrowheads="1"/>
            </p:cNvSpPr>
            <p:nvPr/>
          </p:nvSpPr>
          <p:spPr bwMode="auto">
            <a:xfrm>
              <a:off x="1273175" y="5273675"/>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0.44</a:t>
              </a:r>
            </a:p>
          </p:txBody>
        </p:sp>
        <p:sp>
          <p:nvSpPr>
            <p:cNvPr id="48" name="Line 46">
              <a:extLst>
                <a:ext uri="{FF2B5EF4-FFF2-40B4-BE49-F238E27FC236}">
                  <a16:creationId xmlns:a16="http://schemas.microsoft.com/office/drawing/2014/main" id="{8B518838-5FD1-8847-A897-45F594C4B100}"/>
                </a:ext>
              </a:extLst>
            </p:cNvPr>
            <p:cNvSpPr>
              <a:spLocks noChangeShapeType="1"/>
            </p:cNvSpPr>
            <p:nvPr/>
          </p:nvSpPr>
          <p:spPr bwMode="auto">
            <a:xfrm>
              <a:off x="1712913" y="4783138"/>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9" name="Line 47">
              <a:extLst>
                <a:ext uri="{FF2B5EF4-FFF2-40B4-BE49-F238E27FC236}">
                  <a16:creationId xmlns:a16="http://schemas.microsoft.com/office/drawing/2014/main" id="{76E3D044-9169-5249-ACF3-8BFA0E7EDB83}"/>
                </a:ext>
              </a:extLst>
            </p:cNvPr>
            <p:cNvSpPr>
              <a:spLocks noChangeShapeType="1"/>
            </p:cNvSpPr>
            <p:nvPr/>
          </p:nvSpPr>
          <p:spPr bwMode="auto">
            <a:xfrm flipH="1">
              <a:off x="7727950" y="4783138"/>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0" name="Rectangle 48">
              <a:extLst>
                <a:ext uri="{FF2B5EF4-FFF2-40B4-BE49-F238E27FC236}">
                  <a16:creationId xmlns:a16="http://schemas.microsoft.com/office/drawing/2014/main" id="{11119821-D979-2D42-B9B1-528ECECF95D5}"/>
                </a:ext>
              </a:extLst>
            </p:cNvPr>
            <p:cNvSpPr>
              <a:spLocks noChangeArrowheads="1"/>
            </p:cNvSpPr>
            <p:nvPr/>
          </p:nvSpPr>
          <p:spPr bwMode="auto">
            <a:xfrm>
              <a:off x="1273175" y="4678363"/>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0.46</a:t>
              </a:r>
            </a:p>
          </p:txBody>
        </p:sp>
        <p:sp>
          <p:nvSpPr>
            <p:cNvPr id="51" name="Line 49">
              <a:extLst>
                <a:ext uri="{FF2B5EF4-FFF2-40B4-BE49-F238E27FC236}">
                  <a16:creationId xmlns:a16="http://schemas.microsoft.com/office/drawing/2014/main" id="{631E3E9E-9D91-C140-A932-98839FB96FA8}"/>
                </a:ext>
              </a:extLst>
            </p:cNvPr>
            <p:cNvSpPr>
              <a:spLocks noChangeShapeType="1"/>
            </p:cNvSpPr>
            <p:nvPr/>
          </p:nvSpPr>
          <p:spPr bwMode="auto">
            <a:xfrm>
              <a:off x="1712913" y="417671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2" name="Line 50">
              <a:extLst>
                <a:ext uri="{FF2B5EF4-FFF2-40B4-BE49-F238E27FC236}">
                  <a16:creationId xmlns:a16="http://schemas.microsoft.com/office/drawing/2014/main" id="{FB8A4B35-BF5A-4E4E-AA9D-4D87560A9D11}"/>
                </a:ext>
              </a:extLst>
            </p:cNvPr>
            <p:cNvSpPr>
              <a:spLocks noChangeShapeType="1"/>
            </p:cNvSpPr>
            <p:nvPr/>
          </p:nvSpPr>
          <p:spPr bwMode="auto">
            <a:xfrm flipH="1">
              <a:off x="7727950" y="417671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3" name="Rectangle 51">
              <a:extLst>
                <a:ext uri="{FF2B5EF4-FFF2-40B4-BE49-F238E27FC236}">
                  <a16:creationId xmlns:a16="http://schemas.microsoft.com/office/drawing/2014/main" id="{53E77EE2-DBD9-6140-8FA1-36DBD7FCC638}"/>
                </a:ext>
              </a:extLst>
            </p:cNvPr>
            <p:cNvSpPr>
              <a:spLocks noChangeArrowheads="1"/>
            </p:cNvSpPr>
            <p:nvPr/>
          </p:nvSpPr>
          <p:spPr bwMode="auto">
            <a:xfrm>
              <a:off x="1273175" y="4070351"/>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0.48</a:t>
              </a:r>
            </a:p>
          </p:txBody>
        </p:sp>
        <p:sp>
          <p:nvSpPr>
            <p:cNvPr id="54" name="Line 52">
              <a:extLst>
                <a:ext uri="{FF2B5EF4-FFF2-40B4-BE49-F238E27FC236}">
                  <a16:creationId xmlns:a16="http://schemas.microsoft.com/office/drawing/2014/main" id="{A60502AB-568F-F548-874C-2202E72E4C78}"/>
                </a:ext>
              </a:extLst>
            </p:cNvPr>
            <p:cNvSpPr>
              <a:spLocks noChangeShapeType="1"/>
            </p:cNvSpPr>
            <p:nvPr/>
          </p:nvSpPr>
          <p:spPr bwMode="auto">
            <a:xfrm>
              <a:off x="1712913" y="357981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5" name="Line 53">
              <a:extLst>
                <a:ext uri="{FF2B5EF4-FFF2-40B4-BE49-F238E27FC236}">
                  <a16:creationId xmlns:a16="http://schemas.microsoft.com/office/drawing/2014/main" id="{4895AA65-DD6F-CF4D-A70B-6D9F391EE928}"/>
                </a:ext>
              </a:extLst>
            </p:cNvPr>
            <p:cNvSpPr>
              <a:spLocks noChangeShapeType="1"/>
            </p:cNvSpPr>
            <p:nvPr/>
          </p:nvSpPr>
          <p:spPr bwMode="auto">
            <a:xfrm flipH="1">
              <a:off x="7727950" y="357981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6" name="Rectangle 54">
              <a:extLst>
                <a:ext uri="{FF2B5EF4-FFF2-40B4-BE49-F238E27FC236}">
                  <a16:creationId xmlns:a16="http://schemas.microsoft.com/office/drawing/2014/main" id="{C9093290-EC76-A445-AB30-1AA2C953D7F8}"/>
                </a:ext>
              </a:extLst>
            </p:cNvPr>
            <p:cNvSpPr>
              <a:spLocks noChangeArrowheads="1"/>
            </p:cNvSpPr>
            <p:nvPr/>
          </p:nvSpPr>
          <p:spPr bwMode="auto">
            <a:xfrm>
              <a:off x="1377950" y="3475039"/>
              <a:ext cx="284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0.5</a:t>
              </a:r>
            </a:p>
          </p:txBody>
        </p:sp>
        <p:sp>
          <p:nvSpPr>
            <p:cNvPr id="57" name="Line 55">
              <a:extLst>
                <a:ext uri="{FF2B5EF4-FFF2-40B4-BE49-F238E27FC236}">
                  <a16:creationId xmlns:a16="http://schemas.microsoft.com/office/drawing/2014/main" id="{C78BFD7E-EC39-3047-955B-A4C5A2C0C828}"/>
                </a:ext>
              </a:extLst>
            </p:cNvPr>
            <p:cNvSpPr>
              <a:spLocks noChangeShapeType="1"/>
            </p:cNvSpPr>
            <p:nvPr/>
          </p:nvSpPr>
          <p:spPr bwMode="auto">
            <a:xfrm>
              <a:off x="1712913" y="298450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8" name="Line 56">
              <a:extLst>
                <a:ext uri="{FF2B5EF4-FFF2-40B4-BE49-F238E27FC236}">
                  <a16:creationId xmlns:a16="http://schemas.microsoft.com/office/drawing/2014/main" id="{A0062571-6746-154B-845A-706FF19DA419}"/>
                </a:ext>
              </a:extLst>
            </p:cNvPr>
            <p:cNvSpPr>
              <a:spLocks noChangeShapeType="1"/>
            </p:cNvSpPr>
            <p:nvPr/>
          </p:nvSpPr>
          <p:spPr bwMode="auto">
            <a:xfrm flipH="1">
              <a:off x="7727950" y="2984500"/>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9" name="Rectangle 57">
              <a:extLst>
                <a:ext uri="{FF2B5EF4-FFF2-40B4-BE49-F238E27FC236}">
                  <a16:creationId xmlns:a16="http://schemas.microsoft.com/office/drawing/2014/main" id="{8E0E341F-CBEF-8D48-A0DE-8A73CBA19C8E}"/>
                </a:ext>
              </a:extLst>
            </p:cNvPr>
            <p:cNvSpPr>
              <a:spLocks noChangeArrowheads="1"/>
            </p:cNvSpPr>
            <p:nvPr/>
          </p:nvSpPr>
          <p:spPr bwMode="auto">
            <a:xfrm>
              <a:off x="1273175" y="2879725"/>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0.52</a:t>
              </a:r>
            </a:p>
          </p:txBody>
        </p:sp>
        <p:sp>
          <p:nvSpPr>
            <p:cNvPr id="60" name="Line 58">
              <a:extLst>
                <a:ext uri="{FF2B5EF4-FFF2-40B4-BE49-F238E27FC236}">
                  <a16:creationId xmlns:a16="http://schemas.microsoft.com/office/drawing/2014/main" id="{7D0AC62F-0A0E-E14B-80B8-CA147F5A403A}"/>
                </a:ext>
              </a:extLst>
            </p:cNvPr>
            <p:cNvSpPr>
              <a:spLocks noChangeShapeType="1"/>
            </p:cNvSpPr>
            <p:nvPr/>
          </p:nvSpPr>
          <p:spPr bwMode="auto">
            <a:xfrm>
              <a:off x="1712913" y="2389188"/>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1" name="Line 59">
              <a:extLst>
                <a:ext uri="{FF2B5EF4-FFF2-40B4-BE49-F238E27FC236}">
                  <a16:creationId xmlns:a16="http://schemas.microsoft.com/office/drawing/2014/main" id="{524013CA-AFF9-5348-9415-AD73151D498C}"/>
                </a:ext>
              </a:extLst>
            </p:cNvPr>
            <p:cNvSpPr>
              <a:spLocks noChangeShapeType="1"/>
            </p:cNvSpPr>
            <p:nvPr/>
          </p:nvSpPr>
          <p:spPr bwMode="auto">
            <a:xfrm flipH="1">
              <a:off x="7727950" y="2389188"/>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2" name="Rectangle 60">
              <a:extLst>
                <a:ext uri="{FF2B5EF4-FFF2-40B4-BE49-F238E27FC236}">
                  <a16:creationId xmlns:a16="http://schemas.microsoft.com/office/drawing/2014/main" id="{3C440E7D-8974-B54F-AF28-89F7CF58BE96}"/>
                </a:ext>
              </a:extLst>
            </p:cNvPr>
            <p:cNvSpPr>
              <a:spLocks noChangeArrowheads="1"/>
            </p:cNvSpPr>
            <p:nvPr/>
          </p:nvSpPr>
          <p:spPr bwMode="auto">
            <a:xfrm>
              <a:off x="1273175" y="2282825"/>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dirty="0">
                  <a:latin typeface="Arial" charset="0"/>
                </a:rPr>
                <a:t>0.54</a:t>
              </a:r>
            </a:p>
          </p:txBody>
        </p:sp>
        <p:sp>
          <p:nvSpPr>
            <p:cNvPr id="63" name="Line 61">
              <a:extLst>
                <a:ext uri="{FF2B5EF4-FFF2-40B4-BE49-F238E27FC236}">
                  <a16:creationId xmlns:a16="http://schemas.microsoft.com/office/drawing/2014/main" id="{FF60D293-246A-A04C-82E4-7D5BEF02E1D6}"/>
                </a:ext>
              </a:extLst>
            </p:cNvPr>
            <p:cNvSpPr>
              <a:spLocks noChangeShapeType="1"/>
            </p:cNvSpPr>
            <p:nvPr/>
          </p:nvSpPr>
          <p:spPr bwMode="auto">
            <a:xfrm>
              <a:off x="1712913" y="1781175"/>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4" name="Line 62">
              <a:extLst>
                <a:ext uri="{FF2B5EF4-FFF2-40B4-BE49-F238E27FC236}">
                  <a16:creationId xmlns:a16="http://schemas.microsoft.com/office/drawing/2014/main" id="{DC93358D-D7DA-9B4B-AF4E-D3017C6B2800}"/>
                </a:ext>
              </a:extLst>
            </p:cNvPr>
            <p:cNvSpPr>
              <a:spLocks noChangeShapeType="1"/>
            </p:cNvSpPr>
            <p:nvPr/>
          </p:nvSpPr>
          <p:spPr bwMode="auto">
            <a:xfrm flipH="1">
              <a:off x="7727950" y="1781175"/>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5" name="Rectangle 63">
              <a:extLst>
                <a:ext uri="{FF2B5EF4-FFF2-40B4-BE49-F238E27FC236}">
                  <a16:creationId xmlns:a16="http://schemas.microsoft.com/office/drawing/2014/main" id="{F76424DD-AE9D-574A-8F1F-D4E573FBFC32}"/>
                </a:ext>
              </a:extLst>
            </p:cNvPr>
            <p:cNvSpPr>
              <a:spLocks noChangeArrowheads="1"/>
            </p:cNvSpPr>
            <p:nvPr/>
          </p:nvSpPr>
          <p:spPr bwMode="auto">
            <a:xfrm>
              <a:off x="1273175" y="1676400"/>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a:latin typeface="Arial" charset="0"/>
                </a:rPr>
                <a:t>0.56</a:t>
              </a:r>
            </a:p>
          </p:txBody>
        </p:sp>
        <p:sp>
          <p:nvSpPr>
            <p:cNvPr id="66" name="Line 64">
              <a:extLst>
                <a:ext uri="{FF2B5EF4-FFF2-40B4-BE49-F238E27FC236}">
                  <a16:creationId xmlns:a16="http://schemas.microsoft.com/office/drawing/2014/main" id="{C46A6B87-26D5-704A-9822-6422FC57B5EB}"/>
                </a:ext>
              </a:extLst>
            </p:cNvPr>
            <p:cNvSpPr>
              <a:spLocks noChangeShapeType="1"/>
            </p:cNvSpPr>
            <p:nvPr/>
          </p:nvSpPr>
          <p:spPr bwMode="auto">
            <a:xfrm>
              <a:off x="1712913" y="118586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7" name="Line 65">
              <a:extLst>
                <a:ext uri="{FF2B5EF4-FFF2-40B4-BE49-F238E27FC236}">
                  <a16:creationId xmlns:a16="http://schemas.microsoft.com/office/drawing/2014/main" id="{9B3C61C9-8DE0-494B-A474-C12A0A85F952}"/>
                </a:ext>
              </a:extLst>
            </p:cNvPr>
            <p:cNvSpPr>
              <a:spLocks noChangeShapeType="1"/>
            </p:cNvSpPr>
            <p:nvPr/>
          </p:nvSpPr>
          <p:spPr bwMode="auto">
            <a:xfrm flipH="1">
              <a:off x="7727950" y="1185863"/>
              <a:ext cx="587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8" name="Rectangle 66">
              <a:extLst>
                <a:ext uri="{FF2B5EF4-FFF2-40B4-BE49-F238E27FC236}">
                  <a16:creationId xmlns:a16="http://schemas.microsoft.com/office/drawing/2014/main" id="{0676A42C-22E0-5B46-A8A4-96B435ACA875}"/>
                </a:ext>
              </a:extLst>
            </p:cNvPr>
            <p:cNvSpPr>
              <a:spLocks noChangeArrowheads="1"/>
            </p:cNvSpPr>
            <p:nvPr/>
          </p:nvSpPr>
          <p:spPr bwMode="auto">
            <a:xfrm>
              <a:off x="1273175" y="1079500"/>
              <a:ext cx="3975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200" dirty="0">
                  <a:latin typeface="Arial" charset="0"/>
                </a:rPr>
                <a:t>0.58</a:t>
              </a:r>
            </a:p>
          </p:txBody>
        </p:sp>
        <p:sp>
          <p:nvSpPr>
            <p:cNvPr id="69" name="Line 67">
              <a:extLst>
                <a:ext uri="{FF2B5EF4-FFF2-40B4-BE49-F238E27FC236}">
                  <a16:creationId xmlns:a16="http://schemas.microsoft.com/office/drawing/2014/main" id="{B1C88170-6F83-F340-88D6-BD8201858420}"/>
                </a:ext>
              </a:extLst>
            </p:cNvPr>
            <p:cNvSpPr>
              <a:spLocks noChangeShapeType="1"/>
            </p:cNvSpPr>
            <p:nvPr/>
          </p:nvSpPr>
          <p:spPr bwMode="auto">
            <a:xfrm>
              <a:off x="1712913" y="1185863"/>
              <a:ext cx="60737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0" name="Line 68">
              <a:extLst>
                <a:ext uri="{FF2B5EF4-FFF2-40B4-BE49-F238E27FC236}">
                  <a16:creationId xmlns:a16="http://schemas.microsoft.com/office/drawing/2014/main" id="{90134AEE-AD44-664F-8A3F-7F45902846A3}"/>
                </a:ext>
              </a:extLst>
            </p:cNvPr>
            <p:cNvSpPr>
              <a:spLocks noChangeShapeType="1"/>
            </p:cNvSpPr>
            <p:nvPr/>
          </p:nvSpPr>
          <p:spPr bwMode="auto">
            <a:xfrm>
              <a:off x="1712913" y="5975350"/>
              <a:ext cx="60737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1" name="Line 69">
              <a:extLst>
                <a:ext uri="{FF2B5EF4-FFF2-40B4-BE49-F238E27FC236}">
                  <a16:creationId xmlns:a16="http://schemas.microsoft.com/office/drawing/2014/main" id="{12C16C76-8F3D-F548-BAA0-608994B273A0}"/>
                </a:ext>
              </a:extLst>
            </p:cNvPr>
            <p:cNvSpPr>
              <a:spLocks noChangeShapeType="1"/>
            </p:cNvSpPr>
            <p:nvPr/>
          </p:nvSpPr>
          <p:spPr bwMode="auto">
            <a:xfrm flipV="1">
              <a:off x="7786688" y="1185863"/>
              <a:ext cx="1588" cy="4789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2" name="Line 70">
              <a:extLst>
                <a:ext uri="{FF2B5EF4-FFF2-40B4-BE49-F238E27FC236}">
                  <a16:creationId xmlns:a16="http://schemas.microsoft.com/office/drawing/2014/main" id="{DB968EFC-FF95-CA40-8FF2-11BC2BFE575B}"/>
                </a:ext>
              </a:extLst>
            </p:cNvPr>
            <p:cNvSpPr>
              <a:spLocks noChangeShapeType="1"/>
            </p:cNvSpPr>
            <p:nvPr/>
          </p:nvSpPr>
          <p:spPr bwMode="auto">
            <a:xfrm flipV="1">
              <a:off x="1712913" y="1185863"/>
              <a:ext cx="1588" cy="47894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3" name="Freeform 71">
              <a:extLst>
                <a:ext uri="{FF2B5EF4-FFF2-40B4-BE49-F238E27FC236}">
                  <a16:creationId xmlns:a16="http://schemas.microsoft.com/office/drawing/2014/main" id="{9FF8619A-FA4C-DD48-97EF-6C4DB4E495FD}"/>
                </a:ext>
              </a:extLst>
            </p:cNvPr>
            <p:cNvSpPr>
              <a:spLocks/>
            </p:cNvSpPr>
            <p:nvPr/>
          </p:nvSpPr>
          <p:spPr bwMode="auto">
            <a:xfrm>
              <a:off x="1736725" y="4410075"/>
              <a:ext cx="11113" cy="1565275"/>
            </a:xfrm>
            <a:custGeom>
              <a:avLst/>
              <a:gdLst>
                <a:gd name="T0" fmla="*/ 0 w 7"/>
                <a:gd name="T1" fmla="*/ 986 h 986"/>
                <a:gd name="T2" fmla="*/ 0 w 7"/>
                <a:gd name="T3" fmla="*/ 824 h 986"/>
                <a:gd name="T4" fmla="*/ 0 w 7"/>
                <a:gd name="T5" fmla="*/ 0 h 986"/>
                <a:gd name="T6" fmla="*/ 0 w 7"/>
                <a:gd name="T7" fmla="*/ 522 h 986"/>
                <a:gd name="T8" fmla="*/ 7 w 7"/>
                <a:gd name="T9" fmla="*/ 986 h 986"/>
                <a:gd name="T10" fmla="*/ 0 60000 65536"/>
                <a:gd name="T11" fmla="*/ 0 60000 65536"/>
                <a:gd name="T12" fmla="*/ 0 60000 65536"/>
                <a:gd name="T13" fmla="*/ 0 60000 65536"/>
                <a:gd name="T14" fmla="*/ 0 60000 65536"/>
                <a:gd name="T15" fmla="*/ 0 w 7"/>
                <a:gd name="T16" fmla="*/ 0 h 986"/>
                <a:gd name="T17" fmla="*/ 7 w 7"/>
                <a:gd name="T18" fmla="*/ 986 h 986"/>
              </a:gdLst>
              <a:ahLst/>
              <a:cxnLst>
                <a:cxn ang="T10">
                  <a:pos x="T0" y="T1"/>
                </a:cxn>
                <a:cxn ang="T11">
                  <a:pos x="T2" y="T3"/>
                </a:cxn>
                <a:cxn ang="T12">
                  <a:pos x="T4" y="T5"/>
                </a:cxn>
                <a:cxn ang="T13">
                  <a:pos x="T6" y="T7"/>
                </a:cxn>
                <a:cxn ang="T14">
                  <a:pos x="T8" y="T9"/>
                </a:cxn>
              </a:cxnLst>
              <a:rect l="T15" t="T16" r="T17" b="T18"/>
              <a:pathLst>
                <a:path w="7" h="986">
                  <a:moveTo>
                    <a:pt x="0" y="986"/>
                  </a:moveTo>
                  <a:lnTo>
                    <a:pt x="0" y="824"/>
                  </a:lnTo>
                  <a:lnTo>
                    <a:pt x="0" y="0"/>
                  </a:lnTo>
                  <a:lnTo>
                    <a:pt x="0" y="522"/>
                  </a:lnTo>
                  <a:lnTo>
                    <a:pt x="7" y="98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4" name="Freeform 72">
              <a:extLst>
                <a:ext uri="{FF2B5EF4-FFF2-40B4-BE49-F238E27FC236}">
                  <a16:creationId xmlns:a16="http://schemas.microsoft.com/office/drawing/2014/main" id="{F5B2A706-530B-E34C-8A83-FC92903C56F0}"/>
                </a:ext>
              </a:extLst>
            </p:cNvPr>
            <p:cNvSpPr>
              <a:spLocks/>
            </p:cNvSpPr>
            <p:nvPr/>
          </p:nvSpPr>
          <p:spPr bwMode="auto">
            <a:xfrm>
              <a:off x="1760538" y="4852988"/>
              <a:ext cx="11113" cy="1122363"/>
            </a:xfrm>
            <a:custGeom>
              <a:avLst/>
              <a:gdLst>
                <a:gd name="T0" fmla="*/ 0 w 7"/>
                <a:gd name="T1" fmla="*/ 707 h 707"/>
                <a:gd name="T2" fmla="*/ 0 w 7"/>
                <a:gd name="T3" fmla="*/ 663 h 707"/>
                <a:gd name="T4" fmla="*/ 0 w 7"/>
                <a:gd name="T5" fmla="*/ 376 h 707"/>
                <a:gd name="T6" fmla="*/ 0 w 7"/>
                <a:gd name="T7" fmla="*/ 0 h 707"/>
                <a:gd name="T8" fmla="*/ 7 w 7"/>
                <a:gd name="T9" fmla="*/ 243 h 707"/>
                <a:gd name="T10" fmla="*/ 7 w 7"/>
                <a:gd name="T11" fmla="*/ 685 h 707"/>
                <a:gd name="T12" fmla="*/ 7 w 7"/>
                <a:gd name="T13" fmla="*/ 707 h 707"/>
                <a:gd name="T14" fmla="*/ 0 60000 65536"/>
                <a:gd name="T15" fmla="*/ 0 60000 65536"/>
                <a:gd name="T16" fmla="*/ 0 60000 65536"/>
                <a:gd name="T17" fmla="*/ 0 60000 65536"/>
                <a:gd name="T18" fmla="*/ 0 60000 65536"/>
                <a:gd name="T19" fmla="*/ 0 60000 65536"/>
                <a:gd name="T20" fmla="*/ 0 60000 65536"/>
                <a:gd name="T21" fmla="*/ 0 w 7"/>
                <a:gd name="T22" fmla="*/ 0 h 707"/>
                <a:gd name="T23" fmla="*/ 7 w 7"/>
                <a:gd name="T24" fmla="*/ 707 h 7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07">
                  <a:moveTo>
                    <a:pt x="0" y="707"/>
                  </a:moveTo>
                  <a:lnTo>
                    <a:pt x="0" y="663"/>
                  </a:lnTo>
                  <a:lnTo>
                    <a:pt x="0" y="376"/>
                  </a:lnTo>
                  <a:lnTo>
                    <a:pt x="0" y="0"/>
                  </a:lnTo>
                  <a:lnTo>
                    <a:pt x="7" y="243"/>
                  </a:lnTo>
                  <a:lnTo>
                    <a:pt x="7" y="685"/>
                  </a:lnTo>
                  <a:lnTo>
                    <a:pt x="7" y="707"/>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5" name="Freeform 73">
              <a:extLst>
                <a:ext uri="{FF2B5EF4-FFF2-40B4-BE49-F238E27FC236}">
                  <a16:creationId xmlns:a16="http://schemas.microsoft.com/office/drawing/2014/main" id="{92E1254E-BAC0-804F-B69C-623793B6008E}"/>
                </a:ext>
              </a:extLst>
            </p:cNvPr>
            <p:cNvSpPr>
              <a:spLocks/>
            </p:cNvSpPr>
            <p:nvPr/>
          </p:nvSpPr>
          <p:spPr bwMode="auto">
            <a:xfrm>
              <a:off x="1782763" y="4981575"/>
              <a:ext cx="23813" cy="993775"/>
            </a:xfrm>
            <a:custGeom>
              <a:avLst/>
              <a:gdLst>
                <a:gd name="T0" fmla="*/ 0 w 15"/>
                <a:gd name="T1" fmla="*/ 626 h 626"/>
                <a:gd name="T2" fmla="*/ 0 w 15"/>
                <a:gd name="T3" fmla="*/ 427 h 626"/>
                <a:gd name="T4" fmla="*/ 8 w 15"/>
                <a:gd name="T5" fmla="*/ 250 h 626"/>
                <a:gd name="T6" fmla="*/ 8 w 15"/>
                <a:gd name="T7" fmla="*/ 0 h 626"/>
                <a:gd name="T8" fmla="*/ 8 w 15"/>
                <a:gd name="T9" fmla="*/ 162 h 626"/>
                <a:gd name="T10" fmla="*/ 8 w 15"/>
                <a:gd name="T11" fmla="*/ 464 h 626"/>
                <a:gd name="T12" fmla="*/ 15 w 15"/>
                <a:gd name="T13" fmla="*/ 626 h 626"/>
                <a:gd name="T14" fmla="*/ 0 60000 65536"/>
                <a:gd name="T15" fmla="*/ 0 60000 65536"/>
                <a:gd name="T16" fmla="*/ 0 60000 65536"/>
                <a:gd name="T17" fmla="*/ 0 60000 65536"/>
                <a:gd name="T18" fmla="*/ 0 60000 65536"/>
                <a:gd name="T19" fmla="*/ 0 60000 65536"/>
                <a:gd name="T20" fmla="*/ 0 60000 65536"/>
                <a:gd name="T21" fmla="*/ 0 w 15"/>
                <a:gd name="T22" fmla="*/ 0 h 626"/>
                <a:gd name="T23" fmla="*/ 15 w 15"/>
                <a:gd name="T24" fmla="*/ 626 h 6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626">
                  <a:moveTo>
                    <a:pt x="0" y="626"/>
                  </a:moveTo>
                  <a:lnTo>
                    <a:pt x="0" y="427"/>
                  </a:lnTo>
                  <a:lnTo>
                    <a:pt x="8" y="250"/>
                  </a:lnTo>
                  <a:lnTo>
                    <a:pt x="8" y="0"/>
                  </a:lnTo>
                  <a:lnTo>
                    <a:pt x="8" y="162"/>
                  </a:lnTo>
                  <a:lnTo>
                    <a:pt x="8" y="464"/>
                  </a:lnTo>
                  <a:lnTo>
                    <a:pt x="15" y="62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6" name="Freeform 74">
              <a:extLst>
                <a:ext uri="{FF2B5EF4-FFF2-40B4-BE49-F238E27FC236}">
                  <a16:creationId xmlns:a16="http://schemas.microsoft.com/office/drawing/2014/main" id="{1CF2CFE7-E294-7941-8C43-42170DF1DA1E}"/>
                </a:ext>
              </a:extLst>
            </p:cNvPr>
            <p:cNvSpPr>
              <a:spLocks/>
            </p:cNvSpPr>
            <p:nvPr/>
          </p:nvSpPr>
          <p:spPr bwMode="auto">
            <a:xfrm>
              <a:off x="1806575" y="5905500"/>
              <a:ext cx="1588" cy="69850"/>
            </a:xfrm>
            <a:custGeom>
              <a:avLst/>
              <a:gdLst>
                <a:gd name="T0" fmla="*/ 0 w 1"/>
                <a:gd name="T1" fmla="*/ 6 h 6"/>
                <a:gd name="T2" fmla="*/ 0 w 1"/>
                <a:gd name="T3" fmla="*/ 0 h 6"/>
                <a:gd name="T4" fmla="*/ 0 w 1"/>
                <a:gd name="T5" fmla="*/ 6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0" y="6"/>
                  </a:moveTo>
                  <a:lnTo>
                    <a:pt x="0" y="0"/>
                  </a:lnTo>
                  <a:lnTo>
                    <a:pt x="0" y="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7" name="Freeform 75">
              <a:extLst>
                <a:ext uri="{FF2B5EF4-FFF2-40B4-BE49-F238E27FC236}">
                  <a16:creationId xmlns:a16="http://schemas.microsoft.com/office/drawing/2014/main" id="{432D62CF-6765-664E-A5CB-7D4D09D0AAC5}"/>
                </a:ext>
              </a:extLst>
            </p:cNvPr>
            <p:cNvSpPr>
              <a:spLocks/>
            </p:cNvSpPr>
            <p:nvPr/>
          </p:nvSpPr>
          <p:spPr bwMode="auto">
            <a:xfrm>
              <a:off x="1806575" y="5051425"/>
              <a:ext cx="4752975" cy="923925"/>
            </a:xfrm>
            <a:custGeom>
              <a:avLst/>
              <a:gdLst>
                <a:gd name="T0" fmla="*/ 29 w 2994"/>
                <a:gd name="T1" fmla="*/ 435 h 582"/>
                <a:gd name="T2" fmla="*/ 66 w 2994"/>
                <a:gd name="T3" fmla="*/ 251 h 582"/>
                <a:gd name="T4" fmla="*/ 96 w 2994"/>
                <a:gd name="T5" fmla="*/ 118 h 582"/>
                <a:gd name="T6" fmla="*/ 132 w 2994"/>
                <a:gd name="T7" fmla="*/ 118 h 582"/>
                <a:gd name="T8" fmla="*/ 169 w 2994"/>
                <a:gd name="T9" fmla="*/ 192 h 582"/>
                <a:gd name="T10" fmla="*/ 199 w 2994"/>
                <a:gd name="T11" fmla="*/ 184 h 582"/>
                <a:gd name="T12" fmla="*/ 235 w 2994"/>
                <a:gd name="T13" fmla="*/ 177 h 582"/>
                <a:gd name="T14" fmla="*/ 272 w 2994"/>
                <a:gd name="T15" fmla="*/ 206 h 582"/>
                <a:gd name="T16" fmla="*/ 309 w 2994"/>
                <a:gd name="T17" fmla="*/ 184 h 582"/>
                <a:gd name="T18" fmla="*/ 346 w 2994"/>
                <a:gd name="T19" fmla="*/ 192 h 582"/>
                <a:gd name="T20" fmla="*/ 383 w 2994"/>
                <a:gd name="T21" fmla="*/ 148 h 582"/>
                <a:gd name="T22" fmla="*/ 419 w 2994"/>
                <a:gd name="T23" fmla="*/ 133 h 582"/>
                <a:gd name="T24" fmla="*/ 456 w 2994"/>
                <a:gd name="T25" fmla="*/ 103 h 582"/>
                <a:gd name="T26" fmla="*/ 493 w 2994"/>
                <a:gd name="T27" fmla="*/ 118 h 582"/>
                <a:gd name="T28" fmla="*/ 530 w 2994"/>
                <a:gd name="T29" fmla="*/ 148 h 582"/>
                <a:gd name="T30" fmla="*/ 566 w 2994"/>
                <a:gd name="T31" fmla="*/ 162 h 582"/>
                <a:gd name="T32" fmla="*/ 603 w 2994"/>
                <a:gd name="T33" fmla="*/ 162 h 582"/>
                <a:gd name="T34" fmla="*/ 640 w 2994"/>
                <a:gd name="T35" fmla="*/ 140 h 582"/>
                <a:gd name="T36" fmla="*/ 677 w 2994"/>
                <a:gd name="T37" fmla="*/ 126 h 582"/>
                <a:gd name="T38" fmla="*/ 721 w 2994"/>
                <a:gd name="T39" fmla="*/ 140 h 582"/>
                <a:gd name="T40" fmla="*/ 758 w 2994"/>
                <a:gd name="T41" fmla="*/ 148 h 582"/>
                <a:gd name="T42" fmla="*/ 795 w 2994"/>
                <a:gd name="T43" fmla="*/ 155 h 582"/>
                <a:gd name="T44" fmla="*/ 831 w 2994"/>
                <a:gd name="T45" fmla="*/ 133 h 582"/>
                <a:gd name="T46" fmla="*/ 868 w 2994"/>
                <a:gd name="T47" fmla="*/ 133 h 582"/>
                <a:gd name="T48" fmla="*/ 912 w 2994"/>
                <a:gd name="T49" fmla="*/ 148 h 582"/>
                <a:gd name="T50" fmla="*/ 956 w 2994"/>
                <a:gd name="T51" fmla="*/ 140 h 582"/>
                <a:gd name="T52" fmla="*/ 1001 w 2994"/>
                <a:gd name="T53" fmla="*/ 133 h 582"/>
                <a:gd name="T54" fmla="*/ 1037 w 2994"/>
                <a:gd name="T55" fmla="*/ 126 h 582"/>
                <a:gd name="T56" fmla="*/ 1074 w 2994"/>
                <a:gd name="T57" fmla="*/ 111 h 582"/>
                <a:gd name="T58" fmla="*/ 1111 w 2994"/>
                <a:gd name="T59" fmla="*/ 118 h 582"/>
                <a:gd name="T60" fmla="*/ 1148 w 2994"/>
                <a:gd name="T61" fmla="*/ 133 h 582"/>
                <a:gd name="T62" fmla="*/ 1192 w 2994"/>
                <a:gd name="T63" fmla="*/ 133 h 582"/>
                <a:gd name="T64" fmla="*/ 1243 w 2994"/>
                <a:gd name="T65" fmla="*/ 126 h 582"/>
                <a:gd name="T66" fmla="*/ 1302 w 2994"/>
                <a:gd name="T67" fmla="*/ 133 h 582"/>
                <a:gd name="T68" fmla="*/ 1361 w 2994"/>
                <a:gd name="T69" fmla="*/ 133 h 582"/>
                <a:gd name="T70" fmla="*/ 1435 w 2994"/>
                <a:gd name="T71" fmla="*/ 140 h 582"/>
                <a:gd name="T72" fmla="*/ 1493 w 2994"/>
                <a:gd name="T73" fmla="*/ 133 h 582"/>
                <a:gd name="T74" fmla="*/ 1545 w 2994"/>
                <a:gd name="T75" fmla="*/ 118 h 582"/>
                <a:gd name="T76" fmla="*/ 1589 w 2994"/>
                <a:gd name="T77" fmla="*/ 126 h 582"/>
                <a:gd name="T78" fmla="*/ 1641 w 2994"/>
                <a:gd name="T79" fmla="*/ 140 h 582"/>
                <a:gd name="T80" fmla="*/ 1685 w 2994"/>
                <a:gd name="T81" fmla="*/ 133 h 582"/>
                <a:gd name="T82" fmla="*/ 1736 w 2994"/>
                <a:gd name="T83" fmla="*/ 133 h 582"/>
                <a:gd name="T84" fmla="*/ 1825 w 2994"/>
                <a:gd name="T85" fmla="*/ 133 h 582"/>
                <a:gd name="T86" fmla="*/ 1905 w 2994"/>
                <a:gd name="T87" fmla="*/ 118 h 582"/>
                <a:gd name="T88" fmla="*/ 1972 w 2994"/>
                <a:gd name="T89" fmla="*/ 126 h 582"/>
                <a:gd name="T90" fmla="*/ 2053 w 2994"/>
                <a:gd name="T91" fmla="*/ 133 h 582"/>
                <a:gd name="T92" fmla="*/ 2126 w 2994"/>
                <a:gd name="T93" fmla="*/ 126 h 582"/>
                <a:gd name="T94" fmla="*/ 2200 w 2994"/>
                <a:gd name="T95" fmla="*/ 118 h 582"/>
                <a:gd name="T96" fmla="*/ 2266 w 2994"/>
                <a:gd name="T97" fmla="*/ 126 h 582"/>
                <a:gd name="T98" fmla="*/ 2347 w 2994"/>
                <a:gd name="T99" fmla="*/ 133 h 582"/>
                <a:gd name="T100" fmla="*/ 2413 w 2994"/>
                <a:gd name="T101" fmla="*/ 126 h 582"/>
                <a:gd name="T102" fmla="*/ 2487 w 2994"/>
                <a:gd name="T103" fmla="*/ 118 h 582"/>
                <a:gd name="T104" fmla="*/ 2560 w 2994"/>
                <a:gd name="T105" fmla="*/ 126 h 582"/>
                <a:gd name="T106" fmla="*/ 2634 w 2994"/>
                <a:gd name="T107" fmla="*/ 133 h 582"/>
                <a:gd name="T108" fmla="*/ 2707 w 2994"/>
                <a:gd name="T109" fmla="*/ 126 h 582"/>
                <a:gd name="T110" fmla="*/ 2781 w 2994"/>
                <a:gd name="T111" fmla="*/ 118 h 582"/>
                <a:gd name="T112" fmla="*/ 2840 w 2994"/>
                <a:gd name="T113" fmla="*/ 126 h 582"/>
                <a:gd name="T114" fmla="*/ 2891 w 2994"/>
                <a:gd name="T115" fmla="*/ 133 h 582"/>
                <a:gd name="T116" fmla="*/ 2935 w 2994"/>
                <a:gd name="T117" fmla="*/ 126 h 582"/>
                <a:gd name="T118" fmla="*/ 2987 w 2994"/>
                <a:gd name="T119" fmla="*/ 118 h 5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94"/>
                <a:gd name="T181" fmla="*/ 0 h 582"/>
                <a:gd name="T182" fmla="*/ 2994 w 2994"/>
                <a:gd name="T183" fmla="*/ 582 h 5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94" h="582">
                  <a:moveTo>
                    <a:pt x="0" y="582"/>
                  </a:moveTo>
                  <a:lnTo>
                    <a:pt x="0" y="582"/>
                  </a:lnTo>
                  <a:lnTo>
                    <a:pt x="7" y="310"/>
                  </a:lnTo>
                  <a:lnTo>
                    <a:pt x="7" y="184"/>
                  </a:lnTo>
                  <a:lnTo>
                    <a:pt x="7" y="0"/>
                  </a:lnTo>
                  <a:lnTo>
                    <a:pt x="7" y="118"/>
                  </a:lnTo>
                  <a:lnTo>
                    <a:pt x="15" y="346"/>
                  </a:lnTo>
                  <a:lnTo>
                    <a:pt x="15" y="508"/>
                  </a:lnTo>
                  <a:lnTo>
                    <a:pt x="15" y="442"/>
                  </a:lnTo>
                  <a:lnTo>
                    <a:pt x="15" y="486"/>
                  </a:lnTo>
                  <a:lnTo>
                    <a:pt x="22" y="479"/>
                  </a:lnTo>
                  <a:lnTo>
                    <a:pt x="22" y="273"/>
                  </a:lnTo>
                  <a:lnTo>
                    <a:pt x="22" y="170"/>
                  </a:lnTo>
                  <a:lnTo>
                    <a:pt x="22" y="23"/>
                  </a:lnTo>
                  <a:lnTo>
                    <a:pt x="29" y="118"/>
                  </a:lnTo>
                  <a:lnTo>
                    <a:pt x="29" y="302"/>
                  </a:lnTo>
                  <a:lnTo>
                    <a:pt x="29" y="435"/>
                  </a:lnTo>
                  <a:lnTo>
                    <a:pt x="29" y="383"/>
                  </a:lnTo>
                  <a:lnTo>
                    <a:pt x="37" y="420"/>
                  </a:lnTo>
                  <a:lnTo>
                    <a:pt x="37" y="413"/>
                  </a:lnTo>
                  <a:lnTo>
                    <a:pt x="37" y="243"/>
                  </a:lnTo>
                  <a:lnTo>
                    <a:pt x="44" y="162"/>
                  </a:lnTo>
                  <a:lnTo>
                    <a:pt x="44" y="45"/>
                  </a:lnTo>
                  <a:lnTo>
                    <a:pt x="44" y="118"/>
                  </a:lnTo>
                  <a:lnTo>
                    <a:pt x="44" y="273"/>
                  </a:lnTo>
                  <a:lnTo>
                    <a:pt x="51" y="383"/>
                  </a:lnTo>
                  <a:lnTo>
                    <a:pt x="51" y="339"/>
                  </a:lnTo>
                  <a:lnTo>
                    <a:pt x="51" y="376"/>
                  </a:lnTo>
                  <a:lnTo>
                    <a:pt x="51" y="368"/>
                  </a:lnTo>
                  <a:lnTo>
                    <a:pt x="59" y="229"/>
                  </a:lnTo>
                  <a:lnTo>
                    <a:pt x="59" y="155"/>
                  </a:lnTo>
                  <a:lnTo>
                    <a:pt x="59" y="52"/>
                  </a:lnTo>
                  <a:lnTo>
                    <a:pt x="59" y="118"/>
                  </a:lnTo>
                  <a:lnTo>
                    <a:pt x="66" y="251"/>
                  </a:lnTo>
                  <a:lnTo>
                    <a:pt x="66" y="346"/>
                  </a:lnTo>
                  <a:lnTo>
                    <a:pt x="66" y="310"/>
                  </a:lnTo>
                  <a:lnTo>
                    <a:pt x="66" y="339"/>
                  </a:lnTo>
                  <a:lnTo>
                    <a:pt x="74" y="339"/>
                  </a:lnTo>
                  <a:lnTo>
                    <a:pt x="74" y="214"/>
                  </a:lnTo>
                  <a:lnTo>
                    <a:pt x="74" y="148"/>
                  </a:lnTo>
                  <a:lnTo>
                    <a:pt x="74" y="59"/>
                  </a:lnTo>
                  <a:lnTo>
                    <a:pt x="81" y="118"/>
                  </a:lnTo>
                  <a:lnTo>
                    <a:pt x="81" y="236"/>
                  </a:lnTo>
                  <a:lnTo>
                    <a:pt x="81" y="317"/>
                  </a:lnTo>
                  <a:lnTo>
                    <a:pt x="88" y="287"/>
                  </a:lnTo>
                  <a:lnTo>
                    <a:pt x="88" y="317"/>
                  </a:lnTo>
                  <a:lnTo>
                    <a:pt x="88" y="310"/>
                  </a:lnTo>
                  <a:lnTo>
                    <a:pt x="88" y="199"/>
                  </a:lnTo>
                  <a:lnTo>
                    <a:pt x="96" y="148"/>
                  </a:lnTo>
                  <a:lnTo>
                    <a:pt x="96" y="67"/>
                  </a:lnTo>
                  <a:lnTo>
                    <a:pt x="96" y="118"/>
                  </a:lnTo>
                  <a:lnTo>
                    <a:pt x="96" y="221"/>
                  </a:lnTo>
                  <a:lnTo>
                    <a:pt x="103" y="295"/>
                  </a:lnTo>
                  <a:lnTo>
                    <a:pt x="103" y="273"/>
                  </a:lnTo>
                  <a:lnTo>
                    <a:pt x="103" y="295"/>
                  </a:lnTo>
                  <a:lnTo>
                    <a:pt x="110" y="192"/>
                  </a:lnTo>
                  <a:lnTo>
                    <a:pt x="110" y="148"/>
                  </a:lnTo>
                  <a:lnTo>
                    <a:pt x="110" y="74"/>
                  </a:lnTo>
                  <a:lnTo>
                    <a:pt x="110" y="118"/>
                  </a:lnTo>
                  <a:lnTo>
                    <a:pt x="118" y="214"/>
                  </a:lnTo>
                  <a:lnTo>
                    <a:pt x="118" y="280"/>
                  </a:lnTo>
                  <a:lnTo>
                    <a:pt x="118" y="258"/>
                  </a:lnTo>
                  <a:lnTo>
                    <a:pt x="118" y="280"/>
                  </a:lnTo>
                  <a:lnTo>
                    <a:pt x="125" y="273"/>
                  </a:lnTo>
                  <a:lnTo>
                    <a:pt x="125" y="184"/>
                  </a:lnTo>
                  <a:lnTo>
                    <a:pt x="125" y="140"/>
                  </a:lnTo>
                  <a:lnTo>
                    <a:pt x="125" y="81"/>
                  </a:lnTo>
                  <a:lnTo>
                    <a:pt x="132" y="118"/>
                  </a:lnTo>
                  <a:lnTo>
                    <a:pt x="132" y="206"/>
                  </a:lnTo>
                  <a:lnTo>
                    <a:pt x="132" y="265"/>
                  </a:lnTo>
                  <a:lnTo>
                    <a:pt x="140" y="243"/>
                  </a:lnTo>
                  <a:lnTo>
                    <a:pt x="140" y="265"/>
                  </a:lnTo>
                  <a:lnTo>
                    <a:pt x="140" y="177"/>
                  </a:lnTo>
                  <a:lnTo>
                    <a:pt x="147" y="140"/>
                  </a:lnTo>
                  <a:lnTo>
                    <a:pt x="147" y="81"/>
                  </a:lnTo>
                  <a:lnTo>
                    <a:pt x="147" y="118"/>
                  </a:lnTo>
                  <a:lnTo>
                    <a:pt x="147" y="199"/>
                  </a:lnTo>
                  <a:lnTo>
                    <a:pt x="154" y="251"/>
                  </a:lnTo>
                  <a:lnTo>
                    <a:pt x="154" y="236"/>
                  </a:lnTo>
                  <a:lnTo>
                    <a:pt x="154" y="251"/>
                  </a:lnTo>
                  <a:lnTo>
                    <a:pt x="162" y="177"/>
                  </a:lnTo>
                  <a:lnTo>
                    <a:pt x="162" y="140"/>
                  </a:lnTo>
                  <a:lnTo>
                    <a:pt x="162" y="81"/>
                  </a:lnTo>
                  <a:lnTo>
                    <a:pt x="162" y="118"/>
                  </a:lnTo>
                  <a:lnTo>
                    <a:pt x="169" y="192"/>
                  </a:lnTo>
                  <a:lnTo>
                    <a:pt x="169" y="243"/>
                  </a:lnTo>
                  <a:lnTo>
                    <a:pt x="169" y="229"/>
                  </a:lnTo>
                  <a:lnTo>
                    <a:pt x="169" y="243"/>
                  </a:lnTo>
                  <a:lnTo>
                    <a:pt x="177" y="243"/>
                  </a:lnTo>
                  <a:lnTo>
                    <a:pt x="177" y="170"/>
                  </a:lnTo>
                  <a:lnTo>
                    <a:pt x="177" y="140"/>
                  </a:lnTo>
                  <a:lnTo>
                    <a:pt x="184" y="89"/>
                  </a:lnTo>
                  <a:lnTo>
                    <a:pt x="184" y="118"/>
                  </a:lnTo>
                  <a:lnTo>
                    <a:pt x="184" y="184"/>
                  </a:lnTo>
                  <a:lnTo>
                    <a:pt x="184" y="236"/>
                  </a:lnTo>
                  <a:lnTo>
                    <a:pt x="191" y="221"/>
                  </a:lnTo>
                  <a:lnTo>
                    <a:pt x="191" y="236"/>
                  </a:lnTo>
                  <a:lnTo>
                    <a:pt x="191" y="170"/>
                  </a:lnTo>
                  <a:lnTo>
                    <a:pt x="199" y="140"/>
                  </a:lnTo>
                  <a:lnTo>
                    <a:pt x="199" y="89"/>
                  </a:lnTo>
                  <a:lnTo>
                    <a:pt x="199" y="118"/>
                  </a:lnTo>
                  <a:lnTo>
                    <a:pt x="199" y="184"/>
                  </a:lnTo>
                  <a:lnTo>
                    <a:pt x="206" y="229"/>
                  </a:lnTo>
                  <a:lnTo>
                    <a:pt x="206" y="214"/>
                  </a:lnTo>
                  <a:lnTo>
                    <a:pt x="206" y="229"/>
                  </a:lnTo>
                  <a:lnTo>
                    <a:pt x="213" y="162"/>
                  </a:lnTo>
                  <a:lnTo>
                    <a:pt x="213" y="133"/>
                  </a:lnTo>
                  <a:lnTo>
                    <a:pt x="213" y="89"/>
                  </a:lnTo>
                  <a:lnTo>
                    <a:pt x="213" y="118"/>
                  </a:lnTo>
                  <a:lnTo>
                    <a:pt x="221" y="177"/>
                  </a:lnTo>
                  <a:lnTo>
                    <a:pt x="221" y="221"/>
                  </a:lnTo>
                  <a:lnTo>
                    <a:pt x="221" y="206"/>
                  </a:lnTo>
                  <a:lnTo>
                    <a:pt x="221" y="221"/>
                  </a:lnTo>
                  <a:lnTo>
                    <a:pt x="228" y="221"/>
                  </a:lnTo>
                  <a:lnTo>
                    <a:pt x="228" y="162"/>
                  </a:lnTo>
                  <a:lnTo>
                    <a:pt x="228" y="133"/>
                  </a:lnTo>
                  <a:lnTo>
                    <a:pt x="235" y="96"/>
                  </a:lnTo>
                  <a:lnTo>
                    <a:pt x="235" y="118"/>
                  </a:lnTo>
                  <a:lnTo>
                    <a:pt x="235" y="177"/>
                  </a:lnTo>
                  <a:lnTo>
                    <a:pt x="235" y="214"/>
                  </a:lnTo>
                  <a:lnTo>
                    <a:pt x="243" y="199"/>
                  </a:lnTo>
                  <a:lnTo>
                    <a:pt x="243" y="214"/>
                  </a:lnTo>
                  <a:lnTo>
                    <a:pt x="243" y="162"/>
                  </a:lnTo>
                  <a:lnTo>
                    <a:pt x="250" y="133"/>
                  </a:lnTo>
                  <a:lnTo>
                    <a:pt x="250" y="96"/>
                  </a:lnTo>
                  <a:lnTo>
                    <a:pt x="250" y="118"/>
                  </a:lnTo>
                  <a:lnTo>
                    <a:pt x="250" y="170"/>
                  </a:lnTo>
                  <a:lnTo>
                    <a:pt x="257" y="214"/>
                  </a:lnTo>
                  <a:lnTo>
                    <a:pt x="257" y="199"/>
                  </a:lnTo>
                  <a:lnTo>
                    <a:pt x="257" y="206"/>
                  </a:lnTo>
                  <a:lnTo>
                    <a:pt x="265" y="155"/>
                  </a:lnTo>
                  <a:lnTo>
                    <a:pt x="265" y="133"/>
                  </a:lnTo>
                  <a:lnTo>
                    <a:pt x="265" y="96"/>
                  </a:lnTo>
                  <a:lnTo>
                    <a:pt x="265" y="118"/>
                  </a:lnTo>
                  <a:lnTo>
                    <a:pt x="272" y="170"/>
                  </a:lnTo>
                  <a:lnTo>
                    <a:pt x="272" y="206"/>
                  </a:lnTo>
                  <a:lnTo>
                    <a:pt x="272" y="192"/>
                  </a:lnTo>
                  <a:lnTo>
                    <a:pt x="280" y="206"/>
                  </a:lnTo>
                  <a:lnTo>
                    <a:pt x="280" y="155"/>
                  </a:lnTo>
                  <a:lnTo>
                    <a:pt x="280" y="133"/>
                  </a:lnTo>
                  <a:lnTo>
                    <a:pt x="287" y="96"/>
                  </a:lnTo>
                  <a:lnTo>
                    <a:pt x="287" y="118"/>
                  </a:lnTo>
                  <a:lnTo>
                    <a:pt x="287" y="170"/>
                  </a:lnTo>
                  <a:lnTo>
                    <a:pt x="287" y="199"/>
                  </a:lnTo>
                  <a:lnTo>
                    <a:pt x="294" y="192"/>
                  </a:lnTo>
                  <a:lnTo>
                    <a:pt x="294" y="199"/>
                  </a:lnTo>
                  <a:lnTo>
                    <a:pt x="294" y="155"/>
                  </a:lnTo>
                  <a:lnTo>
                    <a:pt x="302" y="133"/>
                  </a:lnTo>
                  <a:lnTo>
                    <a:pt x="302" y="96"/>
                  </a:lnTo>
                  <a:lnTo>
                    <a:pt x="302" y="118"/>
                  </a:lnTo>
                  <a:lnTo>
                    <a:pt x="302" y="162"/>
                  </a:lnTo>
                  <a:lnTo>
                    <a:pt x="309" y="199"/>
                  </a:lnTo>
                  <a:lnTo>
                    <a:pt x="309" y="184"/>
                  </a:lnTo>
                  <a:lnTo>
                    <a:pt x="309" y="199"/>
                  </a:lnTo>
                  <a:lnTo>
                    <a:pt x="316" y="155"/>
                  </a:lnTo>
                  <a:lnTo>
                    <a:pt x="316" y="133"/>
                  </a:lnTo>
                  <a:lnTo>
                    <a:pt x="316" y="96"/>
                  </a:lnTo>
                  <a:lnTo>
                    <a:pt x="316" y="118"/>
                  </a:lnTo>
                  <a:lnTo>
                    <a:pt x="324" y="162"/>
                  </a:lnTo>
                  <a:lnTo>
                    <a:pt x="324" y="192"/>
                  </a:lnTo>
                  <a:lnTo>
                    <a:pt x="324" y="184"/>
                  </a:lnTo>
                  <a:lnTo>
                    <a:pt x="331" y="192"/>
                  </a:lnTo>
                  <a:lnTo>
                    <a:pt x="331" y="155"/>
                  </a:lnTo>
                  <a:lnTo>
                    <a:pt x="331" y="133"/>
                  </a:lnTo>
                  <a:lnTo>
                    <a:pt x="338" y="103"/>
                  </a:lnTo>
                  <a:lnTo>
                    <a:pt x="338" y="118"/>
                  </a:lnTo>
                  <a:lnTo>
                    <a:pt x="338" y="162"/>
                  </a:lnTo>
                  <a:lnTo>
                    <a:pt x="338" y="192"/>
                  </a:lnTo>
                  <a:lnTo>
                    <a:pt x="346" y="177"/>
                  </a:lnTo>
                  <a:lnTo>
                    <a:pt x="346" y="192"/>
                  </a:lnTo>
                  <a:lnTo>
                    <a:pt x="346" y="148"/>
                  </a:lnTo>
                  <a:lnTo>
                    <a:pt x="353" y="133"/>
                  </a:lnTo>
                  <a:lnTo>
                    <a:pt x="353" y="103"/>
                  </a:lnTo>
                  <a:lnTo>
                    <a:pt x="353" y="118"/>
                  </a:lnTo>
                  <a:lnTo>
                    <a:pt x="353" y="162"/>
                  </a:lnTo>
                  <a:lnTo>
                    <a:pt x="360" y="192"/>
                  </a:lnTo>
                  <a:lnTo>
                    <a:pt x="360" y="177"/>
                  </a:lnTo>
                  <a:lnTo>
                    <a:pt x="360" y="184"/>
                  </a:lnTo>
                  <a:lnTo>
                    <a:pt x="368" y="148"/>
                  </a:lnTo>
                  <a:lnTo>
                    <a:pt x="368" y="133"/>
                  </a:lnTo>
                  <a:lnTo>
                    <a:pt x="368" y="103"/>
                  </a:lnTo>
                  <a:lnTo>
                    <a:pt x="375" y="118"/>
                  </a:lnTo>
                  <a:lnTo>
                    <a:pt x="375" y="155"/>
                  </a:lnTo>
                  <a:lnTo>
                    <a:pt x="375" y="184"/>
                  </a:lnTo>
                  <a:lnTo>
                    <a:pt x="375" y="177"/>
                  </a:lnTo>
                  <a:lnTo>
                    <a:pt x="383" y="184"/>
                  </a:lnTo>
                  <a:lnTo>
                    <a:pt x="383" y="148"/>
                  </a:lnTo>
                  <a:lnTo>
                    <a:pt x="383" y="133"/>
                  </a:lnTo>
                  <a:lnTo>
                    <a:pt x="390" y="103"/>
                  </a:lnTo>
                  <a:lnTo>
                    <a:pt x="390" y="118"/>
                  </a:lnTo>
                  <a:lnTo>
                    <a:pt x="390" y="155"/>
                  </a:lnTo>
                  <a:lnTo>
                    <a:pt x="390" y="184"/>
                  </a:lnTo>
                  <a:lnTo>
                    <a:pt x="397" y="177"/>
                  </a:lnTo>
                  <a:lnTo>
                    <a:pt x="397" y="184"/>
                  </a:lnTo>
                  <a:lnTo>
                    <a:pt x="397" y="148"/>
                  </a:lnTo>
                  <a:lnTo>
                    <a:pt x="405" y="133"/>
                  </a:lnTo>
                  <a:lnTo>
                    <a:pt x="405" y="103"/>
                  </a:lnTo>
                  <a:lnTo>
                    <a:pt x="405" y="118"/>
                  </a:lnTo>
                  <a:lnTo>
                    <a:pt x="405" y="155"/>
                  </a:lnTo>
                  <a:lnTo>
                    <a:pt x="412" y="177"/>
                  </a:lnTo>
                  <a:lnTo>
                    <a:pt x="412" y="170"/>
                  </a:lnTo>
                  <a:lnTo>
                    <a:pt x="412" y="177"/>
                  </a:lnTo>
                  <a:lnTo>
                    <a:pt x="419" y="148"/>
                  </a:lnTo>
                  <a:lnTo>
                    <a:pt x="419" y="133"/>
                  </a:lnTo>
                  <a:lnTo>
                    <a:pt x="419" y="103"/>
                  </a:lnTo>
                  <a:lnTo>
                    <a:pt x="427" y="118"/>
                  </a:lnTo>
                  <a:lnTo>
                    <a:pt x="427" y="155"/>
                  </a:lnTo>
                  <a:lnTo>
                    <a:pt x="427" y="177"/>
                  </a:lnTo>
                  <a:lnTo>
                    <a:pt x="427" y="170"/>
                  </a:lnTo>
                  <a:lnTo>
                    <a:pt x="434" y="177"/>
                  </a:lnTo>
                  <a:lnTo>
                    <a:pt x="434" y="148"/>
                  </a:lnTo>
                  <a:lnTo>
                    <a:pt x="434" y="126"/>
                  </a:lnTo>
                  <a:lnTo>
                    <a:pt x="441" y="103"/>
                  </a:lnTo>
                  <a:lnTo>
                    <a:pt x="441" y="118"/>
                  </a:lnTo>
                  <a:lnTo>
                    <a:pt x="441" y="155"/>
                  </a:lnTo>
                  <a:lnTo>
                    <a:pt x="441" y="177"/>
                  </a:lnTo>
                  <a:lnTo>
                    <a:pt x="449" y="170"/>
                  </a:lnTo>
                  <a:lnTo>
                    <a:pt x="449" y="177"/>
                  </a:lnTo>
                  <a:lnTo>
                    <a:pt x="449" y="148"/>
                  </a:lnTo>
                  <a:lnTo>
                    <a:pt x="456" y="126"/>
                  </a:lnTo>
                  <a:lnTo>
                    <a:pt x="456" y="103"/>
                  </a:lnTo>
                  <a:lnTo>
                    <a:pt x="456" y="118"/>
                  </a:lnTo>
                  <a:lnTo>
                    <a:pt x="456" y="155"/>
                  </a:lnTo>
                  <a:lnTo>
                    <a:pt x="463" y="177"/>
                  </a:lnTo>
                  <a:lnTo>
                    <a:pt x="463" y="170"/>
                  </a:lnTo>
                  <a:lnTo>
                    <a:pt x="471" y="177"/>
                  </a:lnTo>
                  <a:lnTo>
                    <a:pt x="471" y="140"/>
                  </a:lnTo>
                  <a:lnTo>
                    <a:pt x="471" y="126"/>
                  </a:lnTo>
                  <a:lnTo>
                    <a:pt x="471" y="103"/>
                  </a:lnTo>
                  <a:lnTo>
                    <a:pt x="478" y="118"/>
                  </a:lnTo>
                  <a:lnTo>
                    <a:pt x="478" y="148"/>
                  </a:lnTo>
                  <a:lnTo>
                    <a:pt x="478" y="170"/>
                  </a:lnTo>
                  <a:lnTo>
                    <a:pt x="478" y="162"/>
                  </a:lnTo>
                  <a:lnTo>
                    <a:pt x="486" y="170"/>
                  </a:lnTo>
                  <a:lnTo>
                    <a:pt x="486" y="140"/>
                  </a:lnTo>
                  <a:lnTo>
                    <a:pt x="486" y="126"/>
                  </a:lnTo>
                  <a:lnTo>
                    <a:pt x="493" y="103"/>
                  </a:lnTo>
                  <a:lnTo>
                    <a:pt x="493" y="118"/>
                  </a:lnTo>
                  <a:lnTo>
                    <a:pt x="493" y="148"/>
                  </a:lnTo>
                  <a:lnTo>
                    <a:pt x="493" y="170"/>
                  </a:lnTo>
                  <a:lnTo>
                    <a:pt x="500" y="162"/>
                  </a:lnTo>
                  <a:lnTo>
                    <a:pt x="500" y="170"/>
                  </a:lnTo>
                  <a:lnTo>
                    <a:pt x="500" y="140"/>
                  </a:lnTo>
                  <a:lnTo>
                    <a:pt x="508" y="126"/>
                  </a:lnTo>
                  <a:lnTo>
                    <a:pt x="508" y="103"/>
                  </a:lnTo>
                  <a:lnTo>
                    <a:pt x="508" y="118"/>
                  </a:lnTo>
                  <a:lnTo>
                    <a:pt x="508" y="148"/>
                  </a:lnTo>
                  <a:lnTo>
                    <a:pt x="515" y="170"/>
                  </a:lnTo>
                  <a:lnTo>
                    <a:pt x="515" y="162"/>
                  </a:lnTo>
                  <a:lnTo>
                    <a:pt x="522" y="170"/>
                  </a:lnTo>
                  <a:lnTo>
                    <a:pt x="522" y="140"/>
                  </a:lnTo>
                  <a:lnTo>
                    <a:pt x="522" y="126"/>
                  </a:lnTo>
                  <a:lnTo>
                    <a:pt x="522" y="103"/>
                  </a:lnTo>
                  <a:lnTo>
                    <a:pt x="530" y="118"/>
                  </a:lnTo>
                  <a:lnTo>
                    <a:pt x="530" y="148"/>
                  </a:lnTo>
                  <a:lnTo>
                    <a:pt x="530" y="170"/>
                  </a:lnTo>
                  <a:lnTo>
                    <a:pt x="530" y="162"/>
                  </a:lnTo>
                  <a:lnTo>
                    <a:pt x="537" y="170"/>
                  </a:lnTo>
                  <a:lnTo>
                    <a:pt x="537" y="140"/>
                  </a:lnTo>
                  <a:lnTo>
                    <a:pt x="537" y="126"/>
                  </a:lnTo>
                  <a:lnTo>
                    <a:pt x="544" y="111"/>
                  </a:lnTo>
                  <a:lnTo>
                    <a:pt x="544" y="118"/>
                  </a:lnTo>
                  <a:lnTo>
                    <a:pt x="544" y="148"/>
                  </a:lnTo>
                  <a:lnTo>
                    <a:pt x="544" y="170"/>
                  </a:lnTo>
                  <a:lnTo>
                    <a:pt x="552" y="162"/>
                  </a:lnTo>
                  <a:lnTo>
                    <a:pt x="552" y="170"/>
                  </a:lnTo>
                  <a:lnTo>
                    <a:pt x="552" y="140"/>
                  </a:lnTo>
                  <a:lnTo>
                    <a:pt x="559" y="126"/>
                  </a:lnTo>
                  <a:lnTo>
                    <a:pt x="559" y="111"/>
                  </a:lnTo>
                  <a:lnTo>
                    <a:pt x="559" y="118"/>
                  </a:lnTo>
                  <a:lnTo>
                    <a:pt x="566" y="148"/>
                  </a:lnTo>
                  <a:lnTo>
                    <a:pt x="566" y="162"/>
                  </a:lnTo>
                  <a:lnTo>
                    <a:pt x="574" y="162"/>
                  </a:lnTo>
                  <a:lnTo>
                    <a:pt x="574" y="140"/>
                  </a:lnTo>
                  <a:lnTo>
                    <a:pt x="574" y="126"/>
                  </a:lnTo>
                  <a:lnTo>
                    <a:pt x="574" y="111"/>
                  </a:lnTo>
                  <a:lnTo>
                    <a:pt x="581" y="118"/>
                  </a:lnTo>
                  <a:lnTo>
                    <a:pt x="581" y="148"/>
                  </a:lnTo>
                  <a:lnTo>
                    <a:pt x="581" y="162"/>
                  </a:lnTo>
                  <a:lnTo>
                    <a:pt x="581" y="155"/>
                  </a:lnTo>
                  <a:lnTo>
                    <a:pt x="589" y="162"/>
                  </a:lnTo>
                  <a:lnTo>
                    <a:pt x="589" y="140"/>
                  </a:lnTo>
                  <a:lnTo>
                    <a:pt x="589" y="126"/>
                  </a:lnTo>
                  <a:lnTo>
                    <a:pt x="596" y="111"/>
                  </a:lnTo>
                  <a:lnTo>
                    <a:pt x="596" y="118"/>
                  </a:lnTo>
                  <a:lnTo>
                    <a:pt x="596" y="148"/>
                  </a:lnTo>
                  <a:lnTo>
                    <a:pt x="596" y="162"/>
                  </a:lnTo>
                  <a:lnTo>
                    <a:pt x="603" y="155"/>
                  </a:lnTo>
                  <a:lnTo>
                    <a:pt x="603" y="162"/>
                  </a:lnTo>
                  <a:lnTo>
                    <a:pt x="603" y="140"/>
                  </a:lnTo>
                  <a:lnTo>
                    <a:pt x="611" y="126"/>
                  </a:lnTo>
                  <a:lnTo>
                    <a:pt x="611" y="111"/>
                  </a:lnTo>
                  <a:lnTo>
                    <a:pt x="611" y="118"/>
                  </a:lnTo>
                  <a:lnTo>
                    <a:pt x="618" y="148"/>
                  </a:lnTo>
                  <a:lnTo>
                    <a:pt x="618" y="162"/>
                  </a:lnTo>
                  <a:lnTo>
                    <a:pt x="618" y="155"/>
                  </a:lnTo>
                  <a:lnTo>
                    <a:pt x="625" y="162"/>
                  </a:lnTo>
                  <a:lnTo>
                    <a:pt x="625" y="140"/>
                  </a:lnTo>
                  <a:lnTo>
                    <a:pt x="625" y="126"/>
                  </a:lnTo>
                  <a:lnTo>
                    <a:pt x="625" y="111"/>
                  </a:lnTo>
                  <a:lnTo>
                    <a:pt x="633" y="118"/>
                  </a:lnTo>
                  <a:lnTo>
                    <a:pt x="633" y="148"/>
                  </a:lnTo>
                  <a:lnTo>
                    <a:pt x="633" y="162"/>
                  </a:lnTo>
                  <a:lnTo>
                    <a:pt x="633" y="155"/>
                  </a:lnTo>
                  <a:lnTo>
                    <a:pt x="640" y="162"/>
                  </a:lnTo>
                  <a:lnTo>
                    <a:pt x="640" y="140"/>
                  </a:lnTo>
                  <a:lnTo>
                    <a:pt x="640" y="126"/>
                  </a:lnTo>
                  <a:lnTo>
                    <a:pt x="647" y="111"/>
                  </a:lnTo>
                  <a:lnTo>
                    <a:pt x="647" y="118"/>
                  </a:lnTo>
                  <a:lnTo>
                    <a:pt x="647" y="140"/>
                  </a:lnTo>
                  <a:lnTo>
                    <a:pt x="647" y="162"/>
                  </a:lnTo>
                  <a:lnTo>
                    <a:pt x="655" y="155"/>
                  </a:lnTo>
                  <a:lnTo>
                    <a:pt x="655" y="162"/>
                  </a:lnTo>
                  <a:lnTo>
                    <a:pt x="662" y="140"/>
                  </a:lnTo>
                  <a:lnTo>
                    <a:pt x="662" y="126"/>
                  </a:lnTo>
                  <a:lnTo>
                    <a:pt x="662" y="111"/>
                  </a:lnTo>
                  <a:lnTo>
                    <a:pt x="662" y="118"/>
                  </a:lnTo>
                  <a:lnTo>
                    <a:pt x="669" y="140"/>
                  </a:lnTo>
                  <a:lnTo>
                    <a:pt x="669" y="162"/>
                  </a:lnTo>
                  <a:lnTo>
                    <a:pt x="669" y="155"/>
                  </a:lnTo>
                  <a:lnTo>
                    <a:pt x="677" y="162"/>
                  </a:lnTo>
                  <a:lnTo>
                    <a:pt x="677" y="140"/>
                  </a:lnTo>
                  <a:lnTo>
                    <a:pt x="677" y="126"/>
                  </a:lnTo>
                  <a:lnTo>
                    <a:pt x="677" y="111"/>
                  </a:lnTo>
                  <a:lnTo>
                    <a:pt x="684" y="118"/>
                  </a:lnTo>
                  <a:lnTo>
                    <a:pt x="684" y="140"/>
                  </a:lnTo>
                  <a:lnTo>
                    <a:pt x="684" y="155"/>
                  </a:lnTo>
                  <a:lnTo>
                    <a:pt x="692" y="155"/>
                  </a:lnTo>
                  <a:lnTo>
                    <a:pt x="692" y="140"/>
                  </a:lnTo>
                  <a:lnTo>
                    <a:pt x="692" y="126"/>
                  </a:lnTo>
                  <a:lnTo>
                    <a:pt x="699" y="111"/>
                  </a:lnTo>
                  <a:lnTo>
                    <a:pt x="699" y="118"/>
                  </a:lnTo>
                  <a:lnTo>
                    <a:pt x="699" y="140"/>
                  </a:lnTo>
                  <a:lnTo>
                    <a:pt x="699" y="155"/>
                  </a:lnTo>
                  <a:lnTo>
                    <a:pt x="706" y="155"/>
                  </a:lnTo>
                  <a:lnTo>
                    <a:pt x="714" y="133"/>
                  </a:lnTo>
                  <a:lnTo>
                    <a:pt x="714" y="126"/>
                  </a:lnTo>
                  <a:lnTo>
                    <a:pt x="714" y="111"/>
                  </a:lnTo>
                  <a:lnTo>
                    <a:pt x="714" y="118"/>
                  </a:lnTo>
                  <a:lnTo>
                    <a:pt x="721" y="140"/>
                  </a:lnTo>
                  <a:lnTo>
                    <a:pt x="721" y="155"/>
                  </a:lnTo>
                  <a:lnTo>
                    <a:pt x="728" y="155"/>
                  </a:lnTo>
                  <a:lnTo>
                    <a:pt x="728" y="133"/>
                  </a:lnTo>
                  <a:lnTo>
                    <a:pt x="728" y="126"/>
                  </a:lnTo>
                  <a:lnTo>
                    <a:pt x="728" y="111"/>
                  </a:lnTo>
                  <a:lnTo>
                    <a:pt x="736" y="118"/>
                  </a:lnTo>
                  <a:lnTo>
                    <a:pt x="736" y="140"/>
                  </a:lnTo>
                  <a:lnTo>
                    <a:pt x="736" y="155"/>
                  </a:lnTo>
                  <a:lnTo>
                    <a:pt x="736" y="148"/>
                  </a:lnTo>
                  <a:lnTo>
                    <a:pt x="743" y="155"/>
                  </a:lnTo>
                  <a:lnTo>
                    <a:pt x="743" y="133"/>
                  </a:lnTo>
                  <a:lnTo>
                    <a:pt x="743" y="126"/>
                  </a:lnTo>
                  <a:lnTo>
                    <a:pt x="750" y="111"/>
                  </a:lnTo>
                  <a:lnTo>
                    <a:pt x="750" y="118"/>
                  </a:lnTo>
                  <a:lnTo>
                    <a:pt x="750" y="140"/>
                  </a:lnTo>
                  <a:lnTo>
                    <a:pt x="758" y="155"/>
                  </a:lnTo>
                  <a:lnTo>
                    <a:pt x="758" y="148"/>
                  </a:lnTo>
                  <a:lnTo>
                    <a:pt x="758" y="155"/>
                  </a:lnTo>
                  <a:lnTo>
                    <a:pt x="765" y="133"/>
                  </a:lnTo>
                  <a:lnTo>
                    <a:pt x="765" y="126"/>
                  </a:lnTo>
                  <a:lnTo>
                    <a:pt x="765" y="111"/>
                  </a:lnTo>
                  <a:lnTo>
                    <a:pt x="765" y="118"/>
                  </a:lnTo>
                  <a:lnTo>
                    <a:pt x="772" y="140"/>
                  </a:lnTo>
                  <a:lnTo>
                    <a:pt x="772" y="155"/>
                  </a:lnTo>
                  <a:lnTo>
                    <a:pt x="772" y="148"/>
                  </a:lnTo>
                  <a:lnTo>
                    <a:pt x="780" y="155"/>
                  </a:lnTo>
                  <a:lnTo>
                    <a:pt x="780" y="133"/>
                  </a:lnTo>
                  <a:lnTo>
                    <a:pt x="780" y="126"/>
                  </a:lnTo>
                  <a:lnTo>
                    <a:pt x="780" y="111"/>
                  </a:lnTo>
                  <a:lnTo>
                    <a:pt x="787" y="118"/>
                  </a:lnTo>
                  <a:lnTo>
                    <a:pt x="787" y="140"/>
                  </a:lnTo>
                  <a:lnTo>
                    <a:pt x="787" y="155"/>
                  </a:lnTo>
                  <a:lnTo>
                    <a:pt x="787" y="148"/>
                  </a:lnTo>
                  <a:lnTo>
                    <a:pt x="795" y="155"/>
                  </a:lnTo>
                  <a:lnTo>
                    <a:pt x="795" y="133"/>
                  </a:lnTo>
                  <a:lnTo>
                    <a:pt x="795" y="126"/>
                  </a:lnTo>
                  <a:lnTo>
                    <a:pt x="802" y="111"/>
                  </a:lnTo>
                  <a:lnTo>
                    <a:pt x="802" y="118"/>
                  </a:lnTo>
                  <a:lnTo>
                    <a:pt x="802" y="140"/>
                  </a:lnTo>
                  <a:lnTo>
                    <a:pt x="809" y="155"/>
                  </a:lnTo>
                  <a:lnTo>
                    <a:pt x="809" y="148"/>
                  </a:lnTo>
                  <a:lnTo>
                    <a:pt x="809" y="155"/>
                  </a:lnTo>
                  <a:lnTo>
                    <a:pt x="817" y="133"/>
                  </a:lnTo>
                  <a:lnTo>
                    <a:pt x="817" y="126"/>
                  </a:lnTo>
                  <a:lnTo>
                    <a:pt x="817" y="111"/>
                  </a:lnTo>
                  <a:lnTo>
                    <a:pt x="817" y="118"/>
                  </a:lnTo>
                  <a:lnTo>
                    <a:pt x="824" y="140"/>
                  </a:lnTo>
                  <a:lnTo>
                    <a:pt x="824" y="155"/>
                  </a:lnTo>
                  <a:lnTo>
                    <a:pt x="824" y="148"/>
                  </a:lnTo>
                  <a:lnTo>
                    <a:pt x="831" y="155"/>
                  </a:lnTo>
                  <a:lnTo>
                    <a:pt x="831" y="133"/>
                  </a:lnTo>
                  <a:lnTo>
                    <a:pt x="831" y="126"/>
                  </a:lnTo>
                  <a:lnTo>
                    <a:pt x="831" y="111"/>
                  </a:lnTo>
                  <a:lnTo>
                    <a:pt x="839" y="118"/>
                  </a:lnTo>
                  <a:lnTo>
                    <a:pt x="839" y="140"/>
                  </a:lnTo>
                  <a:lnTo>
                    <a:pt x="839" y="155"/>
                  </a:lnTo>
                  <a:lnTo>
                    <a:pt x="839" y="148"/>
                  </a:lnTo>
                  <a:lnTo>
                    <a:pt x="846" y="155"/>
                  </a:lnTo>
                  <a:lnTo>
                    <a:pt x="846" y="133"/>
                  </a:lnTo>
                  <a:lnTo>
                    <a:pt x="853" y="126"/>
                  </a:lnTo>
                  <a:lnTo>
                    <a:pt x="853" y="111"/>
                  </a:lnTo>
                  <a:lnTo>
                    <a:pt x="853" y="118"/>
                  </a:lnTo>
                  <a:lnTo>
                    <a:pt x="853" y="140"/>
                  </a:lnTo>
                  <a:lnTo>
                    <a:pt x="861" y="155"/>
                  </a:lnTo>
                  <a:lnTo>
                    <a:pt x="861" y="148"/>
                  </a:lnTo>
                  <a:lnTo>
                    <a:pt x="861" y="155"/>
                  </a:lnTo>
                  <a:lnTo>
                    <a:pt x="861" y="148"/>
                  </a:lnTo>
                  <a:lnTo>
                    <a:pt x="868" y="133"/>
                  </a:lnTo>
                  <a:lnTo>
                    <a:pt x="868" y="126"/>
                  </a:lnTo>
                  <a:lnTo>
                    <a:pt x="868" y="111"/>
                  </a:lnTo>
                  <a:lnTo>
                    <a:pt x="868" y="118"/>
                  </a:lnTo>
                  <a:lnTo>
                    <a:pt x="875" y="140"/>
                  </a:lnTo>
                  <a:lnTo>
                    <a:pt x="883" y="148"/>
                  </a:lnTo>
                  <a:lnTo>
                    <a:pt x="883" y="133"/>
                  </a:lnTo>
                  <a:lnTo>
                    <a:pt x="883" y="126"/>
                  </a:lnTo>
                  <a:lnTo>
                    <a:pt x="883" y="111"/>
                  </a:lnTo>
                  <a:lnTo>
                    <a:pt x="890" y="118"/>
                  </a:lnTo>
                  <a:lnTo>
                    <a:pt x="890" y="140"/>
                  </a:lnTo>
                  <a:lnTo>
                    <a:pt x="898" y="148"/>
                  </a:lnTo>
                  <a:lnTo>
                    <a:pt x="898" y="133"/>
                  </a:lnTo>
                  <a:lnTo>
                    <a:pt x="905" y="126"/>
                  </a:lnTo>
                  <a:lnTo>
                    <a:pt x="905" y="111"/>
                  </a:lnTo>
                  <a:lnTo>
                    <a:pt x="905" y="118"/>
                  </a:lnTo>
                  <a:lnTo>
                    <a:pt x="905" y="140"/>
                  </a:lnTo>
                  <a:lnTo>
                    <a:pt x="912" y="148"/>
                  </a:lnTo>
                  <a:lnTo>
                    <a:pt x="920" y="133"/>
                  </a:lnTo>
                  <a:lnTo>
                    <a:pt x="920" y="126"/>
                  </a:lnTo>
                  <a:lnTo>
                    <a:pt x="920" y="111"/>
                  </a:lnTo>
                  <a:lnTo>
                    <a:pt x="920" y="118"/>
                  </a:lnTo>
                  <a:lnTo>
                    <a:pt x="927" y="140"/>
                  </a:lnTo>
                  <a:lnTo>
                    <a:pt x="934" y="148"/>
                  </a:lnTo>
                  <a:lnTo>
                    <a:pt x="934" y="133"/>
                  </a:lnTo>
                  <a:lnTo>
                    <a:pt x="934" y="126"/>
                  </a:lnTo>
                  <a:lnTo>
                    <a:pt x="934" y="111"/>
                  </a:lnTo>
                  <a:lnTo>
                    <a:pt x="942" y="118"/>
                  </a:lnTo>
                  <a:lnTo>
                    <a:pt x="942" y="140"/>
                  </a:lnTo>
                  <a:lnTo>
                    <a:pt x="949" y="148"/>
                  </a:lnTo>
                  <a:lnTo>
                    <a:pt x="949" y="133"/>
                  </a:lnTo>
                  <a:lnTo>
                    <a:pt x="956" y="126"/>
                  </a:lnTo>
                  <a:lnTo>
                    <a:pt x="956" y="111"/>
                  </a:lnTo>
                  <a:lnTo>
                    <a:pt x="956" y="118"/>
                  </a:lnTo>
                  <a:lnTo>
                    <a:pt x="956" y="140"/>
                  </a:lnTo>
                  <a:lnTo>
                    <a:pt x="964" y="148"/>
                  </a:lnTo>
                  <a:lnTo>
                    <a:pt x="971" y="133"/>
                  </a:lnTo>
                  <a:lnTo>
                    <a:pt x="971" y="126"/>
                  </a:lnTo>
                  <a:lnTo>
                    <a:pt x="971" y="111"/>
                  </a:lnTo>
                  <a:lnTo>
                    <a:pt x="971" y="118"/>
                  </a:lnTo>
                  <a:lnTo>
                    <a:pt x="978" y="133"/>
                  </a:lnTo>
                  <a:lnTo>
                    <a:pt x="978" y="148"/>
                  </a:lnTo>
                  <a:lnTo>
                    <a:pt x="986" y="148"/>
                  </a:lnTo>
                  <a:lnTo>
                    <a:pt x="986" y="133"/>
                  </a:lnTo>
                  <a:lnTo>
                    <a:pt x="986" y="126"/>
                  </a:lnTo>
                  <a:lnTo>
                    <a:pt x="986" y="111"/>
                  </a:lnTo>
                  <a:lnTo>
                    <a:pt x="993" y="118"/>
                  </a:lnTo>
                  <a:lnTo>
                    <a:pt x="993" y="133"/>
                  </a:lnTo>
                  <a:lnTo>
                    <a:pt x="993" y="148"/>
                  </a:lnTo>
                  <a:lnTo>
                    <a:pt x="1001" y="140"/>
                  </a:lnTo>
                  <a:lnTo>
                    <a:pt x="1001" y="148"/>
                  </a:lnTo>
                  <a:lnTo>
                    <a:pt x="1001" y="133"/>
                  </a:lnTo>
                  <a:lnTo>
                    <a:pt x="1008" y="126"/>
                  </a:lnTo>
                  <a:lnTo>
                    <a:pt x="1008" y="111"/>
                  </a:lnTo>
                  <a:lnTo>
                    <a:pt x="1008" y="118"/>
                  </a:lnTo>
                  <a:lnTo>
                    <a:pt x="1008" y="133"/>
                  </a:lnTo>
                  <a:lnTo>
                    <a:pt x="1015" y="148"/>
                  </a:lnTo>
                  <a:lnTo>
                    <a:pt x="1015" y="140"/>
                  </a:lnTo>
                  <a:lnTo>
                    <a:pt x="1015" y="148"/>
                  </a:lnTo>
                  <a:lnTo>
                    <a:pt x="1023" y="133"/>
                  </a:lnTo>
                  <a:lnTo>
                    <a:pt x="1023" y="126"/>
                  </a:lnTo>
                  <a:lnTo>
                    <a:pt x="1023" y="111"/>
                  </a:lnTo>
                  <a:lnTo>
                    <a:pt x="1023" y="118"/>
                  </a:lnTo>
                  <a:lnTo>
                    <a:pt x="1030" y="133"/>
                  </a:lnTo>
                  <a:lnTo>
                    <a:pt x="1030" y="148"/>
                  </a:lnTo>
                  <a:lnTo>
                    <a:pt x="1030" y="140"/>
                  </a:lnTo>
                  <a:lnTo>
                    <a:pt x="1037" y="148"/>
                  </a:lnTo>
                  <a:lnTo>
                    <a:pt x="1037" y="133"/>
                  </a:lnTo>
                  <a:lnTo>
                    <a:pt x="1037" y="126"/>
                  </a:lnTo>
                  <a:lnTo>
                    <a:pt x="1045" y="111"/>
                  </a:lnTo>
                  <a:lnTo>
                    <a:pt x="1045" y="118"/>
                  </a:lnTo>
                  <a:lnTo>
                    <a:pt x="1045" y="133"/>
                  </a:lnTo>
                  <a:lnTo>
                    <a:pt x="1045" y="148"/>
                  </a:lnTo>
                  <a:lnTo>
                    <a:pt x="1052" y="140"/>
                  </a:lnTo>
                  <a:lnTo>
                    <a:pt x="1052" y="148"/>
                  </a:lnTo>
                  <a:lnTo>
                    <a:pt x="1052" y="133"/>
                  </a:lnTo>
                  <a:lnTo>
                    <a:pt x="1059" y="126"/>
                  </a:lnTo>
                  <a:lnTo>
                    <a:pt x="1059" y="111"/>
                  </a:lnTo>
                  <a:lnTo>
                    <a:pt x="1059" y="118"/>
                  </a:lnTo>
                  <a:lnTo>
                    <a:pt x="1059" y="133"/>
                  </a:lnTo>
                  <a:lnTo>
                    <a:pt x="1067" y="148"/>
                  </a:lnTo>
                  <a:lnTo>
                    <a:pt x="1067" y="140"/>
                  </a:lnTo>
                  <a:lnTo>
                    <a:pt x="1067" y="148"/>
                  </a:lnTo>
                  <a:lnTo>
                    <a:pt x="1074" y="133"/>
                  </a:lnTo>
                  <a:lnTo>
                    <a:pt x="1074" y="126"/>
                  </a:lnTo>
                  <a:lnTo>
                    <a:pt x="1074" y="111"/>
                  </a:lnTo>
                  <a:lnTo>
                    <a:pt x="1074" y="118"/>
                  </a:lnTo>
                  <a:lnTo>
                    <a:pt x="1081" y="133"/>
                  </a:lnTo>
                  <a:lnTo>
                    <a:pt x="1081" y="148"/>
                  </a:lnTo>
                  <a:lnTo>
                    <a:pt x="1081" y="140"/>
                  </a:lnTo>
                  <a:lnTo>
                    <a:pt x="1089" y="148"/>
                  </a:lnTo>
                  <a:lnTo>
                    <a:pt x="1089" y="133"/>
                  </a:lnTo>
                  <a:lnTo>
                    <a:pt x="1089" y="126"/>
                  </a:lnTo>
                  <a:lnTo>
                    <a:pt x="1096" y="111"/>
                  </a:lnTo>
                  <a:lnTo>
                    <a:pt x="1096" y="118"/>
                  </a:lnTo>
                  <a:lnTo>
                    <a:pt x="1096" y="133"/>
                  </a:lnTo>
                  <a:lnTo>
                    <a:pt x="1096" y="148"/>
                  </a:lnTo>
                  <a:lnTo>
                    <a:pt x="1104" y="140"/>
                  </a:lnTo>
                  <a:lnTo>
                    <a:pt x="1104" y="148"/>
                  </a:lnTo>
                  <a:lnTo>
                    <a:pt x="1104" y="133"/>
                  </a:lnTo>
                  <a:lnTo>
                    <a:pt x="1111" y="126"/>
                  </a:lnTo>
                  <a:lnTo>
                    <a:pt x="1111" y="111"/>
                  </a:lnTo>
                  <a:lnTo>
                    <a:pt x="1111" y="118"/>
                  </a:lnTo>
                  <a:lnTo>
                    <a:pt x="1111" y="133"/>
                  </a:lnTo>
                  <a:lnTo>
                    <a:pt x="1118" y="148"/>
                  </a:lnTo>
                  <a:lnTo>
                    <a:pt x="1118" y="140"/>
                  </a:lnTo>
                  <a:lnTo>
                    <a:pt x="1118" y="148"/>
                  </a:lnTo>
                  <a:lnTo>
                    <a:pt x="1126" y="133"/>
                  </a:lnTo>
                  <a:lnTo>
                    <a:pt x="1126" y="126"/>
                  </a:lnTo>
                  <a:lnTo>
                    <a:pt x="1126" y="111"/>
                  </a:lnTo>
                  <a:lnTo>
                    <a:pt x="1126" y="118"/>
                  </a:lnTo>
                  <a:lnTo>
                    <a:pt x="1133" y="133"/>
                  </a:lnTo>
                  <a:lnTo>
                    <a:pt x="1133" y="148"/>
                  </a:lnTo>
                  <a:lnTo>
                    <a:pt x="1133" y="140"/>
                  </a:lnTo>
                  <a:lnTo>
                    <a:pt x="1140" y="148"/>
                  </a:lnTo>
                  <a:lnTo>
                    <a:pt x="1140" y="133"/>
                  </a:lnTo>
                  <a:lnTo>
                    <a:pt x="1140" y="126"/>
                  </a:lnTo>
                  <a:lnTo>
                    <a:pt x="1148" y="111"/>
                  </a:lnTo>
                  <a:lnTo>
                    <a:pt x="1148" y="118"/>
                  </a:lnTo>
                  <a:lnTo>
                    <a:pt x="1148" y="133"/>
                  </a:lnTo>
                  <a:lnTo>
                    <a:pt x="1148" y="148"/>
                  </a:lnTo>
                  <a:lnTo>
                    <a:pt x="1155" y="140"/>
                  </a:lnTo>
                  <a:lnTo>
                    <a:pt x="1155" y="148"/>
                  </a:lnTo>
                  <a:lnTo>
                    <a:pt x="1155" y="140"/>
                  </a:lnTo>
                  <a:lnTo>
                    <a:pt x="1155" y="133"/>
                  </a:lnTo>
                  <a:lnTo>
                    <a:pt x="1162" y="126"/>
                  </a:lnTo>
                  <a:lnTo>
                    <a:pt x="1162" y="111"/>
                  </a:lnTo>
                  <a:lnTo>
                    <a:pt x="1162" y="118"/>
                  </a:lnTo>
                  <a:lnTo>
                    <a:pt x="1162" y="133"/>
                  </a:lnTo>
                  <a:lnTo>
                    <a:pt x="1170" y="140"/>
                  </a:lnTo>
                  <a:lnTo>
                    <a:pt x="1177" y="133"/>
                  </a:lnTo>
                  <a:lnTo>
                    <a:pt x="1177" y="126"/>
                  </a:lnTo>
                  <a:lnTo>
                    <a:pt x="1177" y="111"/>
                  </a:lnTo>
                  <a:lnTo>
                    <a:pt x="1177" y="118"/>
                  </a:lnTo>
                  <a:lnTo>
                    <a:pt x="1184" y="133"/>
                  </a:lnTo>
                  <a:lnTo>
                    <a:pt x="1192" y="140"/>
                  </a:lnTo>
                  <a:lnTo>
                    <a:pt x="1192" y="133"/>
                  </a:lnTo>
                  <a:lnTo>
                    <a:pt x="1192" y="126"/>
                  </a:lnTo>
                  <a:lnTo>
                    <a:pt x="1199" y="111"/>
                  </a:lnTo>
                  <a:lnTo>
                    <a:pt x="1199" y="118"/>
                  </a:lnTo>
                  <a:lnTo>
                    <a:pt x="1199" y="133"/>
                  </a:lnTo>
                  <a:lnTo>
                    <a:pt x="1207" y="140"/>
                  </a:lnTo>
                  <a:lnTo>
                    <a:pt x="1207" y="133"/>
                  </a:lnTo>
                  <a:lnTo>
                    <a:pt x="1214" y="126"/>
                  </a:lnTo>
                  <a:lnTo>
                    <a:pt x="1214" y="118"/>
                  </a:lnTo>
                  <a:lnTo>
                    <a:pt x="1214" y="133"/>
                  </a:lnTo>
                  <a:lnTo>
                    <a:pt x="1221" y="140"/>
                  </a:lnTo>
                  <a:lnTo>
                    <a:pt x="1229" y="133"/>
                  </a:lnTo>
                  <a:lnTo>
                    <a:pt x="1229" y="126"/>
                  </a:lnTo>
                  <a:lnTo>
                    <a:pt x="1236" y="118"/>
                  </a:lnTo>
                  <a:lnTo>
                    <a:pt x="1236" y="133"/>
                  </a:lnTo>
                  <a:lnTo>
                    <a:pt x="1243" y="140"/>
                  </a:lnTo>
                  <a:lnTo>
                    <a:pt x="1243" y="133"/>
                  </a:lnTo>
                  <a:lnTo>
                    <a:pt x="1243" y="126"/>
                  </a:lnTo>
                  <a:lnTo>
                    <a:pt x="1251" y="118"/>
                  </a:lnTo>
                  <a:lnTo>
                    <a:pt x="1251" y="133"/>
                  </a:lnTo>
                  <a:lnTo>
                    <a:pt x="1258" y="140"/>
                  </a:lnTo>
                  <a:lnTo>
                    <a:pt x="1258" y="133"/>
                  </a:lnTo>
                  <a:lnTo>
                    <a:pt x="1265" y="126"/>
                  </a:lnTo>
                  <a:lnTo>
                    <a:pt x="1265" y="118"/>
                  </a:lnTo>
                  <a:lnTo>
                    <a:pt x="1265" y="133"/>
                  </a:lnTo>
                  <a:lnTo>
                    <a:pt x="1273" y="140"/>
                  </a:lnTo>
                  <a:lnTo>
                    <a:pt x="1280" y="133"/>
                  </a:lnTo>
                  <a:lnTo>
                    <a:pt x="1280" y="126"/>
                  </a:lnTo>
                  <a:lnTo>
                    <a:pt x="1287" y="118"/>
                  </a:lnTo>
                  <a:lnTo>
                    <a:pt x="1287" y="133"/>
                  </a:lnTo>
                  <a:lnTo>
                    <a:pt x="1295" y="140"/>
                  </a:lnTo>
                  <a:lnTo>
                    <a:pt x="1295" y="133"/>
                  </a:lnTo>
                  <a:lnTo>
                    <a:pt x="1295" y="126"/>
                  </a:lnTo>
                  <a:lnTo>
                    <a:pt x="1302" y="118"/>
                  </a:lnTo>
                  <a:lnTo>
                    <a:pt x="1302" y="133"/>
                  </a:lnTo>
                  <a:lnTo>
                    <a:pt x="1310" y="140"/>
                  </a:lnTo>
                  <a:lnTo>
                    <a:pt x="1310" y="133"/>
                  </a:lnTo>
                  <a:lnTo>
                    <a:pt x="1317" y="126"/>
                  </a:lnTo>
                  <a:lnTo>
                    <a:pt x="1317" y="118"/>
                  </a:lnTo>
                  <a:lnTo>
                    <a:pt x="1317" y="133"/>
                  </a:lnTo>
                  <a:lnTo>
                    <a:pt x="1324" y="140"/>
                  </a:lnTo>
                  <a:lnTo>
                    <a:pt x="1332" y="133"/>
                  </a:lnTo>
                  <a:lnTo>
                    <a:pt x="1332" y="126"/>
                  </a:lnTo>
                  <a:lnTo>
                    <a:pt x="1339" y="118"/>
                  </a:lnTo>
                  <a:lnTo>
                    <a:pt x="1339" y="133"/>
                  </a:lnTo>
                  <a:lnTo>
                    <a:pt x="1346" y="140"/>
                  </a:lnTo>
                  <a:lnTo>
                    <a:pt x="1346" y="133"/>
                  </a:lnTo>
                  <a:lnTo>
                    <a:pt x="1346" y="126"/>
                  </a:lnTo>
                  <a:lnTo>
                    <a:pt x="1354" y="118"/>
                  </a:lnTo>
                  <a:lnTo>
                    <a:pt x="1354" y="133"/>
                  </a:lnTo>
                  <a:lnTo>
                    <a:pt x="1361" y="140"/>
                  </a:lnTo>
                  <a:lnTo>
                    <a:pt x="1361" y="133"/>
                  </a:lnTo>
                  <a:lnTo>
                    <a:pt x="1368" y="126"/>
                  </a:lnTo>
                  <a:lnTo>
                    <a:pt x="1368" y="118"/>
                  </a:lnTo>
                  <a:lnTo>
                    <a:pt x="1368" y="133"/>
                  </a:lnTo>
                  <a:lnTo>
                    <a:pt x="1376" y="140"/>
                  </a:lnTo>
                  <a:lnTo>
                    <a:pt x="1383" y="140"/>
                  </a:lnTo>
                  <a:lnTo>
                    <a:pt x="1383" y="126"/>
                  </a:lnTo>
                  <a:lnTo>
                    <a:pt x="1390" y="118"/>
                  </a:lnTo>
                  <a:lnTo>
                    <a:pt x="1390" y="133"/>
                  </a:lnTo>
                  <a:lnTo>
                    <a:pt x="1398" y="140"/>
                  </a:lnTo>
                  <a:lnTo>
                    <a:pt x="1398" y="126"/>
                  </a:lnTo>
                  <a:lnTo>
                    <a:pt x="1405" y="118"/>
                  </a:lnTo>
                  <a:lnTo>
                    <a:pt x="1405" y="133"/>
                  </a:lnTo>
                  <a:lnTo>
                    <a:pt x="1413" y="140"/>
                  </a:lnTo>
                  <a:lnTo>
                    <a:pt x="1413" y="126"/>
                  </a:lnTo>
                  <a:lnTo>
                    <a:pt x="1420" y="118"/>
                  </a:lnTo>
                  <a:lnTo>
                    <a:pt x="1427" y="133"/>
                  </a:lnTo>
                  <a:lnTo>
                    <a:pt x="1435" y="140"/>
                  </a:lnTo>
                  <a:lnTo>
                    <a:pt x="1435" y="126"/>
                  </a:lnTo>
                  <a:lnTo>
                    <a:pt x="1442" y="118"/>
                  </a:lnTo>
                  <a:lnTo>
                    <a:pt x="1442" y="133"/>
                  </a:lnTo>
                  <a:lnTo>
                    <a:pt x="1449" y="140"/>
                  </a:lnTo>
                  <a:lnTo>
                    <a:pt x="1449" y="126"/>
                  </a:lnTo>
                  <a:lnTo>
                    <a:pt x="1457" y="118"/>
                  </a:lnTo>
                  <a:lnTo>
                    <a:pt x="1457" y="133"/>
                  </a:lnTo>
                  <a:lnTo>
                    <a:pt x="1464" y="140"/>
                  </a:lnTo>
                  <a:lnTo>
                    <a:pt x="1464" y="126"/>
                  </a:lnTo>
                  <a:lnTo>
                    <a:pt x="1471" y="118"/>
                  </a:lnTo>
                  <a:lnTo>
                    <a:pt x="1479" y="133"/>
                  </a:lnTo>
                  <a:lnTo>
                    <a:pt x="1479" y="140"/>
                  </a:lnTo>
                  <a:lnTo>
                    <a:pt x="1479" y="133"/>
                  </a:lnTo>
                  <a:lnTo>
                    <a:pt x="1486" y="140"/>
                  </a:lnTo>
                  <a:lnTo>
                    <a:pt x="1486" y="126"/>
                  </a:lnTo>
                  <a:lnTo>
                    <a:pt x="1493" y="118"/>
                  </a:lnTo>
                  <a:lnTo>
                    <a:pt x="1493" y="133"/>
                  </a:lnTo>
                  <a:lnTo>
                    <a:pt x="1493" y="140"/>
                  </a:lnTo>
                  <a:lnTo>
                    <a:pt x="1493" y="133"/>
                  </a:lnTo>
                  <a:lnTo>
                    <a:pt x="1501" y="140"/>
                  </a:lnTo>
                  <a:lnTo>
                    <a:pt x="1501" y="126"/>
                  </a:lnTo>
                  <a:lnTo>
                    <a:pt x="1508" y="118"/>
                  </a:lnTo>
                  <a:lnTo>
                    <a:pt x="1508" y="133"/>
                  </a:lnTo>
                  <a:lnTo>
                    <a:pt x="1508" y="140"/>
                  </a:lnTo>
                  <a:lnTo>
                    <a:pt x="1516" y="133"/>
                  </a:lnTo>
                  <a:lnTo>
                    <a:pt x="1516" y="140"/>
                  </a:lnTo>
                  <a:lnTo>
                    <a:pt x="1523" y="126"/>
                  </a:lnTo>
                  <a:lnTo>
                    <a:pt x="1523" y="118"/>
                  </a:lnTo>
                  <a:lnTo>
                    <a:pt x="1530" y="133"/>
                  </a:lnTo>
                  <a:lnTo>
                    <a:pt x="1530" y="140"/>
                  </a:lnTo>
                  <a:lnTo>
                    <a:pt x="1530" y="133"/>
                  </a:lnTo>
                  <a:lnTo>
                    <a:pt x="1538" y="140"/>
                  </a:lnTo>
                  <a:lnTo>
                    <a:pt x="1538" y="126"/>
                  </a:lnTo>
                  <a:lnTo>
                    <a:pt x="1545" y="118"/>
                  </a:lnTo>
                  <a:lnTo>
                    <a:pt x="1545" y="133"/>
                  </a:lnTo>
                  <a:lnTo>
                    <a:pt x="1545" y="140"/>
                  </a:lnTo>
                  <a:lnTo>
                    <a:pt x="1545" y="133"/>
                  </a:lnTo>
                  <a:lnTo>
                    <a:pt x="1552" y="140"/>
                  </a:lnTo>
                  <a:lnTo>
                    <a:pt x="1552" y="126"/>
                  </a:lnTo>
                  <a:lnTo>
                    <a:pt x="1560" y="118"/>
                  </a:lnTo>
                  <a:lnTo>
                    <a:pt x="1560" y="133"/>
                  </a:lnTo>
                  <a:lnTo>
                    <a:pt x="1560" y="140"/>
                  </a:lnTo>
                  <a:lnTo>
                    <a:pt x="1567" y="133"/>
                  </a:lnTo>
                  <a:lnTo>
                    <a:pt x="1567" y="140"/>
                  </a:lnTo>
                  <a:lnTo>
                    <a:pt x="1574" y="126"/>
                  </a:lnTo>
                  <a:lnTo>
                    <a:pt x="1574" y="118"/>
                  </a:lnTo>
                  <a:lnTo>
                    <a:pt x="1582" y="133"/>
                  </a:lnTo>
                  <a:lnTo>
                    <a:pt x="1582" y="140"/>
                  </a:lnTo>
                  <a:lnTo>
                    <a:pt x="1582" y="133"/>
                  </a:lnTo>
                  <a:lnTo>
                    <a:pt x="1589" y="140"/>
                  </a:lnTo>
                  <a:lnTo>
                    <a:pt x="1589" y="126"/>
                  </a:lnTo>
                  <a:lnTo>
                    <a:pt x="1596" y="118"/>
                  </a:lnTo>
                  <a:lnTo>
                    <a:pt x="1596" y="133"/>
                  </a:lnTo>
                  <a:lnTo>
                    <a:pt x="1596" y="140"/>
                  </a:lnTo>
                  <a:lnTo>
                    <a:pt x="1596" y="133"/>
                  </a:lnTo>
                  <a:lnTo>
                    <a:pt x="1604" y="140"/>
                  </a:lnTo>
                  <a:lnTo>
                    <a:pt x="1604" y="126"/>
                  </a:lnTo>
                  <a:lnTo>
                    <a:pt x="1611" y="118"/>
                  </a:lnTo>
                  <a:lnTo>
                    <a:pt x="1611" y="133"/>
                  </a:lnTo>
                  <a:lnTo>
                    <a:pt x="1619" y="140"/>
                  </a:lnTo>
                  <a:lnTo>
                    <a:pt x="1619" y="133"/>
                  </a:lnTo>
                  <a:lnTo>
                    <a:pt x="1619" y="140"/>
                  </a:lnTo>
                  <a:lnTo>
                    <a:pt x="1626" y="126"/>
                  </a:lnTo>
                  <a:lnTo>
                    <a:pt x="1626" y="118"/>
                  </a:lnTo>
                  <a:lnTo>
                    <a:pt x="1633" y="133"/>
                  </a:lnTo>
                  <a:lnTo>
                    <a:pt x="1633" y="140"/>
                  </a:lnTo>
                  <a:lnTo>
                    <a:pt x="1633" y="133"/>
                  </a:lnTo>
                  <a:lnTo>
                    <a:pt x="1641" y="140"/>
                  </a:lnTo>
                  <a:lnTo>
                    <a:pt x="1641" y="126"/>
                  </a:lnTo>
                  <a:lnTo>
                    <a:pt x="1648" y="118"/>
                  </a:lnTo>
                  <a:lnTo>
                    <a:pt x="1648" y="133"/>
                  </a:lnTo>
                  <a:lnTo>
                    <a:pt x="1648" y="140"/>
                  </a:lnTo>
                  <a:lnTo>
                    <a:pt x="1648" y="133"/>
                  </a:lnTo>
                  <a:lnTo>
                    <a:pt x="1655" y="140"/>
                  </a:lnTo>
                  <a:lnTo>
                    <a:pt x="1655" y="126"/>
                  </a:lnTo>
                  <a:lnTo>
                    <a:pt x="1663" y="118"/>
                  </a:lnTo>
                  <a:lnTo>
                    <a:pt x="1663" y="133"/>
                  </a:lnTo>
                  <a:lnTo>
                    <a:pt x="1670" y="140"/>
                  </a:lnTo>
                  <a:lnTo>
                    <a:pt x="1670" y="133"/>
                  </a:lnTo>
                  <a:lnTo>
                    <a:pt x="1670" y="140"/>
                  </a:lnTo>
                  <a:lnTo>
                    <a:pt x="1677" y="126"/>
                  </a:lnTo>
                  <a:lnTo>
                    <a:pt x="1677" y="118"/>
                  </a:lnTo>
                  <a:lnTo>
                    <a:pt x="1685" y="133"/>
                  </a:lnTo>
                  <a:lnTo>
                    <a:pt x="1685" y="140"/>
                  </a:lnTo>
                  <a:lnTo>
                    <a:pt x="1685" y="133"/>
                  </a:lnTo>
                  <a:lnTo>
                    <a:pt x="1692" y="140"/>
                  </a:lnTo>
                  <a:lnTo>
                    <a:pt x="1692" y="126"/>
                  </a:lnTo>
                  <a:lnTo>
                    <a:pt x="1699" y="118"/>
                  </a:lnTo>
                  <a:lnTo>
                    <a:pt x="1699" y="133"/>
                  </a:lnTo>
                  <a:lnTo>
                    <a:pt x="1699" y="140"/>
                  </a:lnTo>
                  <a:lnTo>
                    <a:pt x="1699" y="133"/>
                  </a:lnTo>
                  <a:lnTo>
                    <a:pt x="1707" y="140"/>
                  </a:lnTo>
                  <a:lnTo>
                    <a:pt x="1707" y="126"/>
                  </a:lnTo>
                  <a:lnTo>
                    <a:pt x="1714" y="118"/>
                  </a:lnTo>
                  <a:lnTo>
                    <a:pt x="1714" y="133"/>
                  </a:lnTo>
                  <a:lnTo>
                    <a:pt x="1722" y="140"/>
                  </a:lnTo>
                  <a:lnTo>
                    <a:pt x="1722" y="133"/>
                  </a:lnTo>
                  <a:lnTo>
                    <a:pt x="1722" y="140"/>
                  </a:lnTo>
                  <a:lnTo>
                    <a:pt x="1722" y="133"/>
                  </a:lnTo>
                  <a:lnTo>
                    <a:pt x="1729" y="126"/>
                  </a:lnTo>
                  <a:lnTo>
                    <a:pt x="1729" y="118"/>
                  </a:lnTo>
                  <a:lnTo>
                    <a:pt x="1736" y="133"/>
                  </a:lnTo>
                  <a:lnTo>
                    <a:pt x="1744" y="126"/>
                  </a:lnTo>
                  <a:lnTo>
                    <a:pt x="1751" y="118"/>
                  </a:lnTo>
                  <a:lnTo>
                    <a:pt x="1751" y="133"/>
                  </a:lnTo>
                  <a:lnTo>
                    <a:pt x="1758" y="126"/>
                  </a:lnTo>
                  <a:lnTo>
                    <a:pt x="1766" y="118"/>
                  </a:lnTo>
                  <a:lnTo>
                    <a:pt x="1766" y="133"/>
                  </a:lnTo>
                  <a:lnTo>
                    <a:pt x="1773" y="133"/>
                  </a:lnTo>
                  <a:lnTo>
                    <a:pt x="1780" y="126"/>
                  </a:lnTo>
                  <a:lnTo>
                    <a:pt x="1780" y="118"/>
                  </a:lnTo>
                  <a:lnTo>
                    <a:pt x="1788" y="133"/>
                  </a:lnTo>
                  <a:lnTo>
                    <a:pt x="1795" y="126"/>
                  </a:lnTo>
                  <a:lnTo>
                    <a:pt x="1802" y="118"/>
                  </a:lnTo>
                  <a:lnTo>
                    <a:pt x="1802" y="133"/>
                  </a:lnTo>
                  <a:lnTo>
                    <a:pt x="1810" y="126"/>
                  </a:lnTo>
                  <a:lnTo>
                    <a:pt x="1817" y="118"/>
                  </a:lnTo>
                  <a:lnTo>
                    <a:pt x="1817" y="133"/>
                  </a:lnTo>
                  <a:lnTo>
                    <a:pt x="1825" y="133"/>
                  </a:lnTo>
                  <a:lnTo>
                    <a:pt x="1832" y="126"/>
                  </a:lnTo>
                  <a:lnTo>
                    <a:pt x="1832" y="118"/>
                  </a:lnTo>
                  <a:lnTo>
                    <a:pt x="1839" y="133"/>
                  </a:lnTo>
                  <a:lnTo>
                    <a:pt x="1847" y="126"/>
                  </a:lnTo>
                  <a:lnTo>
                    <a:pt x="1854" y="118"/>
                  </a:lnTo>
                  <a:lnTo>
                    <a:pt x="1854" y="126"/>
                  </a:lnTo>
                  <a:lnTo>
                    <a:pt x="1861" y="133"/>
                  </a:lnTo>
                  <a:lnTo>
                    <a:pt x="1869" y="126"/>
                  </a:lnTo>
                  <a:lnTo>
                    <a:pt x="1869" y="118"/>
                  </a:lnTo>
                  <a:lnTo>
                    <a:pt x="1869" y="126"/>
                  </a:lnTo>
                  <a:lnTo>
                    <a:pt x="1876" y="133"/>
                  </a:lnTo>
                  <a:lnTo>
                    <a:pt x="1883" y="126"/>
                  </a:lnTo>
                  <a:lnTo>
                    <a:pt x="1883" y="118"/>
                  </a:lnTo>
                  <a:lnTo>
                    <a:pt x="1891" y="126"/>
                  </a:lnTo>
                  <a:lnTo>
                    <a:pt x="1898" y="133"/>
                  </a:lnTo>
                  <a:lnTo>
                    <a:pt x="1898" y="126"/>
                  </a:lnTo>
                  <a:lnTo>
                    <a:pt x="1905" y="118"/>
                  </a:lnTo>
                  <a:lnTo>
                    <a:pt x="1905" y="126"/>
                  </a:lnTo>
                  <a:lnTo>
                    <a:pt x="1913" y="133"/>
                  </a:lnTo>
                  <a:lnTo>
                    <a:pt x="1920" y="126"/>
                  </a:lnTo>
                  <a:lnTo>
                    <a:pt x="1920" y="118"/>
                  </a:lnTo>
                  <a:lnTo>
                    <a:pt x="1920" y="126"/>
                  </a:lnTo>
                  <a:lnTo>
                    <a:pt x="1928" y="133"/>
                  </a:lnTo>
                  <a:lnTo>
                    <a:pt x="1935" y="126"/>
                  </a:lnTo>
                  <a:lnTo>
                    <a:pt x="1935" y="118"/>
                  </a:lnTo>
                  <a:lnTo>
                    <a:pt x="1942" y="126"/>
                  </a:lnTo>
                  <a:lnTo>
                    <a:pt x="1950" y="133"/>
                  </a:lnTo>
                  <a:lnTo>
                    <a:pt x="1950" y="126"/>
                  </a:lnTo>
                  <a:lnTo>
                    <a:pt x="1957" y="118"/>
                  </a:lnTo>
                  <a:lnTo>
                    <a:pt x="1957" y="126"/>
                  </a:lnTo>
                  <a:lnTo>
                    <a:pt x="1964" y="133"/>
                  </a:lnTo>
                  <a:lnTo>
                    <a:pt x="1972" y="126"/>
                  </a:lnTo>
                  <a:lnTo>
                    <a:pt x="1972" y="118"/>
                  </a:lnTo>
                  <a:lnTo>
                    <a:pt x="1972" y="126"/>
                  </a:lnTo>
                  <a:lnTo>
                    <a:pt x="1979" y="133"/>
                  </a:lnTo>
                  <a:lnTo>
                    <a:pt x="1986" y="126"/>
                  </a:lnTo>
                  <a:lnTo>
                    <a:pt x="1986" y="118"/>
                  </a:lnTo>
                  <a:lnTo>
                    <a:pt x="1994" y="126"/>
                  </a:lnTo>
                  <a:lnTo>
                    <a:pt x="2001" y="133"/>
                  </a:lnTo>
                  <a:lnTo>
                    <a:pt x="2001" y="126"/>
                  </a:lnTo>
                  <a:lnTo>
                    <a:pt x="2008" y="118"/>
                  </a:lnTo>
                  <a:lnTo>
                    <a:pt x="2008" y="126"/>
                  </a:lnTo>
                  <a:lnTo>
                    <a:pt x="2016" y="133"/>
                  </a:lnTo>
                  <a:lnTo>
                    <a:pt x="2023" y="126"/>
                  </a:lnTo>
                  <a:lnTo>
                    <a:pt x="2023" y="118"/>
                  </a:lnTo>
                  <a:lnTo>
                    <a:pt x="2023" y="126"/>
                  </a:lnTo>
                  <a:lnTo>
                    <a:pt x="2031" y="133"/>
                  </a:lnTo>
                  <a:lnTo>
                    <a:pt x="2038" y="126"/>
                  </a:lnTo>
                  <a:lnTo>
                    <a:pt x="2038" y="118"/>
                  </a:lnTo>
                  <a:lnTo>
                    <a:pt x="2045" y="126"/>
                  </a:lnTo>
                  <a:lnTo>
                    <a:pt x="2053" y="133"/>
                  </a:lnTo>
                  <a:lnTo>
                    <a:pt x="2053" y="126"/>
                  </a:lnTo>
                  <a:lnTo>
                    <a:pt x="2060" y="118"/>
                  </a:lnTo>
                  <a:lnTo>
                    <a:pt x="2060" y="126"/>
                  </a:lnTo>
                  <a:lnTo>
                    <a:pt x="2067" y="133"/>
                  </a:lnTo>
                  <a:lnTo>
                    <a:pt x="2075" y="126"/>
                  </a:lnTo>
                  <a:lnTo>
                    <a:pt x="2075" y="118"/>
                  </a:lnTo>
                  <a:lnTo>
                    <a:pt x="2075" y="126"/>
                  </a:lnTo>
                  <a:lnTo>
                    <a:pt x="2082" y="133"/>
                  </a:lnTo>
                  <a:lnTo>
                    <a:pt x="2089" y="126"/>
                  </a:lnTo>
                  <a:lnTo>
                    <a:pt x="2097" y="118"/>
                  </a:lnTo>
                  <a:lnTo>
                    <a:pt x="2097" y="126"/>
                  </a:lnTo>
                  <a:lnTo>
                    <a:pt x="2104" y="133"/>
                  </a:lnTo>
                  <a:lnTo>
                    <a:pt x="2104" y="126"/>
                  </a:lnTo>
                  <a:lnTo>
                    <a:pt x="2111" y="118"/>
                  </a:lnTo>
                  <a:lnTo>
                    <a:pt x="2111" y="126"/>
                  </a:lnTo>
                  <a:lnTo>
                    <a:pt x="2119" y="133"/>
                  </a:lnTo>
                  <a:lnTo>
                    <a:pt x="2126" y="126"/>
                  </a:lnTo>
                  <a:lnTo>
                    <a:pt x="2126" y="118"/>
                  </a:lnTo>
                  <a:lnTo>
                    <a:pt x="2126" y="126"/>
                  </a:lnTo>
                  <a:lnTo>
                    <a:pt x="2134" y="133"/>
                  </a:lnTo>
                  <a:lnTo>
                    <a:pt x="2141" y="126"/>
                  </a:lnTo>
                  <a:lnTo>
                    <a:pt x="2148" y="118"/>
                  </a:lnTo>
                  <a:lnTo>
                    <a:pt x="2148" y="126"/>
                  </a:lnTo>
                  <a:lnTo>
                    <a:pt x="2156" y="133"/>
                  </a:lnTo>
                  <a:lnTo>
                    <a:pt x="2156" y="126"/>
                  </a:lnTo>
                  <a:lnTo>
                    <a:pt x="2163" y="118"/>
                  </a:lnTo>
                  <a:lnTo>
                    <a:pt x="2163" y="126"/>
                  </a:lnTo>
                  <a:lnTo>
                    <a:pt x="2170" y="133"/>
                  </a:lnTo>
                  <a:lnTo>
                    <a:pt x="2178" y="126"/>
                  </a:lnTo>
                  <a:lnTo>
                    <a:pt x="2178" y="118"/>
                  </a:lnTo>
                  <a:lnTo>
                    <a:pt x="2178" y="126"/>
                  </a:lnTo>
                  <a:lnTo>
                    <a:pt x="2185" y="133"/>
                  </a:lnTo>
                  <a:lnTo>
                    <a:pt x="2192" y="126"/>
                  </a:lnTo>
                  <a:lnTo>
                    <a:pt x="2200" y="118"/>
                  </a:lnTo>
                  <a:lnTo>
                    <a:pt x="2200" y="126"/>
                  </a:lnTo>
                  <a:lnTo>
                    <a:pt x="2207" y="133"/>
                  </a:lnTo>
                  <a:lnTo>
                    <a:pt x="2207" y="126"/>
                  </a:lnTo>
                  <a:lnTo>
                    <a:pt x="2214" y="118"/>
                  </a:lnTo>
                  <a:lnTo>
                    <a:pt x="2214" y="126"/>
                  </a:lnTo>
                  <a:lnTo>
                    <a:pt x="2222" y="133"/>
                  </a:lnTo>
                  <a:lnTo>
                    <a:pt x="2229" y="126"/>
                  </a:lnTo>
                  <a:lnTo>
                    <a:pt x="2229" y="118"/>
                  </a:lnTo>
                  <a:lnTo>
                    <a:pt x="2229" y="126"/>
                  </a:lnTo>
                  <a:lnTo>
                    <a:pt x="2237" y="133"/>
                  </a:lnTo>
                  <a:lnTo>
                    <a:pt x="2244" y="126"/>
                  </a:lnTo>
                  <a:lnTo>
                    <a:pt x="2251" y="118"/>
                  </a:lnTo>
                  <a:lnTo>
                    <a:pt x="2251" y="126"/>
                  </a:lnTo>
                  <a:lnTo>
                    <a:pt x="2259" y="133"/>
                  </a:lnTo>
                  <a:lnTo>
                    <a:pt x="2259" y="126"/>
                  </a:lnTo>
                  <a:lnTo>
                    <a:pt x="2266" y="118"/>
                  </a:lnTo>
                  <a:lnTo>
                    <a:pt x="2266" y="126"/>
                  </a:lnTo>
                  <a:lnTo>
                    <a:pt x="2273" y="133"/>
                  </a:lnTo>
                  <a:lnTo>
                    <a:pt x="2281" y="126"/>
                  </a:lnTo>
                  <a:lnTo>
                    <a:pt x="2281" y="118"/>
                  </a:lnTo>
                  <a:lnTo>
                    <a:pt x="2288" y="126"/>
                  </a:lnTo>
                  <a:lnTo>
                    <a:pt x="2295" y="133"/>
                  </a:lnTo>
                  <a:lnTo>
                    <a:pt x="2295" y="126"/>
                  </a:lnTo>
                  <a:lnTo>
                    <a:pt x="2303" y="118"/>
                  </a:lnTo>
                  <a:lnTo>
                    <a:pt x="2303" y="126"/>
                  </a:lnTo>
                  <a:lnTo>
                    <a:pt x="2310" y="133"/>
                  </a:lnTo>
                  <a:lnTo>
                    <a:pt x="2310" y="126"/>
                  </a:lnTo>
                  <a:lnTo>
                    <a:pt x="2317" y="118"/>
                  </a:lnTo>
                  <a:lnTo>
                    <a:pt x="2317" y="126"/>
                  </a:lnTo>
                  <a:lnTo>
                    <a:pt x="2325" y="133"/>
                  </a:lnTo>
                  <a:lnTo>
                    <a:pt x="2332" y="126"/>
                  </a:lnTo>
                  <a:lnTo>
                    <a:pt x="2332" y="118"/>
                  </a:lnTo>
                  <a:lnTo>
                    <a:pt x="2340" y="126"/>
                  </a:lnTo>
                  <a:lnTo>
                    <a:pt x="2347" y="133"/>
                  </a:lnTo>
                  <a:lnTo>
                    <a:pt x="2347" y="126"/>
                  </a:lnTo>
                  <a:lnTo>
                    <a:pt x="2354" y="118"/>
                  </a:lnTo>
                  <a:lnTo>
                    <a:pt x="2354" y="126"/>
                  </a:lnTo>
                  <a:lnTo>
                    <a:pt x="2362" y="133"/>
                  </a:lnTo>
                  <a:lnTo>
                    <a:pt x="2362" y="126"/>
                  </a:lnTo>
                  <a:lnTo>
                    <a:pt x="2369" y="118"/>
                  </a:lnTo>
                  <a:lnTo>
                    <a:pt x="2369" y="126"/>
                  </a:lnTo>
                  <a:lnTo>
                    <a:pt x="2376" y="133"/>
                  </a:lnTo>
                  <a:lnTo>
                    <a:pt x="2384" y="126"/>
                  </a:lnTo>
                  <a:lnTo>
                    <a:pt x="2384" y="118"/>
                  </a:lnTo>
                  <a:lnTo>
                    <a:pt x="2391" y="126"/>
                  </a:lnTo>
                  <a:lnTo>
                    <a:pt x="2398" y="133"/>
                  </a:lnTo>
                  <a:lnTo>
                    <a:pt x="2398" y="126"/>
                  </a:lnTo>
                  <a:lnTo>
                    <a:pt x="2406" y="118"/>
                  </a:lnTo>
                  <a:lnTo>
                    <a:pt x="2406" y="126"/>
                  </a:lnTo>
                  <a:lnTo>
                    <a:pt x="2413" y="133"/>
                  </a:lnTo>
                  <a:lnTo>
                    <a:pt x="2413" y="126"/>
                  </a:lnTo>
                  <a:lnTo>
                    <a:pt x="2420" y="118"/>
                  </a:lnTo>
                  <a:lnTo>
                    <a:pt x="2420" y="126"/>
                  </a:lnTo>
                  <a:lnTo>
                    <a:pt x="2428" y="133"/>
                  </a:lnTo>
                  <a:lnTo>
                    <a:pt x="2435" y="126"/>
                  </a:lnTo>
                  <a:lnTo>
                    <a:pt x="2435" y="118"/>
                  </a:lnTo>
                  <a:lnTo>
                    <a:pt x="2443" y="126"/>
                  </a:lnTo>
                  <a:lnTo>
                    <a:pt x="2450" y="133"/>
                  </a:lnTo>
                  <a:lnTo>
                    <a:pt x="2450" y="126"/>
                  </a:lnTo>
                  <a:lnTo>
                    <a:pt x="2457" y="118"/>
                  </a:lnTo>
                  <a:lnTo>
                    <a:pt x="2457" y="126"/>
                  </a:lnTo>
                  <a:lnTo>
                    <a:pt x="2465" y="133"/>
                  </a:lnTo>
                  <a:lnTo>
                    <a:pt x="2465" y="126"/>
                  </a:lnTo>
                  <a:lnTo>
                    <a:pt x="2472" y="118"/>
                  </a:lnTo>
                  <a:lnTo>
                    <a:pt x="2472" y="126"/>
                  </a:lnTo>
                  <a:lnTo>
                    <a:pt x="2479" y="133"/>
                  </a:lnTo>
                  <a:lnTo>
                    <a:pt x="2487" y="126"/>
                  </a:lnTo>
                  <a:lnTo>
                    <a:pt x="2487" y="118"/>
                  </a:lnTo>
                  <a:lnTo>
                    <a:pt x="2494" y="126"/>
                  </a:lnTo>
                  <a:lnTo>
                    <a:pt x="2501" y="133"/>
                  </a:lnTo>
                  <a:lnTo>
                    <a:pt x="2501" y="126"/>
                  </a:lnTo>
                  <a:lnTo>
                    <a:pt x="2509" y="118"/>
                  </a:lnTo>
                  <a:lnTo>
                    <a:pt x="2509" y="126"/>
                  </a:lnTo>
                  <a:lnTo>
                    <a:pt x="2516" y="133"/>
                  </a:lnTo>
                  <a:lnTo>
                    <a:pt x="2516" y="126"/>
                  </a:lnTo>
                  <a:lnTo>
                    <a:pt x="2523" y="118"/>
                  </a:lnTo>
                  <a:lnTo>
                    <a:pt x="2523" y="126"/>
                  </a:lnTo>
                  <a:lnTo>
                    <a:pt x="2531" y="133"/>
                  </a:lnTo>
                  <a:lnTo>
                    <a:pt x="2538" y="126"/>
                  </a:lnTo>
                  <a:lnTo>
                    <a:pt x="2538" y="118"/>
                  </a:lnTo>
                  <a:lnTo>
                    <a:pt x="2546" y="126"/>
                  </a:lnTo>
                  <a:lnTo>
                    <a:pt x="2553" y="133"/>
                  </a:lnTo>
                  <a:lnTo>
                    <a:pt x="2553" y="126"/>
                  </a:lnTo>
                  <a:lnTo>
                    <a:pt x="2560" y="118"/>
                  </a:lnTo>
                  <a:lnTo>
                    <a:pt x="2560" y="126"/>
                  </a:lnTo>
                  <a:lnTo>
                    <a:pt x="2568" y="133"/>
                  </a:lnTo>
                  <a:lnTo>
                    <a:pt x="2575" y="126"/>
                  </a:lnTo>
                  <a:lnTo>
                    <a:pt x="2575" y="118"/>
                  </a:lnTo>
                  <a:lnTo>
                    <a:pt x="2575" y="126"/>
                  </a:lnTo>
                  <a:lnTo>
                    <a:pt x="2582" y="133"/>
                  </a:lnTo>
                  <a:lnTo>
                    <a:pt x="2590" y="126"/>
                  </a:lnTo>
                  <a:lnTo>
                    <a:pt x="2590" y="118"/>
                  </a:lnTo>
                  <a:lnTo>
                    <a:pt x="2597" y="126"/>
                  </a:lnTo>
                  <a:lnTo>
                    <a:pt x="2604" y="133"/>
                  </a:lnTo>
                  <a:lnTo>
                    <a:pt x="2604" y="126"/>
                  </a:lnTo>
                  <a:lnTo>
                    <a:pt x="2612" y="118"/>
                  </a:lnTo>
                  <a:lnTo>
                    <a:pt x="2612" y="126"/>
                  </a:lnTo>
                  <a:lnTo>
                    <a:pt x="2619" y="133"/>
                  </a:lnTo>
                  <a:lnTo>
                    <a:pt x="2626" y="126"/>
                  </a:lnTo>
                  <a:lnTo>
                    <a:pt x="2626" y="118"/>
                  </a:lnTo>
                  <a:lnTo>
                    <a:pt x="2626" y="126"/>
                  </a:lnTo>
                  <a:lnTo>
                    <a:pt x="2634" y="133"/>
                  </a:lnTo>
                  <a:lnTo>
                    <a:pt x="2641" y="126"/>
                  </a:lnTo>
                  <a:lnTo>
                    <a:pt x="2641" y="118"/>
                  </a:lnTo>
                  <a:lnTo>
                    <a:pt x="2649" y="126"/>
                  </a:lnTo>
                  <a:lnTo>
                    <a:pt x="2656" y="133"/>
                  </a:lnTo>
                  <a:lnTo>
                    <a:pt x="2656" y="126"/>
                  </a:lnTo>
                  <a:lnTo>
                    <a:pt x="2663" y="118"/>
                  </a:lnTo>
                  <a:lnTo>
                    <a:pt x="2663" y="126"/>
                  </a:lnTo>
                  <a:lnTo>
                    <a:pt x="2671" y="133"/>
                  </a:lnTo>
                  <a:lnTo>
                    <a:pt x="2678" y="126"/>
                  </a:lnTo>
                  <a:lnTo>
                    <a:pt x="2678" y="118"/>
                  </a:lnTo>
                  <a:lnTo>
                    <a:pt x="2678" y="126"/>
                  </a:lnTo>
                  <a:lnTo>
                    <a:pt x="2685" y="133"/>
                  </a:lnTo>
                  <a:lnTo>
                    <a:pt x="2693" y="126"/>
                  </a:lnTo>
                  <a:lnTo>
                    <a:pt x="2693" y="118"/>
                  </a:lnTo>
                  <a:lnTo>
                    <a:pt x="2700" y="126"/>
                  </a:lnTo>
                  <a:lnTo>
                    <a:pt x="2707" y="133"/>
                  </a:lnTo>
                  <a:lnTo>
                    <a:pt x="2707" y="126"/>
                  </a:lnTo>
                  <a:lnTo>
                    <a:pt x="2715" y="118"/>
                  </a:lnTo>
                  <a:lnTo>
                    <a:pt x="2715" y="126"/>
                  </a:lnTo>
                  <a:lnTo>
                    <a:pt x="2722" y="133"/>
                  </a:lnTo>
                  <a:lnTo>
                    <a:pt x="2729" y="126"/>
                  </a:lnTo>
                  <a:lnTo>
                    <a:pt x="2729" y="118"/>
                  </a:lnTo>
                  <a:lnTo>
                    <a:pt x="2729" y="126"/>
                  </a:lnTo>
                  <a:lnTo>
                    <a:pt x="2737" y="133"/>
                  </a:lnTo>
                  <a:lnTo>
                    <a:pt x="2744" y="126"/>
                  </a:lnTo>
                  <a:lnTo>
                    <a:pt x="2744" y="118"/>
                  </a:lnTo>
                  <a:lnTo>
                    <a:pt x="2752" y="126"/>
                  </a:lnTo>
                  <a:lnTo>
                    <a:pt x="2759" y="133"/>
                  </a:lnTo>
                  <a:lnTo>
                    <a:pt x="2759" y="126"/>
                  </a:lnTo>
                  <a:lnTo>
                    <a:pt x="2766" y="118"/>
                  </a:lnTo>
                  <a:lnTo>
                    <a:pt x="2766" y="126"/>
                  </a:lnTo>
                  <a:lnTo>
                    <a:pt x="2774" y="133"/>
                  </a:lnTo>
                  <a:lnTo>
                    <a:pt x="2781" y="126"/>
                  </a:lnTo>
                  <a:lnTo>
                    <a:pt x="2781" y="118"/>
                  </a:lnTo>
                  <a:lnTo>
                    <a:pt x="2781" y="126"/>
                  </a:lnTo>
                  <a:lnTo>
                    <a:pt x="2788" y="133"/>
                  </a:lnTo>
                  <a:lnTo>
                    <a:pt x="2796" y="126"/>
                  </a:lnTo>
                  <a:lnTo>
                    <a:pt x="2796" y="118"/>
                  </a:lnTo>
                  <a:lnTo>
                    <a:pt x="2803" y="126"/>
                  </a:lnTo>
                  <a:lnTo>
                    <a:pt x="2810" y="133"/>
                  </a:lnTo>
                  <a:lnTo>
                    <a:pt x="2810" y="126"/>
                  </a:lnTo>
                  <a:lnTo>
                    <a:pt x="2818" y="118"/>
                  </a:lnTo>
                  <a:lnTo>
                    <a:pt x="2818" y="126"/>
                  </a:lnTo>
                  <a:lnTo>
                    <a:pt x="2818" y="133"/>
                  </a:lnTo>
                  <a:lnTo>
                    <a:pt x="2825" y="126"/>
                  </a:lnTo>
                  <a:lnTo>
                    <a:pt x="2825" y="133"/>
                  </a:lnTo>
                  <a:lnTo>
                    <a:pt x="2832" y="126"/>
                  </a:lnTo>
                  <a:lnTo>
                    <a:pt x="2832" y="118"/>
                  </a:lnTo>
                  <a:lnTo>
                    <a:pt x="2832" y="126"/>
                  </a:lnTo>
                  <a:lnTo>
                    <a:pt x="2840" y="133"/>
                  </a:lnTo>
                  <a:lnTo>
                    <a:pt x="2840" y="126"/>
                  </a:lnTo>
                  <a:lnTo>
                    <a:pt x="2840" y="133"/>
                  </a:lnTo>
                  <a:lnTo>
                    <a:pt x="2847" y="126"/>
                  </a:lnTo>
                  <a:lnTo>
                    <a:pt x="2847" y="118"/>
                  </a:lnTo>
                  <a:lnTo>
                    <a:pt x="2855" y="126"/>
                  </a:lnTo>
                  <a:lnTo>
                    <a:pt x="2855" y="133"/>
                  </a:lnTo>
                  <a:lnTo>
                    <a:pt x="2855" y="126"/>
                  </a:lnTo>
                  <a:lnTo>
                    <a:pt x="2862" y="133"/>
                  </a:lnTo>
                  <a:lnTo>
                    <a:pt x="2862" y="126"/>
                  </a:lnTo>
                  <a:lnTo>
                    <a:pt x="2869" y="118"/>
                  </a:lnTo>
                  <a:lnTo>
                    <a:pt x="2869" y="126"/>
                  </a:lnTo>
                  <a:lnTo>
                    <a:pt x="2869" y="133"/>
                  </a:lnTo>
                  <a:lnTo>
                    <a:pt x="2877" y="126"/>
                  </a:lnTo>
                  <a:lnTo>
                    <a:pt x="2877" y="133"/>
                  </a:lnTo>
                  <a:lnTo>
                    <a:pt x="2884" y="126"/>
                  </a:lnTo>
                  <a:lnTo>
                    <a:pt x="2884" y="118"/>
                  </a:lnTo>
                  <a:lnTo>
                    <a:pt x="2884" y="126"/>
                  </a:lnTo>
                  <a:lnTo>
                    <a:pt x="2891" y="133"/>
                  </a:lnTo>
                  <a:lnTo>
                    <a:pt x="2891" y="126"/>
                  </a:lnTo>
                  <a:lnTo>
                    <a:pt x="2891" y="133"/>
                  </a:lnTo>
                  <a:lnTo>
                    <a:pt x="2899" y="126"/>
                  </a:lnTo>
                  <a:lnTo>
                    <a:pt x="2899" y="118"/>
                  </a:lnTo>
                  <a:lnTo>
                    <a:pt x="2906" y="126"/>
                  </a:lnTo>
                  <a:lnTo>
                    <a:pt x="2906" y="133"/>
                  </a:lnTo>
                  <a:lnTo>
                    <a:pt x="2906" y="126"/>
                  </a:lnTo>
                  <a:lnTo>
                    <a:pt x="2913" y="133"/>
                  </a:lnTo>
                  <a:lnTo>
                    <a:pt x="2913" y="126"/>
                  </a:lnTo>
                  <a:lnTo>
                    <a:pt x="2921" y="118"/>
                  </a:lnTo>
                  <a:lnTo>
                    <a:pt x="2921" y="126"/>
                  </a:lnTo>
                  <a:lnTo>
                    <a:pt x="2921" y="133"/>
                  </a:lnTo>
                  <a:lnTo>
                    <a:pt x="2928" y="126"/>
                  </a:lnTo>
                  <a:lnTo>
                    <a:pt x="2928" y="133"/>
                  </a:lnTo>
                  <a:lnTo>
                    <a:pt x="2935" y="126"/>
                  </a:lnTo>
                  <a:lnTo>
                    <a:pt x="2935" y="118"/>
                  </a:lnTo>
                  <a:lnTo>
                    <a:pt x="2935" y="126"/>
                  </a:lnTo>
                  <a:lnTo>
                    <a:pt x="2943" y="133"/>
                  </a:lnTo>
                  <a:lnTo>
                    <a:pt x="2943" y="126"/>
                  </a:lnTo>
                  <a:lnTo>
                    <a:pt x="2943" y="133"/>
                  </a:lnTo>
                  <a:lnTo>
                    <a:pt x="2950" y="126"/>
                  </a:lnTo>
                  <a:lnTo>
                    <a:pt x="2958" y="118"/>
                  </a:lnTo>
                  <a:lnTo>
                    <a:pt x="2958" y="126"/>
                  </a:lnTo>
                  <a:lnTo>
                    <a:pt x="2958" y="133"/>
                  </a:lnTo>
                  <a:lnTo>
                    <a:pt x="2958" y="126"/>
                  </a:lnTo>
                  <a:lnTo>
                    <a:pt x="2965" y="133"/>
                  </a:lnTo>
                  <a:lnTo>
                    <a:pt x="2965" y="126"/>
                  </a:lnTo>
                  <a:lnTo>
                    <a:pt x="2972" y="118"/>
                  </a:lnTo>
                  <a:lnTo>
                    <a:pt x="2972" y="126"/>
                  </a:lnTo>
                  <a:lnTo>
                    <a:pt x="2972" y="133"/>
                  </a:lnTo>
                  <a:lnTo>
                    <a:pt x="2980" y="126"/>
                  </a:lnTo>
                  <a:lnTo>
                    <a:pt x="2980" y="133"/>
                  </a:lnTo>
                  <a:lnTo>
                    <a:pt x="2987" y="126"/>
                  </a:lnTo>
                  <a:lnTo>
                    <a:pt x="2987" y="118"/>
                  </a:lnTo>
                  <a:lnTo>
                    <a:pt x="2987" y="126"/>
                  </a:lnTo>
                  <a:lnTo>
                    <a:pt x="2994" y="133"/>
                  </a:lnTo>
                  <a:lnTo>
                    <a:pt x="2994" y="126"/>
                  </a:lnTo>
                  <a:lnTo>
                    <a:pt x="2994" y="133"/>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8" name="Freeform 76">
              <a:extLst>
                <a:ext uri="{FF2B5EF4-FFF2-40B4-BE49-F238E27FC236}">
                  <a16:creationId xmlns:a16="http://schemas.microsoft.com/office/drawing/2014/main" id="{0C0A311B-7977-F643-BCF3-7AEC8D37BE79}"/>
                </a:ext>
              </a:extLst>
            </p:cNvPr>
            <p:cNvSpPr>
              <a:spLocks/>
            </p:cNvSpPr>
            <p:nvPr/>
          </p:nvSpPr>
          <p:spPr bwMode="auto">
            <a:xfrm>
              <a:off x="6559550" y="5238750"/>
              <a:ext cx="1227138" cy="23813"/>
            </a:xfrm>
            <a:custGeom>
              <a:avLst/>
              <a:gdLst>
                <a:gd name="T0" fmla="*/ 15 w 773"/>
                <a:gd name="T1" fmla="*/ 0 h 15"/>
                <a:gd name="T2" fmla="*/ 15 w 773"/>
                <a:gd name="T3" fmla="*/ 8 h 15"/>
                <a:gd name="T4" fmla="*/ 30 w 773"/>
                <a:gd name="T5" fmla="*/ 0 h 15"/>
                <a:gd name="T6" fmla="*/ 37 w 773"/>
                <a:gd name="T7" fmla="*/ 8 h 15"/>
                <a:gd name="T8" fmla="*/ 44 w 773"/>
                <a:gd name="T9" fmla="*/ 0 h 15"/>
                <a:gd name="T10" fmla="*/ 52 w 773"/>
                <a:gd name="T11" fmla="*/ 8 h 15"/>
                <a:gd name="T12" fmla="*/ 67 w 773"/>
                <a:gd name="T13" fmla="*/ 0 h 15"/>
                <a:gd name="T14" fmla="*/ 67 w 773"/>
                <a:gd name="T15" fmla="*/ 8 h 15"/>
                <a:gd name="T16" fmla="*/ 81 w 773"/>
                <a:gd name="T17" fmla="*/ 0 h 15"/>
                <a:gd name="T18" fmla="*/ 89 w 773"/>
                <a:gd name="T19" fmla="*/ 8 h 15"/>
                <a:gd name="T20" fmla="*/ 96 w 773"/>
                <a:gd name="T21" fmla="*/ 0 h 15"/>
                <a:gd name="T22" fmla="*/ 103 w 773"/>
                <a:gd name="T23" fmla="*/ 8 h 15"/>
                <a:gd name="T24" fmla="*/ 118 w 773"/>
                <a:gd name="T25" fmla="*/ 0 h 15"/>
                <a:gd name="T26" fmla="*/ 118 w 773"/>
                <a:gd name="T27" fmla="*/ 8 h 15"/>
                <a:gd name="T28" fmla="*/ 133 w 773"/>
                <a:gd name="T29" fmla="*/ 0 h 15"/>
                <a:gd name="T30" fmla="*/ 140 w 773"/>
                <a:gd name="T31" fmla="*/ 8 h 15"/>
                <a:gd name="T32" fmla="*/ 147 w 773"/>
                <a:gd name="T33" fmla="*/ 0 h 15"/>
                <a:gd name="T34" fmla="*/ 155 w 773"/>
                <a:gd name="T35" fmla="*/ 8 h 15"/>
                <a:gd name="T36" fmla="*/ 170 w 773"/>
                <a:gd name="T37" fmla="*/ 0 h 15"/>
                <a:gd name="T38" fmla="*/ 170 w 773"/>
                <a:gd name="T39" fmla="*/ 8 h 15"/>
                <a:gd name="T40" fmla="*/ 184 w 773"/>
                <a:gd name="T41" fmla="*/ 0 h 15"/>
                <a:gd name="T42" fmla="*/ 192 w 773"/>
                <a:gd name="T43" fmla="*/ 8 h 15"/>
                <a:gd name="T44" fmla="*/ 199 w 773"/>
                <a:gd name="T45" fmla="*/ 0 h 15"/>
                <a:gd name="T46" fmla="*/ 206 w 773"/>
                <a:gd name="T47" fmla="*/ 8 h 15"/>
                <a:gd name="T48" fmla="*/ 221 w 773"/>
                <a:gd name="T49" fmla="*/ 0 h 15"/>
                <a:gd name="T50" fmla="*/ 221 w 773"/>
                <a:gd name="T51" fmla="*/ 8 h 15"/>
                <a:gd name="T52" fmla="*/ 236 w 773"/>
                <a:gd name="T53" fmla="*/ 0 h 15"/>
                <a:gd name="T54" fmla="*/ 243 w 773"/>
                <a:gd name="T55" fmla="*/ 8 h 15"/>
                <a:gd name="T56" fmla="*/ 250 w 773"/>
                <a:gd name="T57" fmla="*/ 0 h 15"/>
                <a:gd name="T58" fmla="*/ 258 w 773"/>
                <a:gd name="T59" fmla="*/ 8 h 15"/>
                <a:gd name="T60" fmla="*/ 273 w 773"/>
                <a:gd name="T61" fmla="*/ 0 h 15"/>
                <a:gd name="T62" fmla="*/ 273 w 773"/>
                <a:gd name="T63" fmla="*/ 8 h 15"/>
                <a:gd name="T64" fmla="*/ 287 w 773"/>
                <a:gd name="T65" fmla="*/ 0 h 15"/>
                <a:gd name="T66" fmla="*/ 295 w 773"/>
                <a:gd name="T67" fmla="*/ 8 h 15"/>
                <a:gd name="T68" fmla="*/ 317 w 773"/>
                <a:gd name="T69" fmla="*/ 0 h 15"/>
                <a:gd name="T70" fmla="*/ 339 w 773"/>
                <a:gd name="T71" fmla="*/ 0 h 15"/>
                <a:gd name="T72" fmla="*/ 361 w 773"/>
                <a:gd name="T73" fmla="*/ 8 h 15"/>
                <a:gd name="T74" fmla="*/ 383 w 773"/>
                <a:gd name="T75" fmla="*/ 8 h 15"/>
                <a:gd name="T76" fmla="*/ 405 w 773"/>
                <a:gd name="T77" fmla="*/ 0 h 15"/>
                <a:gd name="T78" fmla="*/ 427 w 773"/>
                <a:gd name="T79" fmla="*/ 8 h 15"/>
                <a:gd name="T80" fmla="*/ 449 w 773"/>
                <a:gd name="T81" fmla="*/ 8 h 15"/>
                <a:gd name="T82" fmla="*/ 471 w 773"/>
                <a:gd name="T83" fmla="*/ 0 h 15"/>
                <a:gd name="T84" fmla="*/ 493 w 773"/>
                <a:gd name="T85" fmla="*/ 0 h 15"/>
                <a:gd name="T86" fmla="*/ 515 w 773"/>
                <a:gd name="T87" fmla="*/ 8 h 15"/>
                <a:gd name="T88" fmla="*/ 537 w 773"/>
                <a:gd name="T89" fmla="*/ 8 h 15"/>
                <a:gd name="T90" fmla="*/ 559 w 773"/>
                <a:gd name="T91" fmla="*/ 0 h 15"/>
                <a:gd name="T92" fmla="*/ 582 w 773"/>
                <a:gd name="T93" fmla="*/ 8 h 15"/>
                <a:gd name="T94" fmla="*/ 604 w 773"/>
                <a:gd name="T95" fmla="*/ 8 h 15"/>
                <a:gd name="T96" fmla="*/ 626 w 773"/>
                <a:gd name="T97" fmla="*/ 8 h 15"/>
                <a:gd name="T98" fmla="*/ 648 w 773"/>
                <a:gd name="T99" fmla="*/ 0 h 15"/>
                <a:gd name="T100" fmla="*/ 670 w 773"/>
                <a:gd name="T101" fmla="*/ 8 h 15"/>
                <a:gd name="T102" fmla="*/ 692 w 773"/>
                <a:gd name="T103" fmla="*/ 8 h 15"/>
                <a:gd name="T104" fmla="*/ 714 w 773"/>
                <a:gd name="T105" fmla="*/ 0 h 15"/>
                <a:gd name="T106" fmla="*/ 736 w 773"/>
                <a:gd name="T107" fmla="*/ 0 h 15"/>
                <a:gd name="T108" fmla="*/ 758 w 773"/>
                <a:gd name="T109" fmla="*/ 8 h 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3"/>
                <a:gd name="T166" fmla="*/ 0 h 15"/>
                <a:gd name="T167" fmla="*/ 773 w 773"/>
                <a:gd name="T168" fmla="*/ 15 h 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3" h="15">
                  <a:moveTo>
                    <a:pt x="0" y="15"/>
                  </a:moveTo>
                  <a:lnTo>
                    <a:pt x="8" y="8"/>
                  </a:lnTo>
                  <a:lnTo>
                    <a:pt x="15" y="0"/>
                  </a:lnTo>
                  <a:lnTo>
                    <a:pt x="15" y="8"/>
                  </a:lnTo>
                  <a:lnTo>
                    <a:pt x="15" y="15"/>
                  </a:lnTo>
                  <a:lnTo>
                    <a:pt x="15" y="8"/>
                  </a:lnTo>
                  <a:lnTo>
                    <a:pt x="22" y="15"/>
                  </a:lnTo>
                  <a:lnTo>
                    <a:pt x="22" y="8"/>
                  </a:lnTo>
                  <a:lnTo>
                    <a:pt x="30" y="0"/>
                  </a:lnTo>
                  <a:lnTo>
                    <a:pt x="30" y="8"/>
                  </a:lnTo>
                  <a:lnTo>
                    <a:pt x="30" y="15"/>
                  </a:lnTo>
                  <a:lnTo>
                    <a:pt x="37" y="8"/>
                  </a:lnTo>
                  <a:lnTo>
                    <a:pt x="37" y="15"/>
                  </a:lnTo>
                  <a:lnTo>
                    <a:pt x="44" y="8"/>
                  </a:lnTo>
                  <a:lnTo>
                    <a:pt x="44" y="0"/>
                  </a:lnTo>
                  <a:lnTo>
                    <a:pt x="44" y="8"/>
                  </a:lnTo>
                  <a:lnTo>
                    <a:pt x="52" y="15"/>
                  </a:lnTo>
                  <a:lnTo>
                    <a:pt x="52" y="8"/>
                  </a:lnTo>
                  <a:lnTo>
                    <a:pt x="59" y="15"/>
                  </a:lnTo>
                  <a:lnTo>
                    <a:pt x="59" y="8"/>
                  </a:lnTo>
                  <a:lnTo>
                    <a:pt x="67" y="0"/>
                  </a:lnTo>
                  <a:lnTo>
                    <a:pt x="67" y="8"/>
                  </a:lnTo>
                  <a:lnTo>
                    <a:pt x="67" y="15"/>
                  </a:lnTo>
                  <a:lnTo>
                    <a:pt x="67" y="8"/>
                  </a:lnTo>
                  <a:lnTo>
                    <a:pt x="74" y="15"/>
                  </a:lnTo>
                  <a:lnTo>
                    <a:pt x="74" y="8"/>
                  </a:lnTo>
                  <a:lnTo>
                    <a:pt x="81" y="0"/>
                  </a:lnTo>
                  <a:lnTo>
                    <a:pt x="81" y="8"/>
                  </a:lnTo>
                  <a:lnTo>
                    <a:pt x="81" y="15"/>
                  </a:lnTo>
                  <a:lnTo>
                    <a:pt x="89" y="8"/>
                  </a:lnTo>
                  <a:lnTo>
                    <a:pt x="89" y="15"/>
                  </a:lnTo>
                  <a:lnTo>
                    <a:pt x="96" y="8"/>
                  </a:lnTo>
                  <a:lnTo>
                    <a:pt x="96" y="0"/>
                  </a:lnTo>
                  <a:lnTo>
                    <a:pt x="96" y="8"/>
                  </a:lnTo>
                  <a:lnTo>
                    <a:pt x="103" y="15"/>
                  </a:lnTo>
                  <a:lnTo>
                    <a:pt x="103" y="8"/>
                  </a:lnTo>
                  <a:lnTo>
                    <a:pt x="111" y="15"/>
                  </a:lnTo>
                  <a:lnTo>
                    <a:pt x="111" y="8"/>
                  </a:lnTo>
                  <a:lnTo>
                    <a:pt x="118" y="0"/>
                  </a:lnTo>
                  <a:lnTo>
                    <a:pt x="118" y="8"/>
                  </a:lnTo>
                  <a:lnTo>
                    <a:pt x="118" y="15"/>
                  </a:lnTo>
                  <a:lnTo>
                    <a:pt x="118" y="8"/>
                  </a:lnTo>
                  <a:lnTo>
                    <a:pt x="125" y="15"/>
                  </a:lnTo>
                  <a:lnTo>
                    <a:pt x="125" y="8"/>
                  </a:lnTo>
                  <a:lnTo>
                    <a:pt x="133" y="0"/>
                  </a:lnTo>
                  <a:lnTo>
                    <a:pt x="133" y="8"/>
                  </a:lnTo>
                  <a:lnTo>
                    <a:pt x="133" y="15"/>
                  </a:lnTo>
                  <a:lnTo>
                    <a:pt x="140" y="8"/>
                  </a:lnTo>
                  <a:lnTo>
                    <a:pt x="140" y="15"/>
                  </a:lnTo>
                  <a:lnTo>
                    <a:pt x="147" y="8"/>
                  </a:lnTo>
                  <a:lnTo>
                    <a:pt x="147" y="0"/>
                  </a:lnTo>
                  <a:lnTo>
                    <a:pt x="155" y="8"/>
                  </a:lnTo>
                  <a:lnTo>
                    <a:pt x="155" y="15"/>
                  </a:lnTo>
                  <a:lnTo>
                    <a:pt x="155" y="8"/>
                  </a:lnTo>
                  <a:lnTo>
                    <a:pt x="162" y="15"/>
                  </a:lnTo>
                  <a:lnTo>
                    <a:pt x="162" y="8"/>
                  </a:lnTo>
                  <a:lnTo>
                    <a:pt x="170" y="0"/>
                  </a:lnTo>
                  <a:lnTo>
                    <a:pt x="170" y="8"/>
                  </a:lnTo>
                  <a:lnTo>
                    <a:pt x="170" y="15"/>
                  </a:lnTo>
                  <a:lnTo>
                    <a:pt x="170" y="8"/>
                  </a:lnTo>
                  <a:lnTo>
                    <a:pt x="177" y="15"/>
                  </a:lnTo>
                  <a:lnTo>
                    <a:pt x="177" y="8"/>
                  </a:lnTo>
                  <a:lnTo>
                    <a:pt x="184" y="0"/>
                  </a:lnTo>
                  <a:lnTo>
                    <a:pt x="184" y="8"/>
                  </a:lnTo>
                  <a:lnTo>
                    <a:pt x="184" y="15"/>
                  </a:lnTo>
                  <a:lnTo>
                    <a:pt x="192" y="8"/>
                  </a:lnTo>
                  <a:lnTo>
                    <a:pt x="192" y="15"/>
                  </a:lnTo>
                  <a:lnTo>
                    <a:pt x="199" y="8"/>
                  </a:lnTo>
                  <a:lnTo>
                    <a:pt x="199" y="0"/>
                  </a:lnTo>
                  <a:lnTo>
                    <a:pt x="206" y="8"/>
                  </a:lnTo>
                  <a:lnTo>
                    <a:pt x="206" y="15"/>
                  </a:lnTo>
                  <a:lnTo>
                    <a:pt x="206" y="8"/>
                  </a:lnTo>
                  <a:lnTo>
                    <a:pt x="214" y="15"/>
                  </a:lnTo>
                  <a:lnTo>
                    <a:pt x="214" y="8"/>
                  </a:lnTo>
                  <a:lnTo>
                    <a:pt x="221" y="0"/>
                  </a:lnTo>
                  <a:lnTo>
                    <a:pt x="221" y="8"/>
                  </a:lnTo>
                  <a:lnTo>
                    <a:pt x="221" y="15"/>
                  </a:lnTo>
                  <a:lnTo>
                    <a:pt x="221" y="8"/>
                  </a:lnTo>
                  <a:lnTo>
                    <a:pt x="228" y="15"/>
                  </a:lnTo>
                  <a:lnTo>
                    <a:pt x="228" y="8"/>
                  </a:lnTo>
                  <a:lnTo>
                    <a:pt x="236" y="0"/>
                  </a:lnTo>
                  <a:lnTo>
                    <a:pt x="236" y="8"/>
                  </a:lnTo>
                  <a:lnTo>
                    <a:pt x="236" y="15"/>
                  </a:lnTo>
                  <a:lnTo>
                    <a:pt x="243" y="8"/>
                  </a:lnTo>
                  <a:lnTo>
                    <a:pt x="243" y="15"/>
                  </a:lnTo>
                  <a:lnTo>
                    <a:pt x="250" y="8"/>
                  </a:lnTo>
                  <a:lnTo>
                    <a:pt x="250" y="0"/>
                  </a:lnTo>
                  <a:lnTo>
                    <a:pt x="258" y="8"/>
                  </a:lnTo>
                  <a:lnTo>
                    <a:pt x="258" y="15"/>
                  </a:lnTo>
                  <a:lnTo>
                    <a:pt x="258" y="8"/>
                  </a:lnTo>
                  <a:lnTo>
                    <a:pt x="265" y="15"/>
                  </a:lnTo>
                  <a:lnTo>
                    <a:pt x="265" y="8"/>
                  </a:lnTo>
                  <a:lnTo>
                    <a:pt x="273" y="0"/>
                  </a:lnTo>
                  <a:lnTo>
                    <a:pt x="273" y="8"/>
                  </a:lnTo>
                  <a:lnTo>
                    <a:pt x="273" y="15"/>
                  </a:lnTo>
                  <a:lnTo>
                    <a:pt x="273" y="8"/>
                  </a:lnTo>
                  <a:lnTo>
                    <a:pt x="280" y="15"/>
                  </a:lnTo>
                  <a:lnTo>
                    <a:pt x="280" y="8"/>
                  </a:lnTo>
                  <a:lnTo>
                    <a:pt x="287" y="0"/>
                  </a:lnTo>
                  <a:lnTo>
                    <a:pt x="287" y="8"/>
                  </a:lnTo>
                  <a:lnTo>
                    <a:pt x="287" y="15"/>
                  </a:lnTo>
                  <a:lnTo>
                    <a:pt x="295" y="8"/>
                  </a:lnTo>
                  <a:lnTo>
                    <a:pt x="302" y="0"/>
                  </a:lnTo>
                  <a:lnTo>
                    <a:pt x="309" y="8"/>
                  </a:lnTo>
                  <a:lnTo>
                    <a:pt x="317" y="0"/>
                  </a:lnTo>
                  <a:lnTo>
                    <a:pt x="324" y="8"/>
                  </a:lnTo>
                  <a:lnTo>
                    <a:pt x="331" y="8"/>
                  </a:lnTo>
                  <a:lnTo>
                    <a:pt x="339" y="0"/>
                  </a:lnTo>
                  <a:lnTo>
                    <a:pt x="346" y="8"/>
                  </a:lnTo>
                  <a:lnTo>
                    <a:pt x="353" y="0"/>
                  </a:lnTo>
                  <a:lnTo>
                    <a:pt x="361" y="8"/>
                  </a:lnTo>
                  <a:lnTo>
                    <a:pt x="368" y="0"/>
                  </a:lnTo>
                  <a:lnTo>
                    <a:pt x="376" y="8"/>
                  </a:lnTo>
                  <a:lnTo>
                    <a:pt x="383" y="8"/>
                  </a:lnTo>
                  <a:lnTo>
                    <a:pt x="390" y="0"/>
                  </a:lnTo>
                  <a:lnTo>
                    <a:pt x="398" y="8"/>
                  </a:lnTo>
                  <a:lnTo>
                    <a:pt x="405" y="0"/>
                  </a:lnTo>
                  <a:lnTo>
                    <a:pt x="412" y="8"/>
                  </a:lnTo>
                  <a:lnTo>
                    <a:pt x="420" y="0"/>
                  </a:lnTo>
                  <a:lnTo>
                    <a:pt x="427" y="8"/>
                  </a:lnTo>
                  <a:lnTo>
                    <a:pt x="434" y="8"/>
                  </a:lnTo>
                  <a:lnTo>
                    <a:pt x="442" y="0"/>
                  </a:lnTo>
                  <a:lnTo>
                    <a:pt x="449" y="8"/>
                  </a:lnTo>
                  <a:lnTo>
                    <a:pt x="456" y="0"/>
                  </a:lnTo>
                  <a:lnTo>
                    <a:pt x="464" y="8"/>
                  </a:lnTo>
                  <a:lnTo>
                    <a:pt x="471" y="0"/>
                  </a:lnTo>
                  <a:lnTo>
                    <a:pt x="479" y="8"/>
                  </a:lnTo>
                  <a:lnTo>
                    <a:pt x="486" y="8"/>
                  </a:lnTo>
                  <a:lnTo>
                    <a:pt x="493" y="0"/>
                  </a:lnTo>
                  <a:lnTo>
                    <a:pt x="501" y="8"/>
                  </a:lnTo>
                  <a:lnTo>
                    <a:pt x="508" y="0"/>
                  </a:lnTo>
                  <a:lnTo>
                    <a:pt x="515" y="8"/>
                  </a:lnTo>
                  <a:lnTo>
                    <a:pt x="523" y="0"/>
                  </a:lnTo>
                  <a:lnTo>
                    <a:pt x="530" y="8"/>
                  </a:lnTo>
                  <a:lnTo>
                    <a:pt x="537" y="8"/>
                  </a:lnTo>
                  <a:lnTo>
                    <a:pt x="545" y="0"/>
                  </a:lnTo>
                  <a:lnTo>
                    <a:pt x="552" y="8"/>
                  </a:lnTo>
                  <a:lnTo>
                    <a:pt x="559" y="0"/>
                  </a:lnTo>
                  <a:lnTo>
                    <a:pt x="567" y="8"/>
                  </a:lnTo>
                  <a:lnTo>
                    <a:pt x="574" y="0"/>
                  </a:lnTo>
                  <a:lnTo>
                    <a:pt x="582" y="8"/>
                  </a:lnTo>
                  <a:lnTo>
                    <a:pt x="589" y="8"/>
                  </a:lnTo>
                  <a:lnTo>
                    <a:pt x="596" y="0"/>
                  </a:lnTo>
                  <a:lnTo>
                    <a:pt x="604" y="8"/>
                  </a:lnTo>
                  <a:lnTo>
                    <a:pt x="611" y="0"/>
                  </a:lnTo>
                  <a:lnTo>
                    <a:pt x="618" y="8"/>
                  </a:lnTo>
                  <a:lnTo>
                    <a:pt x="626" y="8"/>
                  </a:lnTo>
                  <a:lnTo>
                    <a:pt x="633" y="0"/>
                  </a:lnTo>
                  <a:lnTo>
                    <a:pt x="640" y="8"/>
                  </a:lnTo>
                  <a:lnTo>
                    <a:pt x="648" y="0"/>
                  </a:lnTo>
                  <a:lnTo>
                    <a:pt x="655" y="8"/>
                  </a:lnTo>
                  <a:lnTo>
                    <a:pt x="662" y="0"/>
                  </a:lnTo>
                  <a:lnTo>
                    <a:pt x="670" y="8"/>
                  </a:lnTo>
                  <a:lnTo>
                    <a:pt x="677" y="8"/>
                  </a:lnTo>
                  <a:lnTo>
                    <a:pt x="685" y="0"/>
                  </a:lnTo>
                  <a:lnTo>
                    <a:pt x="692" y="8"/>
                  </a:lnTo>
                  <a:lnTo>
                    <a:pt x="699" y="0"/>
                  </a:lnTo>
                  <a:lnTo>
                    <a:pt x="707" y="8"/>
                  </a:lnTo>
                  <a:lnTo>
                    <a:pt x="714" y="0"/>
                  </a:lnTo>
                  <a:lnTo>
                    <a:pt x="721" y="8"/>
                  </a:lnTo>
                  <a:lnTo>
                    <a:pt x="729" y="8"/>
                  </a:lnTo>
                  <a:lnTo>
                    <a:pt x="736" y="0"/>
                  </a:lnTo>
                  <a:lnTo>
                    <a:pt x="743" y="8"/>
                  </a:lnTo>
                  <a:lnTo>
                    <a:pt x="751" y="0"/>
                  </a:lnTo>
                  <a:lnTo>
                    <a:pt x="758" y="8"/>
                  </a:lnTo>
                  <a:lnTo>
                    <a:pt x="765" y="0"/>
                  </a:lnTo>
                  <a:lnTo>
                    <a:pt x="773" y="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9" name="Line 77">
              <a:extLst>
                <a:ext uri="{FF2B5EF4-FFF2-40B4-BE49-F238E27FC236}">
                  <a16:creationId xmlns:a16="http://schemas.microsoft.com/office/drawing/2014/main" id="{FC46402C-3BAD-924A-9DEE-879B01BEDF45}"/>
                </a:ext>
              </a:extLst>
            </p:cNvPr>
            <p:cNvSpPr>
              <a:spLocks noChangeShapeType="1"/>
            </p:cNvSpPr>
            <p:nvPr/>
          </p:nvSpPr>
          <p:spPr bwMode="auto">
            <a:xfrm flipV="1">
              <a:off x="1712913" y="1185863"/>
              <a:ext cx="1588" cy="9366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0" name="Freeform 78">
              <a:extLst>
                <a:ext uri="{FF2B5EF4-FFF2-40B4-BE49-F238E27FC236}">
                  <a16:creationId xmlns:a16="http://schemas.microsoft.com/office/drawing/2014/main" id="{164E03A4-21AE-0041-8C7E-6611515014A5}"/>
                </a:ext>
              </a:extLst>
            </p:cNvPr>
            <p:cNvSpPr>
              <a:spLocks/>
            </p:cNvSpPr>
            <p:nvPr/>
          </p:nvSpPr>
          <p:spPr bwMode="auto">
            <a:xfrm>
              <a:off x="1724025" y="1185863"/>
              <a:ext cx="12700" cy="665163"/>
            </a:xfrm>
            <a:custGeom>
              <a:avLst/>
              <a:gdLst>
                <a:gd name="T0" fmla="*/ 0 w 8"/>
                <a:gd name="T1" fmla="*/ 0 h 419"/>
                <a:gd name="T2" fmla="*/ 0 w 8"/>
                <a:gd name="T3" fmla="*/ 346 h 419"/>
                <a:gd name="T4" fmla="*/ 8 w 8"/>
                <a:gd name="T5" fmla="*/ 419 h 419"/>
                <a:gd name="T6" fmla="*/ 8 w 8"/>
                <a:gd name="T7" fmla="*/ 0 h 419"/>
                <a:gd name="T8" fmla="*/ 0 60000 65536"/>
                <a:gd name="T9" fmla="*/ 0 60000 65536"/>
                <a:gd name="T10" fmla="*/ 0 60000 65536"/>
                <a:gd name="T11" fmla="*/ 0 60000 65536"/>
                <a:gd name="T12" fmla="*/ 0 w 8"/>
                <a:gd name="T13" fmla="*/ 0 h 419"/>
                <a:gd name="T14" fmla="*/ 8 w 8"/>
                <a:gd name="T15" fmla="*/ 419 h 419"/>
              </a:gdLst>
              <a:ahLst/>
              <a:cxnLst>
                <a:cxn ang="T8">
                  <a:pos x="T0" y="T1"/>
                </a:cxn>
                <a:cxn ang="T9">
                  <a:pos x="T2" y="T3"/>
                </a:cxn>
                <a:cxn ang="T10">
                  <a:pos x="T4" y="T5"/>
                </a:cxn>
                <a:cxn ang="T11">
                  <a:pos x="T6" y="T7"/>
                </a:cxn>
              </a:cxnLst>
              <a:rect l="T12" t="T13" r="T14" b="T15"/>
              <a:pathLst>
                <a:path w="8" h="419">
                  <a:moveTo>
                    <a:pt x="0" y="0"/>
                  </a:moveTo>
                  <a:lnTo>
                    <a:pt x="0" y="346"/>
                  </a:lnTo>
                  <a:lnTo>
                    <a:pt x="8" y="419"/>
                  </a:lnTo>
                  <a:lnTo>
                    <a:pt x="8"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1" name="Freeform 79">
              <a:extLst>
                <a:ext uri="{FF2B5EF4-FFF2-40B4-BE49-F238E27FC236}">
                  <a16:creationId xmlns:a16="http://schemas.microsoft.com/office/drawing/2014/main" id="{C04FFE13-9AAE-BB4A-A08F-D73188BC46C7}"/>
                </a:ext>
              </a:extLst>
            </p:cNvPr>
            <p:cNvSpPr>
              <a:spLocks/>
            </p:cNvSpPr>
            <p:nvPr/>
          </p:nvSpPr>
          <p:spPr bwMode="auto">
            <a:xfrm>
              <a:off x="1736725" y="1185863"/>
              <a:ext cx="4543425" cy="2967038"/>
            </a:xfrm>
            <a:custGeom>
              <a:avLst/>
              <a:gdLst>
                <a:gd name="T0" fmla="*/ 29 w 2862"/>
                <a:gd name="T1" fmla="*/ 1567 h 1869"/>
                <a:gd name="T2" fmla="*/ 66 w 2862"/>
                <a:gd name="T3" fmla="*/ 1582 h 1869"/>
                <a:gd name="T4" fmla="*/ 95 w 2862"/>
                <a:gd name="T5" fmla="*/ 1722 h 1869"/>
                <a:gd name="T6" fmla="*/ 132 w 2862"/>
                <a:gd name="T7" fmla="*/ 1655 h 1869"/>
                <a:gd name="T8" fmla="*/ 162 w 2862"/>
                <a:gd name="T9" fmla="*/ 1744 h 1869"/>
                <a:gd name="T10" fmla="*/ 198 w 2862"/>
                <a:gd name="T11" fmla="*/ 1795 h 1869"/>
                <a:gd name="T12" fmla="*/ 235 w 2862"/>
                <a:gd name="T13" fmla="*/ 1854 h 1869"/>
                <a:gd name="T14" fmla="*/ 265 w 2862"/>
                <a:gd name="T15" fmla="*/ 1773 h 1869"/>
                <a:gd name="T16" fmla="*/ 301 w 2862"/>
                <a:gd name="T17" fmla="*/ 1736 h 1869"/>
                <a:gd name="T18" fmla="*/ 338 w 2862"/>
                <a:gd name="T19" fmla="*/ 1861 h 1869"/>
                <a:gd name="T20" fmla="*/ 375 w 2862"/>
                <a:gd name="T21" fmla="*/ 1825 h 1869"/>
                <a:gd name="T22" fmla="*/ 404 w 2862"/>
                <a:gd name="T23" fmla="*/ 1766 h 1869"/>
                <a:gd name="T24" fmla="*/ 441 w 2862"/>
                <a:gd name="T25" fmla="*/ 1839 h 1869"/>
                <a:gd name="T26" fmla="*/ 478 w 2862"/>
                <a:gd name="T27" fmla="*/ 1839 h 1869"/>
                <a:gd name="T28" fmla="*/ 515 w 2862"/>
                <a:gd name="T29" fmla="*/ 1817 h 1869"/>
                <a:gd name="T30" fmla="*/ 544 w 2862"/>
                <a:gd name="T31" fmla="*/ 1795 h 1869"/>
                <a:gd name="T32" fmla="*/ 581 w 2862"/>
                <a:gd name="T33" fmla="*/ 1861 h 1869"/>
                <a:gd name="T34" fmla="*/ 625 w 2862"/>
                <a:gd name="T35" fmla="*/ 1839 h 1869"/>
                <a:gd name="T36" fmla="*/ 662 w 2862"/>
                <a:gd name="T37" fmla="*/ 1832 h 1869"/>
                <a:gd name="T38" fmla="*/ 706 w 2862"/>
                <a:gd name="T39" fmla="*/ 1810 h 1869"/>
                <a:gd name="T40" fmla="*/ 743 w 2862"/>
                <a:gd name="T41" fmla="*/ 1847 h 1869"/>
                <a:gd name="T42" fmla="*/ 780 w 2862"/>
                <a:gd name="T43" fmla="*/ 1869 h 1869"/>
                <a:gd name="T44" fmla="*/ 816 w 2862"/>
                <a:gd name="T45" fmla="*/ 1839 h 1869"/>
                <a:gd name="T46" fmla="*/ 861 w 2862"/>
                <a:gd name="T47" fmla="*/ 1847 h 1869"/>
                <a:gd name="T48" fmla="*/ 905 w 2862"/>
                <a:gd name="T49" fmla="*/ 1847 h 1869"/>
                <a:gd name="T50" fmla="*/ 942 w 2862"/>
                <a:gd name="T51" fmla="*/ 1847 h 1869"/>
                <a:gd name="T52" fmla="*/ 986 w 2862"/>
                <a:gd name="T53" fmla="*/ 1854 h 1869"/>
                <a:gd name="T54" fmla="*/ 1037 w 2862"/>
                <a:gd name="T55" fmla="*/ 1854 h 1869"/>
                <a:gd name="T56" fmla="*/ 1096 w 2862"/>
                <a:gd name="T57" fmla="*/ 1847 h 1869"/>
                <a:gd name="T58" fmla="*/ 1133 w 2862"/>
                <a:gd name="T59" fmla="*/ 1861 h 1869"/>
                <a:gd name="T60" fmla="*/ 1170 w 2862"/>
                <a:gd name="T61" fmla="*/ 1861 h 1869"/>
                <a:gd name="T62" fmla="*/ 1206 w 2862"/>
                <a:gd name="T63" fmla="*/ 1854 h 1869"/>
                <a:gd name="T64" fmla="*/ 1251 w 2862"/>
                <a:gd name="T65" fmla="*/ 1854 h 1869"/>
                <a:gd name="T66" fmla="*/ 1295 w 2862"/>
                <a:gd name="T67" fmla="*/ 1854 h 1869"/>
                <a:gd name="T68" fmla="*/ 1331 w 2862"/>
                <a:gd name="T69" fmla="*/ 1847 h 1869"/>
                <a:gd name="T70" fmla="*/ 1376 w 2862"/>
                <a:gd name="T71" fmla="*/ 1861 h 1869"/>
                <a:gd name="T72" fmla="*/ 1420 w 2862"/>
                <a:gd name="T73" fmla="*/ 1847 h 1869"/>
                <a:gd name="T74" fmla="*/ 1471 w 2862"/>
                <a:gd name="T75" fmla="*/ 1847 h 1869"/>
                <a:gd name="T76" fmla="*/ 1530 w 2862"/>
                <a:gd name="T77" fmla="*/ 1861 h 1869"/>
                <a:gd name="T78" fmla="*/ 1589 w 2862"/>
                <a:gd name="T79" fmla="*/ 1854 h 1869"/>
                <a:gd name="T80" fmla="*/ 1648 w 2862"/>
                <a:gd name="T81" fmla="*/ 1847 h 1869"/>
                <a:gd name="T82" fmla="*/ 1707 w 2862"/>
                <a:gd name="T83" fmla="*/ 1854 h 1869"/>
                <a:gd name="T84" fmla="*/ 1751 w 2862"/>
                <a:gd name="T85" fmla="*/ 1847 h 1869"/>
                <a:gd name="T86" fmla="*/ 1795 w 2862"/>
                <a:gd name="T87" fmla="*/ 1854 h 1869"/>
                <a:gd name="T88" fmla="*/ 1846 w 2862"/>
                <a:gd name="T89" fmla="*/ 1861 h 1869"/>
                <a:gd name="T90" fmla="*/ 1891 w 2862"/>
                <a:gd name="T91" fmla="*/ 1854 h 1869"/>
                <a:gd name="T92" fmla="*/ 1942 w 2862"/>
                <a:gd name="T93" fmla="*/ 1847 h 1869"/>
                <a:gd name="T94" fmla="*/ 1994 w 2862"/>
                <a:gd name="T95" fmla="*/ 1854 h 1869"/>
                <a:gd name="T96" fmla="*/ 2045 w 2862"/>
                <a:gd name="T97" fmla="*/ 1854 h 1869"/>
                <a:gd name="T98" fmla="*/ 2104 w 2862"/>
                <a:gd name="T99" fmla="*/ 1861 h 1869"/>
                <a:gd name="T100" fmla="*/ 2170 w 2862"/>
                <a:gd name="T101" fmla="*/ 1854 h 1869"/>
                <a:gd name="T102" fmla="*/ 2236 w 2862"/>
                <a:gd name="T103" fmla="*/ 1861 h 1869"/>
                <a:gd name="T104" fmla="*/ 2310 w 2862"/>
                <a:gd name="T105" fmla="*/ 1854 h 1869"/>
                <a:gd name="T106" fmla="*/ 2384 w 2862"/>
                <a:gd name="T107" fmla="*/ 1861 h 1869"/>
                <a:gd name="T108" fmla="*/ 2487 w 2862"/>
                <a:gd name="T109" fmla="*/ 1854 h 1869"/>
                <a:gd name="T110" fmla="*/ 2567 w 2862"/>
                <a:gd name="T111" fmla="*/ 1861 h 1869"/>
                <a:gd name="T112" fmla="*/ 2634 w 2862"/>
                <a:gd name="T113" fmla="*/ 1854 h 1869"/>
                <a:gd name="T114" fmla="*/ 2707 w 2862"/>
                <a:gd name="T115" fmla="*/ 1861 h 1869"/>
                <a:gd name="T116" fmla="*/ 2781 w 2862"/>
                <a:gd name="T117" fmla="*/ 1869 h 1869"/>
                <a:gd name="T118" fmla="*/ 2854 w 2862"/>
                <a:gd name="T119" fmla="*/ 1861 h 18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62"/>
                <a:gd name="T181" fmla="*/ 0 h 1869"/>
                <a:gd name="T182" fmla="*/ 2862 w 2862"/>
                <a:gd name="T183" fmla="*/ 1869 h 186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62" h="1869">
                  <a:moveTo>
                    <a:pt x="0" y="0"/>
                  </a:moveTo>
                  <a:lnTo>
                    <a:pt x="0" y="220"/>
                  </a:lnTo>
                  <a:lnTo>
                    <a:pt x="7" y="713"/>
                  </a:lnTo>
                  <a:lnTo>
                    <a:pt x="7" y="780"/>
                  </a:lnTo>
                  <a:lnTo>
                    <a:pt x="7" y="544"/>
                  </a:lnTo>
                  <a:lnTo>
                    <a:pt x="7" y="59"/>
                  </a:lnTo>
                  <a:lnTo>
                    <a:pt x="15" y="728"/>
                  </a:lnTo>
                  <a:lnTo>
                    <a:pt x="15" y="1074"/>
                  </a:lnTo>
                  <a:lnTo>
                    <a:pt x="15" y="1148"/>
                  </a:lnTo>
                  <a:lnTo>
                    <a:pt x="15" y="993"/>
                  </a:lnTo>
                  <a:lnTo>
                    <a:pt x="22" y="662"/>
                  </a:lnTo>
                  <a:lnTo>
                    <a:pt x="22" y="1162"/>
                  </a:lnTo>
                  <a:lnTo>
                    <a:pt x="22" y="1435"/>
                  </a:lnTo>
                  <a:lnTo>
                    <a:pt x="22" y="1508"/>
                  </a:lnTo>
                  <a:lnTo>
                    <a:pt x="29" y="1413"/>
                  </a:lnTo>
                  <a:lnTo>
                    <a:pt x="29" y="1162"/>
                  </a:lnTo>
                  <a:lnTo>
                    <a:pt x="29" y="1567"/>
                  </a:lnTo>
                  <a:lnTo>
                    <a:pt x="37" y="1795"/>
                  </a:lnTo>
                  <a:lnTo>
                    <a:pt x="37" y="1869"/>
                  </a:lnTo>
                  <a:lnTo>
                    <a:pt x="37" y="1803"/>
                  </a:lnTo>
                  <a:lnTo>
                    <a:pt x="37" y="1611"/>
                  </a:lnTo>
                  <a:lnTo>
                    <a:pt x="44" y="1310"/>
                  </a:lnTo>
                  <a:lnTo>
                    <a:pt x="44" y="1530"/>
                  </a:lnTo>
                  <a:lnTo>
                    <a:pt x="44" y="1626"/>
                  </a:lnTo>
                  <a:lnTo>
                    <a:pt x="44" y="1597"/>
                  </a:lnTo>
                  <a:lnTo>
                    <a:pt x="51" y="1464"/>
                  </a:lnTo>
                  <a:lnTo>
                    <a:pt x="51" y="1229"/>
                  </a:lnTo>
                  <a:lnTo>
                    <a:pt x="51" y="1449"/>
                  </a:lnTo>
                  <a:lnTo>
                    <a:pt x="51" y="1545"/>
                  </a:lnTo>
                  <a:lnTo>
                    <a:pt x="59" y="1545"/>
                  </a:lnTo>
                  <a:lnTo>
                    <a:pt x="59" y="1449"/>
                  </a:lnTo>
                  <a:lnTo>
                    <a:pt x="59" y="1265"/>
                  </a:lnTo>
                  <a:lnTo>
                    <a:pt x="59" y="1471"/>
                  </a:lnTo>
                  <a:lnTo>
                    <a:pt x="66" y="1582"/>
                  </a:lnTo>
                  <a:lnTo>
                    <a:pt x="66" y="1597"/>
                  </a:lnTo>
                  <a:lnTo>
                    <a:pt x="66" y="1523"/>
                  </a:lnTo>
                  <a:lnTo>
                    <a:pt x="66" y="1376"/>
                  </a:lnTo>
                  <a:lnTo>
                    <a:pt x="73" y="1574"/>
                  </a:lnTo>
                  <a:lnTo>
                    <a:pt x="73" y="1685"/>
                  </a:lnTo>
                  <a:lnTo>
                    <a:pt x="73" y="1707"/>
                  </a:lnTo>
                  <a:lnTo>
                    <a:pt x="73" y="1663"/>
                  </a:lnTo>
                  <a:lnTo>
                    <a:pt x="81" y="1538"/>
                  </a:lnTo>
                  <a:lnTo>
                    <a:pt x="81" y="1729"/>
                  </a:lnTo>
                  <a:lnTo>
                    <a:pt x="81" y="1832"/>
                  </a:lnTo>
                  <a:lnTo>
                    <a:pt x="88" y="1869"/>
                  </a:lnTo>
                  <a:lnTo>
                    <a:pt x="88" y="1839"/>
                  </a:lnTo>
                  <a:lnTo>
                    <a:pt x="88" y="1736"/>
                  </a:lnTo>
                  <a:lnTo>
                    <a:pt x="88" y="1574"/>
                  </a:lnTo>
                  <a:lnTo>
                    <a:pt x="95" y="1692"/>
                  </a:lnTo>
                  <a:lnTo>
                    <a:pt x="95" y="1736"/>
                  </a:lnTo>
                  <a:lnTo>
                    <a:pt x="95" y="1722"/>
                  </a:lnTo>
                  <a:lnTo>
                    <a:pt x="95" y="1641"/>
                  </a:lnTo>
                  <a:lnTo>
                    <a:pt x="103" y="1508"/>
                  </a:lnTo>
                  <a:lnTo>
                    <a:pt x="103" y="1626"/>
                  </a:lnTo>
                  <a:lnTo>
                    <a:pt x="103" y="1685"/>
                  </a:lnTo>
                  <a:lnTo>
                    <a:pt x="103" y="1677"/>
                  </a:lnTo>
                  <a:lnTo>
                    <a:pt x="110" y="1619"/>
                  </a:lnTo>
                  <a:lnTo>
                    <a:pt x="110" y="1508"/>
                  </a:lnTo>
                  <a:lnTo>
                    <a:pt x="110" y="1626"/>
                  </a:lnTo>
                  <a:lnTo>
                    <a:pt x="110" y="1692"/>
                  </a:lnTo>
                  <a:lnTo>
                    <a:pt x="118" y="1700"/>
                  </a:lnTo>
                  <a:lnTo>
                    <a:pt x="118" y="1655"/>
                  </a:lnTo>
                  <a:lnTo>
                    <a:pt x="118" y="1560"/>
                  </a:lnTo>
                  <a:lnTo>
                    <a:pt x="118" y="1685"/>
                  </a:lnTo>
                  <a:lnTo>
                    <a:pt x="125" y="1751"/>
                  </a:lnTo>
                  <a:lnTo>
                    <a:pt x="125" y="1766"/>
                  </a:lnTo>
                  <a:lnTo>
                    <a:pt x="125" y="1736"/>
                  </a:lnTo>
                  <a:lnTo>
                    <a:pt x="132" y="1655"/>
                  </a:lnTo>
                  <a:lnTo>
                    <a:pt x="132" y="1773"/>
                  </a:lnTo>
                  <a:lnTo>
                    <a:pt x="132" y="1847"/>
                  </a:lnTo>
                  <a:lnTo>
                    <a:pt x="132" y="1869"/>
                  </a:lnTo>
                  <a:lnTo>
                    <a:pt x="140" y="1847"/>
                  </a:lnTo>
                  <a:lnTo>
                    <a:pt x="140" y="1780"/>
                  </a:lnTo>
                  <a:lnTo>
                    <a:pt x="140" y="1670"/>
                  </a:lnTo>
                  <a:lnTo>
                    <a:pt x="140" y="1744"/>
                  </a:lnTo>
                  <a:lnTo>
                    <a:pt x="147" y="1780"/>
                  </a:lnTo>
                  <a:lnTo>
                    <a:pt x="147" y="1766"/>
                  </a:lnTo>
                  <a:lnTo>
                    <a:pt x="147" y="1714"/>
                  </a:lnTo>
                  <a:lnTo>
                    <a:pt x="147" y="1619"/>
                  </a:lnTo>
                  <a:lnTo>
                    <a:pt x="154" y="1700"/>
                  </a:lnTo>
                  <a:lnTo>
                    <a:pt x="154" y="1736"/>
                  </a:lnTo>
                  <a:lnTo>
                    <a:pt x="154" y="1692"/>
                  </a:lnTo>
                  <a:lnTo>
                    <a:pt x="162" y="1611"/>
                  </a:lnTo>
                  <a:lnTo>
                    <a:pt x="162" y="1700"/>
                  </a:lnTo>
                  <a:lnTo>
                    <a:pt x="162" y="1744"/>
                  </a:lnTo>
                  <a:lnTo>
                    <a:pt x="162" y="1751"/>
                  </a:lnTo>
                  <a:lnTo>
                    <a:pt x="169" y="1714"/>
                  </a:lnTo>
                  <a:lnTo>
                    <a:pt x="169" y="1641"/>
                  </a:lnTo>
                  <a:lnTo>
                    <a:pt x="169" y="1729"/>
                  </a:lnTo>
                  <a:lnTo>
                    <a:pt x="169" y="1780"/>
                  </a:lnTo>
                  <a:lnTo>
                    <a:pt x="176" y="1795"/>
                  </a:lnTo>
                  <a:lnTo>
                    <a:pt x="176" y="1766"/>
                  </a:lnTo>
                  <a:lnTo>
                    <a:pt x="176" y="1707"/>
                  </a:lnTo>
                  <a:lnTo>
                    <a:pt x="184" y="1803"/>
                  </a:lnTo>
                  <a:lnTo>
                    <a:pt x="184" y="1854"/>
                  </a:lnTo>
                  <a:lnTo>
                    <a:pt x="184" y="1869"/>
                  </a:lnTo>
                  <a:lnTo>
                    <a:pt x="184" y="1854"/>
                  </a:lnTo>
                  <a:lnTo>
                    <a:pt x="191" y="1803"/>
                  </a:lnTo>
                  <a:lnTo>
                    <a:pt x="191" y="1722"/>
                  </a:lnTo>
                  <a:lnTo>
                    <a:pt x="191" y="1780"/>
                  </a:lnTo>
                  <a:lnTo>
                    <a:pt x="191" y="1803"/>
                  </a:lnTo>
                  <a:lnTo>
                    <a:pt x="198" y="1795"/>
                  </a:lnTo>
                  <a:lnTo>
                    <a:pt x="198" y="1751"/>
                  </a:lnTo>
                  <a:lnTo>
                    <a:pt x="198" y="1677"/>
                  </a:lnTo>
                  <a:lnTo>
                    <a:pt x="198" y="1736"/>
                  </a:lnTo>
                  <a:lnTo>
                    <a:pt x="206" y="1766"/>
                  </a:lnTo>
                  <a:lnTo>
                    <a:pt x="206" y="1736"/>
                  </a:lnTo>
                  <a:lnTo>
                    <a:pt x="206" y="1670"/>
                  </a:lnTo>
                  <a:lnTo>
                    <a:pt x="213" y="1736"/>
                  </a:lnTo>
                  <a:lnTo>
                    <a:pt x="213" y="1773"/>
                  </a:lnTo>
                  <a:lnTo>
                    <a:pt x="213" y="1751"/>
                  </a:lnTo>
                  <a:lnTo>
                    <a:pt x="221" y="1692"/>
                  </a:lnTo>
                  <a:lnTo>
                    <a:pt x="221" y="1758"/>
                  </a:lnTo>
                  <a:lnTo>
                    <a:pt x="221" y="1803"/>
                  </a:lnTo>
                  <a:lnTo>
                    <a:pt x="228" y="1810"/>
                  </a:lnTo>
                  <a:lnTo>
                    <a:pt x="228" y="1788"/>
                  </a:lnTo>
                  <a:lnTo>
                    <a:pt x="228" y="1744"/>
                  </a:lnTo>
                  <a:lnTo>
                    <a:pt x="228" y="1817"/>
                  </a:lnTo>
                  <a:lnTo>
                    <a:pt x="235" y="1854"/>
                  </a:lnTo>
                  <a:lnTo>
                    <a:pt x="235" y="1869"/>
                  </a:lnTo>
                  <a:lnTo>
                    <a:pt x="235" y="1854"/>
                  </a:lnTo>
                  <a:lnTo>
                    <a:pt x="235" y="1817"/>
                  </a:lnTo>
                  <a:lnTo>
                    <a:pt x="243" y="1751"/>
                  </a:lnTo>
                  <a:lnTo>
                    <a:pt x="243" y="1795"/>
                  </a:lnTo>
                  <a:lnTo>
                    <a:pt x="243" y="1817"/>
                  </a:lnTo>
                  <a:lnTo>
                    <a:pt x="243" y="1810"/>
                  </a:lnTo>
                  <a:lnTo>
                    <a:pt x="250" y="1773"/>
                  </a:lnTo>
                  <a:lnTo>
                    <a:pt x="250" y="1714"/>
                  </a:lnTo>
                  <a:lnTo>
                    <a:pt x="250" y="1766"/>
                  </a:lnTo>
                  <a:lnTo>
                    <a:pt x="250" y="1788"/>
                  </a:lnTo>
                  <a:lnTo>
                    <a:pt x="257" y="1788"/>
                  </a:lnTo>
                  <a:lnTo>
                    <a:pt x="257" y="1758"/>
                  </a:lnTo>
                  <a:lnTo>
                    <a:pt x="257" y="1707"/>
                  </a:lnTo>
                  <a:lnTo>
                    <a:pt x="257" y="1758"/>
                  </a:lnTo>
                  <a:lnTo>
                    <a:pt x="265" y="1788"/>
                  </a:lnTo>
                  <a:lnTo>
                    <a:pt x="265" y="1773"/>
                  </a:lnTo>
                  <a:lnTo>
                    <a:pt x="265" y="1722"/>
                  </a:lnTo>
                  <a:lnTo>
                    <a:pt x="272" y="1780"/>
                  </a:lnTo>
                  <a:lnTo>
                    <a:pt x="272" y="1810"/>
                  </a:lnTo>
                  <a:lnTo>
                    <a:pt x="272" y="1817"/>
                  </a:lnTo>
                  <a:lnTo>
                    <a:pt x="279" y="1803"/>
                  </a:lnTo>
                  <a:lnTo>
                    <a:pt x="279" y="1766"/>
                  </a:lnTo>
                  <a:lnTo>
                    <a:pt x="279" y="1825"/>
                  </a:lnTo>
                  <a:lnTo>
                    <a:pt x="279" y="1861"/>
                  </a:lnTo>
                  <a:lnTo>
                    <a:pt x="287" y="1869"/>
                  </a:lnTo>
                  <a:lnTo>
                    <a:pt x="287" y="1861"/>
                  </a:lnTo>
                  <a:lnTo>
                    <a:pt x="287" y="1825"/>
                  </a:lnTo>
                  <a:lnTo>
                    <a:pt x="287" y="1766"/>
                  </a:lnTo>
                  <a:lnTo>
                    <a:pt x="294" y="1810"/>
                  </a:lnTo>
                  <a:lnTo>
                    <a:pt x="294" y="1825"/>
                  </a:lnTo>
                  <a:lnTo>
                    <a:pt x="294" y="1817"/>
                  </a:lnTo>
                  <a:lnTo>
                    <a:pt x="294" y="1788"/>
                  </a:lnTo>
                  <a:lnTo>
                    <a:pt x="301" y="1736"/>
                  </a:lnTo>
                  <a:lnTo>
                    <a:pt x="301" y="1780"/>
                  </a:lnTo>
                  <a:lnTo>
                    <a:pt x="301" y="1803"/>
                  </a:lnTo>
                  <a:lnTo>
                    <a:pt x="309" y="1773"/>
                  </a:lnTo>
                  <a:lnTo>
                    <a:pt x="309" y="1729"/>
                  </a:lnTo>
                  <a:lnTo>
                    <a:pt x="309" y="1780"/>
                  </a:lnTo>
                  <a:lnTo>
                    <a:pt x="309" y="1803"/>
                  </a:lnTo>
                  <a:lnTo>
                    <a:pt x="316" y="1803"/>
                  </a:lnTo>
                  <a:lnTo>
                    <a:pt x="316" y="1788"/>
                  </a:lnTo>
                  <a:lnTo>
                    <a:pt x="316" y="1744"/>
                  </a:lnTo>
                  <a:lnTo>
                    <a:pt x="324" y="1795"/>
                  </a:lnTo>
                  <a:lnTo>
                    <a:pt x="324" y="1825"/>
                  </a:lnTo>
                  <a:lnTo>
                    <a:pt x="324" y="1817"/>
                  </a:lnTo>
                  <a:lnTo>
                    <a:pt x="331" y="1780"/>
                  </a:lnTo>
                  <a:lnTo>
                    <a:pt x="331" y="1832"/>
                  </a:lnTo>
                  <a:lnTo>
                    <a:pt x="331" y="1861"/>
                  </a:lnTo>
                  <a:lnTo>
                    <a:pt x="331" y="1869"/>
                  </a:lnTo>
                  <a:lnTo>
                    <a:pt x="338" y="1861"/>
                  </a:lnTo>
                  <a:lnTo>
                    <a:pt x="338" y="1832"/>
                  </a:lnTo>
                  <a:lnTo>
                    <a:pt x="338" y="1780"/>
                  </a:lnTo>
                  <a:lnTo>
                    <a:pt x="338" y="1817"/>
                  </a:lnTo>
                  <a:lnTo>
                    <a:pt x="346" y="1832"/>
                  </a:lnTo>
                  <a:lnTo>
                    <a:pt x="346" y="1825"/>
                  </a:lnTo>
                  <a:lnTo>
                    <a:pt x="346" y="1803"/>
                  </a:lnTo>
                  <a:lnTo>
                    <a:pt x="346" y="1758"/>
                  </a:lnTo>
                  <a:lnTo>
                    <a:pt x="353" y="1795"/>
                  </a:lnTo>
                  <a:lnTo>
                    <a:pt x="353" y="1810"/>
                  </a:lnTo>
                  <a:lnTo>
                    <a:pt x="353" y="1788"/>
                  </a:lnTo>
                  <a:lnTo>
                    <a:pt x="360" y="1751"/>
                  </a:lnTo>
                  <a:lnTo>
                    <a:pt x="360" y="1788"/>
                  </a:lnTo>
                  <a:lnTo>
                    <a:pt x="360" y="1810"/>
                  </a:lnTo>
                  <a:lnTo>
                    <a:pt x="368" y="1795"/>
                  </a:lnTo>
                  <a:lnTo>
                    <a:pt x="368" y="1758"/>
                  </a:lnTo>
                  <a:lnTo>
                    <a:pt x="368" y="1803"/>
                  </a:lnTo>
                  <a:lnTo>
                    <a:pt x="375" y="1825"/>
                  </a:lnTo>
                  <a:lnTo>
                    <a:pt x="375" y="1832"/>
                  </a:lnTo>
                  <a:lnTo>
                    <a:pt x="375" y="1825"/>
                  </a:lnTo>
                  <a:lnTo>
                    <a:pt x="375" y="1788"/>
                  </a:lnTo>
                  <a:lnTo>
                    <a:pt x="382" y="1832"/>
                  </a:lnTo>
                  <a:lnTo>
                    <a:pt x="382" y="1861"/>
                  </a:lnTo>
                  <a:lnTo>
                    <a:pt x="382" y="1869"/>
                  </a:lnTo>
                  <a:lnTo>
                    <a:pt x="382" y="1861"/>
                  </a:lnTo>
                  <a:lnTo>
                    <a:pt x="390" y="1839"/>
                  </a:lnTo>
                  <a:lnTo>
                    <a:pt x="390" y="1795"/>
                  </a:lnTo>
                  <a:lnTo>
                    <a:pt x="390" y="1825"/>
                  </a:lnTo>
                  <a:lnTo>
                    <a:pt x="397" y="1832"/>
                  </a:lnTo>
                  <a:lnTo>
                    <a:pt x="397" y="1810"/>
                  </a:lnTo>
                  <a:lnTo>
                    <a:pt x="397" y="1773"/>
                  </a:lnTo>
                  <a:lnTo>
                    <a:pt x="397" y="1803"/>
                  </a:lnTo>
                  <a:lnTo>
                    <a:pt x="404" y="1817"/>
                  </a:lnTo>
                  <a:lnTo>
                    <a:pt x="404" y="1795"/>
                  </a:lnTo>
                  <a:lnTo>
                    <a:pt x="404" y="1766"/>
                  </a:lnTo>
                  <a:lnTo>
                    <a:pt x="412" y="1803"/>
                  </a:lnTo>
                  <a:lnTo>
                    <a:pt x="412" y="1817"/>
                  </a:lnTo>
                  <a:lnTo>
                    <a:pt x="419" y="1803"/>
                  </a:lnTo>
                  <a:lnTo>
                    <a:pt x="419" y="1773"/>
                  </a:lnTo>
                  <a:lnTo>
                    <a:pt x="419" y="1810"/>
                  </a:lnTo>
                  <a:lnTo>
                    <a:pt x="419" y="1832"/>
                  </a:lnTo>
                  <a:lnTo>
                    <a:pt x="427" y="1839"/>
                  </a:lnTo>
                  <a:lnTo>
                    <a:pt x="427" y="1825"/>
                  </a:lnTo>
                  <a:lnTo>
                    <a:pt x="427" y="1803"/>
                  </a:lnTo>
                  <a:lnTo>
                    <a:pt x="427" y="1839"/>
                  </a:lnTo>
                  <a:lnTo>
                    <a:pt x="434" y="1861"/>
                  </a:lnTo>
                  <a:lnTo>
                    <a:pt x="434" y="1869"/>
                  </a:lnTo>
                  <a:lnTo>
                    <a:pt x="434" y="1861"/>
                  </a:lnTo>
                  <a:lnTo>
                    <a:pt x="434" y="1839"/>
                  </a:lnTo>
                  <a:lnTo>
                    <a:pt x="441" y="1803"/>
                  </a:lnTo>
                  <a:lnTo>
                    <a:pt x="441" y="1825"/>
                  </a:lnTo>
                  <a:lnTo>
                    <a:pt x="441" y="1839"/>
                  </a:lnTo>
                  <a:lnTo>
                    <a:pt x="441" y="1832"/>
                  </a:lnTo>
                  <a:lnTo>
                    <a:pt x="449" y="1817"/>
                  </a:lnTo>
                  <a:lnTo>
                    <a:pt x="449" y="1780"/>
                  </a:lnTo>
                  <a:lnTo>
                    <a:pt x="449" y="1810"/>
                  </a:lnTo>
                  <a:lnTo>
                    <a:pt x="449" y="1825"/>
                  </a:lnTo>
                  <a:lnTo>
                    <a:pt x="456" y="1825"/>
                  </a:lnTo>
                  <a:lnTo>
                    <a:pt x="456" y="1803"/>
                  </a:lnTo>
                  <a:lnTo>
                    <a:pt x="456" y="1773"/>
                  </a:lnTo>
                  <a:lnTo>
                    <a:pt x="456" y="1810"/>
                  </a:lnTo>
                  <a:lnTo>
                    <a:pt x="463" y="1825"/>
                  </a:lnTo>
                  <a:lnTo>
                    <a:pt x="463" y="1810"/>
                  </a:lnTo>
                  <a:lnTo>
                    <a:pt x="471" y="1788"/>
                  </a:lnTo>
                  <a:lnTo>
                    <a:pt x="471" y="1817"/>
                  </a:lnTo>
                  <a:lnTo>
                    <a:pt x="471" y="1839"/>
                  </a:lnTo>
                  <a:lnTo>
                    <a:pt x="478" y="1832"/>
                  </a:lnTo>
                  <a:lnTo>
                    <a:pt x="478" y="1810"/>
                  </a:lnTo>
                  <a:lnTo>
                    <a:pt x="478" y="1839"/>
                  </a:lnTo>
                  <a:lnTo>
                    <a:pt x="478" y="1861"/>
                  </a:lnTo>
                  <a:lnTo>
                    <a:pt x="485" y="1869"/>
                  </a:lnTo>
                  <a:lnTo>
                    <a:pt x="485" y="1861"/>
                  </a:lnTo>
                  <a:lnTo>
                    <a:pt x="485" y="1847"/>
                  </a:lnTo>
                  <a:lnTo>
                    <a:pt x="485" y="1810"/>
                  </a:lnTo>
                  <a:lnTo>
                    <a:pt x="493" y="1832"/>
                  </a:lnTo>
                  <a:lnTo>
                    <a:pt x="493" y="1839"/>
                  </a:lnTo>
                  <a:lnTo>
                    <a:pt x="493" y="1817"/>
                  </a:lnTo>
                  <a:lnTo>
                    <a:pt x="500" y="1788"/>
                  </a:lnTo>
                  <a:lnTo>
                    <a:pt x="500" y="1817"/>
                  </a:lnTo>
                  <a:lnTo>
                    <a:pt x="500" y="1825"/>
                  </a:lnTo>
                  <a:lnTo>
                    <a:pt x="507" y="1810"/>
                  </a:lnTo>
                  <a:lnTo>
                    <a:pt x="507" y="1788"/>
                  </a:lnTo>
                  <a:lnTo>
                    <a:pt x="507" y="1810"/>
                  </a:lnTo>
                  <a:lnTo>
                    <a:pt x="515" y="1825"/>
                  </a:lnTo>
                  <a:lnTo>
                    <a:pt x="515" y="1832"/>
                  </a:lnTo>
                  <a:lnTo>
                    <a:pt x="515" y="1817"/>
                  </a:lnTo>
                  <a:lnTo>
                    <a:pt x="515" y="1795"/>
                  </a:lnTo>
                  <a:lnTo>
                    <a:pt x="522" y="1825"/>
                  </a:lnTo>
                  <a:lnTo>
                    <a:pt x="522" y="1839"/>
                  </a:lnTo>
                  <a:lnTo>
                    <a:pt x="522" y="1847"/>
                  </a:lnTo>
                  <a:lnTo>
                    <a:pt x="522" y="1832"/>
                  </a:lnTo>
                  <a:lnTo>
                    <a:pt x="530" y="1810"/>
                  </a:lnTo>
                  <a:lnTo>
                    <a:pt x="530" y="1847"/>
                  </a:lnTo>
                  <a:lnTo>
                    <a:pt x="530" y="1861"/>
                  </a:lnTo>
                  <a:lnTo>
                    <a:pt x="530" y="1869"/>
                  </a:lnTo>
                  <a:lnTo>
                    <a:pt x="537" y="1861"/>
                  </a:lnTo>
                  <a:lnTo>
                    <a:pt x="537" y="1847"/>
                  </a:lnTo>
                  <a:lnTo>
                    <a:pt x="537" y="1817"/>
                  </a:lnTo>
                  <a:lnTo>
                    <a:pt x="537" y="1839"/>
                  </a:lnTo>
                  <a:lnTo>
                    <a:pt x="544" y="1847"/>
                  </a:lnTo>
                  <a:lnTo>
                    <a:pt x="544" y="1839"/>
                  </a:lnTo>
                  <a:lnTo>
                    <a:pt x="544" y="1825"/>
                  </a:lnTo>
                  <a:lnTo>
                    <a:pt x="544" y="1795"/>
                  </a:lnTo>
                  <a:lnTo>
                    <a:pt x="552" y="1817"/>
                  </a:lnTo>
                  <a:lnTo>
                    <a:pt x="552" y="1832"/>
                  </a:lnTo>
                  <a:lnTo>
                    <a:pt x="552" y="1817"/>
                  </a:lnTo>
                  <a:lnTo>
                    <a:pt x="559" y="1795"/>
                  </a:lnTo>
                  <a:lnTo>
                    <a:pt x="559" y="1817"/>
                  </a:lnTo>
                  <a:lnTo>
                    <a:pt x="559" y="1832"/>
                  </a:lnTo>
                  <a:lnTo>
                    <a:pt x="566" y="1825"/>
                  </a:lnTo>
                  <a:lnTo>
                    <a:pt x="566" y="1803"/>
                  </a:lnTo>
                  <a:lnTo>
                    <a:pt x="566" y="1825"/>
                  </a:lnTo>
                  <a:lnTo>
                    <a:pt x="574" y="1839"/>
                  </a:lnTo>
                  <a:lnTo>
                    <a:pt x="574" y="1847"/>
                  </a:lnTo>
                  <a:lnTo>
                    <a:pt x="574" y="1839"/>
                  </a:lnTo>
                  <a:lnTo>
                    <a:pt x="574" y="1817"/>
                  </a:lnTo>
                  <a:lnTo>
                    <a:pt x="581" y="1847"/>
                  </a:lnTo>
                  <a:lnTo>
                    <a:pt x="581" y="1861"/>
                  </a:lnTo>
                  <a:lnTo>
                    <a:pt x="581" y="1869"/>
                  </a:lnTo>
                  <a:lnTo>
                    <a:pt x="581" y="1861"/>
                  </a:lnTo>
                  <a:lnTo>
                    <a:pt x="588" y="1847"/>
                  </a:lnTo>
                  <a:lnTo>
                    <a:pt x="588" y="1817"/>
                  </a:lnTo>
                  <a:lnTo>
                    <a:pt x="588" y="1839"/>
                  </a:lnTo>
                  <a:lnTo>
                    <a:pt x="596" y="1847"/>
                  </a:lnTo>
                  <a:lnTo>
                    <a:pt x="596" y="1832"/>
                  </a:lnTo>
                  <a:lnTo>
                    <a:pt x="596" y="1803"/>
                  </a:lnTo>
                  <a:lnTo>
                    <a:pt x="596" y="1825"/>
                  </a:lnTo>
                  <a:lnTo>
                    <a:pt x="603" y="1832"/>
                  </a:lnTo>
                  <a:lnTo>
                    <a:pt x="603" y="1825"/>
                  </a:lnTo>
                  <a:lnTo>
                    <a:pt x="610" y="1795"/>
                  </a:lnTo>
                  <a:lnTo>
                    <a:pt x="610" y="1825"/>
                  </a:lnTo>
                  <a:lnTo>
                    <a:pt x="610" y="1832"/>
                  </a:lnTo>
                  <a:lnTo>
                    <a:pt x="618" y="1825"/>
                  </a:lnTo>
                  <a:lnTo>
                    <a:pt x="618" y="1803"/>
                  </a:lnTo>
                  <a:lnTo>
                    <a:pt x="618" y="1832"/>
                  </a:lnTo>
                  <a:lnTo>
                    <a:pt x="618" y="1847"/>
                  </a:lnTo>
                  <a:lnTo>
                    <a:pt x="625" y="1839"/>
                  </a:lnTo>
                  <a:lnTo>
                    <a:pt x="625" y="1825"/>
                  </a:lnTo>
                  <a:lnTo>
                    <a:pt x="625" y="1847"/>
                  </a:lnTo>
                  <a:lnTo>
                    <a:pt x="633" y="1869"/>
                  </a:lnTo>
                  <a:lnTo>
                    <a:pt x="633" y="1847"/>
                  </a:lnTo>
                  <a:lnTo>
                    <a:pt x="640" y="1825"/>
                  </a:lnTo>
                  <a:lnTo>
                    <a:pt x="640" y="1839"/>
                  </a:lnTo>
                  <a:lnTo>
                    <a:pt x="640" y="1847"/>
                  </a:lnTo>
                  <a:lnTo>
                    <a:pt x="647" y="1832"/>
                  </a:lnTo>
                  <a:lnTo>
                    <a:pt x="647" y="1810"/>
                  </a:lnTo>
                  <a:lnTo>
                    <a:pt x="647" y="1825"/>
                  </a:lnTo>
                  <a:lnTo>
                    <a:pt x="647" y="1839"/>
                  </a:lnTo>
                  <a:lnTo>
                    <a:pt x="655" y="1839"/>
                  </a:lnTo>
                  <a:lnTo>
                    <a:pt x="655" y="1825"/>
                  </a:lnTo>
                  <a:lnTo>
                    <a:pt x="655" y="1803"/>
                  </a:lnTo>
                  <a:lnTo>
                    <a:pt x="662" y="1825"/>
                  </a:lnTo>
                  <a:lnTo>
                    <a:pt x="662" y="1839"/>
                  </a:lnTo>
                  <a:lnTo>
                    <a:pt x="662" y="1832"/>
                  </a:lnTo>
                  <a:lnTo>
                    <a:pt x="669" y="1810"/>
                  </a:lnTo>
                  <a:lnTo>
                    <a:pt x="669" y="1832"/>
                  </a:lnTo>
                  <a:lnTo>
                    <a:pt x="669" y="1847"/>
                  </a:lnTo>
                  <a:lnTo>
                    <a:pt x="677" y="1839"/>
                  </a:lnTo>
                  <a:lnTo>
                    <a:pt x="677" y="1825"/>
                  </a:lnTo>
                  <a:lnTo>
                    <a:pt x="677" y="1854"/>
                  </a:lnTo>
                  <a:lnTo>
                    <a:pt x="677" y="1869"/>
                  </a:lnTo>
                  <a:lnTo>
                    <a:pt x="684" y="1869"/>
                  </a:lnTo>
                  <a:lnTo>
                    <a:pt x="684" y="1854"/>
                  </a:lnTo>
                  <a:lnTo>
                    <a:pt x="684" y="1825"/>
                  </a:lnTo>
                  <a:lnTo>
                    <a:pt x="691" y="1847"/>
                  </a:lnTo>
                  <a:lnTo>
                    <a:pt x="691" y="1832"/>
                  </a:lnTo>
                  <a:lnTo>
                    <a:pt x="699" y="1810"/>
                  </a:lnTo>
                  <a:lnTo>
                    <a:pt x="699" y="1832"/>
                  </a:lnTo>
                  <a:lnTo>
                    <a:pt x="706" y="1839"/>
                  </a:lnTo>
                  <a:lnTo>
                    <a:pt x="706" y="1832"/>
                  </a:lnTo>
                  <a:lnTo>
                    <a:pt x="706" y="1810"/>
                  </a:lnTo>
                  <a:lnTo>
                    <a:pt x="706" y="1832"/>
                  </a:lnTo>
                  <a:lnTo>
                    <a:pt x="713" y="1839"/>
                  </a:lnTo>
                  <a:lnTo>
                    <a:pt x="713" y="1832"/>
                  </a:lnTo>
                  <a:lnTo>
                    <a:pt x="713" y="1817"/>
                  </a:lnTo>
                  <a:lnTo>
                    <a:pt x="721" y="1839"/>
                  </a:lnTo>
                  <a:lnTo>
                    <a:pt x="721" y="1847"/>
                  </a:lnTo>
                  <a:lnTo>
                    <a:pt x="721" y="1854"/>
                  </a:lnTo>
                  <a:lnTo>
                    <a:pt x="721" y="1847"/>
                  </a:lnTo>
                  <a:lnTo>
                    <a:pt x="728" y="1832"/>
                  </a:lnTo>
                  <a:lnTo>
                    <a:pt x="728" y="1854"/>
                  </a:lnTo>
                  <a:lnTo>
                    <a:pt x="728" y="1869"/>
                  </a:lnTo>
                  <a:lnTo>
                    <a:pt x="736" y="1869"/>
                  </a:lnTo>
                  <a:lnTo>
                    <a:pt x="736" y="1854"/>
                  </a:lnTo>
                  <a:lnTo>
                    <a:pt x="736" y="1832"/>
                  </a:lnTo>
                  <a:lnTo>
                    <a:pt x="736" y="1847"/>
                  </a:lnTo>
                  <a:lnTo>
                    <a:pt x="743" y="1854"/>
                  </a:lnTo>
                  <a:lnTo>
                    <a:pt x="743" y="1847"/>
                  </a:lnTo>
                  <a:lnTo>
                    <a:pt x="743" y="1839"/>
                  </a:lnTo>
                  <a:lnTo>
                    <a:pt x="743" y="1817"/>
                  </a:lnTo>
                  <a:lnTo>
                    <a:pt x="750" y="1832"/>
                  </a:lnTo>
                  <a:lnTo>
                    <a:pt x="750" y="1839"/>
                  </a:lnTo>
                  <a:lnTo>
                    <a:pt x="758" y="1832"/>
                  </a:lnTo>
                  <a:lnTo>
                    <a:pt x="758" y="1810"/>
                  </a:lnTo>
                  <a:lnTo>
                    <a:pt x="758" y="1832"/>
                  </a:lnTo>
                  <a:lnTo>
                    <a:pt x="765" y="1839"/>
                  </a:lnTo>
                  <a:lnTo>
                    <a:pt x="765" y="1832"/>
                  </a:lnTo>
                  <a:lnTo>
                    <a:pt x="765" y="1817"/>
                  </a:lnTo>
                  <a:lnTo>
                    <a:pt x="765" y="1839"/>
                  </a:lnTo>
                  <a:lnTo>
                    <a:pt x="772" y="1847"/>
                  </a:lnTo>
                  <a:lnTo>
                    <a:pt x="772" y="1854"/>
                  </a:lnTo>
                  <a:lnTo>
                    <a:pt x="772" y="1847"/>
                  </a:lnTo>
                  <a:lnTo>
                    <a:pt x="772" y="1832"/>
                  </a:lnTo>
                  <a:lnTo>
                    <a:pt x="780" y="1854"/>
                  </a:lnTo>
                  <a:lnTo>
                    <a:pt x="780" y="1869"/>
                  </a:lnTo>
                  <a:lnTo>
                    <a:pt x="787" y="1854"/>
                  </a:lnTo>
                  <a:lnTo>
                    <a:pt x="787" y="1832"/>
                  </a:lnTo>
                  <a:lnTo>
                    <a:pt x="787" y="1847"/>
                  </a:lnTo>
                  <a:lnTo>
                    <a:pt x="787" y="1854"/>
                  </a:lnTo>
                  <a:lnTo>
                    <a:pt x="794" y="1847"/>
                  </a:lnTo>
                  <a:lnTo>
                    <a:pt x="794" y="1839"/>
                  </a:lnTo>
                  <a:lnTo>
                    <a:pt x="794" y="1817"/>
                  </a:lnTo>
                  <a:lnTo>
                    <a:pt x="802" y="1839"/>
                  </a:lnTo>
                  <a:lnTo>
                    <a:pt x="802" y="1847"/>
                  </a:lnTo>
                  <a:lnTo>
                    <a:pt x="802" y="1839"/>
                  </a:lnTo>
                  <a:lnTo>
                    <a:pt x="802" y="1832"/>
                  </a:lnTo>
                  <a:lnTo>
                    <a:pt x="809" y="1817"/>
                  </a:lnTo>
                  <a:lnTo>
                    <a:pt x="809" y="1832"/>
                  </a:lnTo>
                  <a:lnTo>
                    <a:pt x="809" y="1847"/>
                  </a:lnTo>
                  <a:lnTo>
                    <a:pt x="816" y="1839"/>
                  </a:lnTo>
                  <a:lnTo>
                    <a:pt x="816" y="1817"/>
                  </a:lnTo>
                  <a:lnTo>
                    <a:pt x="816" y="1839"/>
                  </a:lnTo>
                  <a:lnTo>
                    <a:pt x="816" y="1854"/>
                  </a:lnTo>
                  <a:lnTo>
                    <a:pt x="824" y="1847"/>
                  </a:lnTo>
                  <a:lnTo>
                    <a:pt x="824" y="1832"/>
                  </a:lnTo>
                  <a:lnTo>
                    <a:pt x="824" y="1854"/>
                  </a:lnTo>
                  <a:lnTo>
                    <a:pt x="831" y="1869"/>
                  </a:lnTo>
                  <a:lnTo>
                    <a:pt x="831" y="1854"/>
                  </a:lnTo>
                  <a:lnTo>
                    <a:pt x="839" y="1832"/>
                  </a:lnTo>
                  <a:lnTo>
                    <a:pt x="839" y="1847"/>
                  </a:lnTo>
                  <a:lnTo>
                    <a:pt x="839" y="1854"/>
                  </a:lnTo>
                  <a:lnTo>
                    <a:pt x="846" y="1839"/>
                  </a:lnTo>
                  <a:lnTo>
                    <a:pt x="846" y="1825"/>
                  </a:lnTo>
                  <a:lnTo>
                    <a:pt x="846" y="1839"/>
                  </a:lnTo>
                  <a:lnTo>
                    <a:pt x="853" y="1847"/>
                  </a:lnTo>
                  <a:lnTo>
                    <a:pt x="853" y="1839"/>
                  </a:lnTo>
                  <a:lnTo>
                    <a:pt x="853" y="1817"/>
                  </a:lnTo>
                  <a:lnTo>
                    <a:pt x="861" y="1839"/>
                  </a:lnTo>
                  <a:lnTo>
                    <a:pt x="861" y="1847"/>
                  </a:lnTo>
                  <a:lnTo>
                    <a:pt x="861" y="1839"/>
                  </a:lnTo>
                  <a:lnTo>
                    <a:pt x="868" y="1825"/>
                  </a:lnTo>
                  <a:lnTo>
                    <a:pt x="868" y="1839"/>
                  </a:lnTo>
                  <a:lnTo>
                    <a:pt x="868" y="1854"/>
                  </a:lnTo>
                  <a:lnTo>
                    <a:pt x="875" y="1847"/>
                  </a:lnTo>
                  <a:lnTo>
                    <a:pt x="875" y="1839"/>
                  </a:lnTo>
                  <a:lnTo>
                    <a:pt x="875" y="1854"/>
                  </a:lnTo>
                  <a:lnTo>
                    <a:pt x="875" y="1869"/>
                  </a:lnTo>
                  <a:lnTo>
                    <a:pt x="883" y="1869"/>
                  </a:lnTo>
                  <a:lnTo>
                    <a:pt x="883" y="1854"/>
                  </a:lnTo>
                  <a:lnTo>
                    <a:pt x="883" y="1839"/>
                  </a:lnTo>
                  <a:lnTo>
                    <a:pt x="890" y="1847"/>
                  </a:lnTo>
                  <a:lnTo>
                    <a:pt x="890" y="1854"/>
                  </a:lnTo>
                  <a:lnTo>
                    <a:pt x="897" y="1839"/>
                  </a:lnTo>
                  <a:lnTo>
                    <a:pt x="897" y="1825"/>
                  </a:lnTo>
                  <a:lnTo>
                    <a:pt x="897" y="1839"/>
                  </a:lnTo>
                  <a:lnTo>
                    <a:pt x="905" y="1847"/>
                  </a:lnTo>
                  <a:lnTo>
                    <a:pt x="905" y="1839"/>
                  </a:lnTo>
                  <a:lnTo>
                    <a:pt x="905" y="1825"/>
                  </a:lnTo>
                  <a:lnTo>
                    <a:pt x="905" y="1839"/>
                  </a:lnTo>
                  <a:lnTo>
                    <a:pt x="912" y="1847"/>
                  </a:lnTo>
                  <a:lnTo>
                    <a:pt x="912" y="1839"/>
                  </a:lnTo>
                  <a:lnTo>
                    <a:pt x="912" y="1825"/>
                  </a:lnTo>
                  <a:lnTo>
                    <a:pt x="919" y="1847"/>
                  </a:lnTo>
                  <a:lnTo>
                    <a:pt x="919" y="1854"/>
                  </a:lnTo>
                  <a:lnTo>
                    <a:pt x="919" y="1847"/>
                  </a:lnTo>
                  <a:lnTo>
                    <a:pt x="927" y="1839"/>
                  </a:lnTo>
                  <a:lnTo>
                    <a:pt x="927" y="1854"/>
                  </a:lnTo>
                  <a:lnTo>
                    <a:pt x="927" y="1869"/>
                  </a:lnTo>
                  <a:lnTo>
                    <a:pt x="934" y="1869"/>
                  </a:lnTo>
                  <a:lnTo>
                    <a:pt x="934" y="1854"/>
                  </a:lnTo>
                  <a:lnTo>
                    <a:pt x="934" y="1839"/>
                  </a:lnTo>
                  <a:lnTo>
                    <a:pt x="934" y="1854"/>
                  </a:lnTo>
                  <a:lnTo>
                    <a:pt x="942" y="1847"/>
                  </a:lnTo>
                  <a:lnTo>
                    <a:pt x="949" y="1825"/>
                  </a:lnTo>
                  <a:lnTo>
                    <a:pt x="949" y="1839"/>
                  </a:lnTo>
                  <a:lnTo>
                    <a:pt x="949" y="1847"/>
                  </a:lnTo>
                  <a:lnTo>
                    <a:pt x="956" y="1839"/>
                  </a:lnTo>
                  <a:lnTo>
                    <a:pt x="956" y="1825"/>
                  </a:lnTo>
                  <a:lnTo>
                    <a:pt x="956" y="1839"/>
                  </a:lnTo>
                  <a:lnTo>
                    <a:pt x="964" y="1847"/>
                  </a:lnTo>
                  <a:lnTo>
                    <a:pt x="964" y="1839"/>
                  </a:lnTo>
                  <a:lnTo>
                    <a:pt x="964" y="1832"/>
                  </a:lnTo>
                  <a:lnTo>
                    <a:pt x="964" y="1847"/>
                  </a:lnTo>
                  <a:lnTo>
                    <a:pt x="971" y="1854"/>
                  </a:lnTo>
                  <a:lnTo>
                    <a:pt x="971" y="1839"/>
                  </a:lnTo>
                  <a:lnTo>
                    <a:pt x="978" y="1854"/>
                  </a:lnTo>
                  <a:lnTo>
                    <a:pt x="978" y="1869"/>
                  </a:lnTo>
                  <a:lnTo>
                    <a:pt x="986" y="1854"/>
                  </a:lnTo>
                  <a:lnTo>
                    <a:pt x="986" y="1839"/>
                  </a:lnTo>
                  <a:lnTo>
                    <a:pt x="986" y="1854"/>
                  </a:lnTo>
                  <a:lnTo>
                    <a:pt x="993" y="1847"/>
                  </a:lnTo>
                  <a:lnTo>
                    <a:pt x="993" y="1832"/>
                  </a:lnTo>
                  <a:lnTo>
                    <a:pt x="1000" y="1839"/>
                  </a:lnTo>
                  <a:lnTo>
                    <a:pt x="1000" y="1847"/>
                  </a:lnTo>
                  <a:lnTo>
                    <a:pt x="1000" y="1839"/>
                  </a:lnTo>
                  <a:lnTo>
                    <a:pt x="1008" y="1825"/>
                  </a:lnTo>
                  <a:lnTo>
                    <a:pt x="1008" y="1839"/>
                  </a:lnTo>
                  <a:lnTo>
                    <a:pt x="1015" y="1847"/>
                  </a:lnTo>
                  <a:lnTo>
                    <a:pt x="1015" y="1832"/>
                  </a:lnTo>
                  <a:lnTo>
                    <a:pt x="1015" y="1847"/>
                  </a:lnTo>
                  <a:lnTo>
                    <a:pt x="1022" y="1854"/>
                  </a:lnTo>
                  <a:lnTo>
                    <a:pt x="1022" y="1839"/>
                  </a:lnTo>
                  <a:lnTo>
                    <a:pt x="1022" y="1854"/>
                  </a:lnTo>
                  <a:lnTo>
                    <a:pt x="1030" y="1869"/>
                  </a:lnTo>
                  <a:lnTo>
                    <a:pt x="1030" y="1854"/>
                  </a:lnTo>
                  <a:lnTo>
                    <a:pt x="1037" y="1839"/>
                  </a:lnTo>
                  <a:lnTo>
                    <a:pt x="1037" y="1854"/>
                  </a:lnTo>
                  <a:lnTo>
                    <a:pt x="1045" y="1847"/>
                  </a:lnTo>
                  <a:lnTo>
                    <a:pt x="1045" y="1832"/>
                  </a:lnTo>
                  <a:lnTo>
                    <a:pt x="1045" y="1847"/>
                  </a:lnTo>
                  <a:lnTo>
                    <a:pt x="1052" y="1839"/>
                  </a:lnTo>
                  <a:lnTo>
                    <a:pt x="1052" y="1832"/>
                  </a:lnTo>
                  <a:lnTo>
                    <a:pt x="1059" y="1839"/>
                  </a:lnTo>
                  <a:lnTo>
                    <a:pt x="1059" y="1847"/>
                  </a:lnTo>
                  <a:lnTo>
                    <a:pt x="1067" y="1832"/>
                  </a:lnTo>
                  <a:lnTo>
                    <a:pt x="1067" y="1847"/>
                  </a:lnTo>
                  <a:lnTo>
                    <a:pt x="1074" y="1854"/>
                  </a:lnTo>
                  <a:lnTo>
                    <a:pt x="1074" y="1839"/>
                  </a:lnTo>
                  <a:lnTo>
                    <a:pt x="1074" y="1861"/>
                  </a:lnTo>
                  <a:lnTo>
                    <a:pt x="1081" y="1869"/>
                  </a:lnTo>
                  <a:lnTo>
                    <a:pt x="1081" y="1861"/>
                  </a:lnTo>
                  <a:lnTo>
                    <a:pt x="1089" y="1839"/>
                  </a:lnTo>
                  <a:lnTo>
                    <a:pt x="1089" y="1854"/>
                  </a:lnTo>
                  <a:lnTo>
                    <a:pt x="1096" y="1847"/>
                  </a:lnTo>
                  <a:lnTo>
                    <a:pt x="1096" y="1832"/>
                  </a:lnTo>
                  <a:lnTo>
                    <a:pt x="1096" y="1847"/>
                  </a:lnTo>
                  <a:lnTo>
                    <a:pt x="1096" y="1854"/>
                  </a:lnTo>
                  <a:lnTo>
                    <a:pt x="1103" y="1847"/>
                  </a:lnTo>
                  <a:lnTo>
                    <a:pt x="1103" y="1832"/>
                  </a:lnTo>
                  <a:lnTo>
                    <a:pt x="1103" y="1847"/>
                  </a:lnTo>
                  <a:lnTo>
                    <a:pt x="1111" y="1854"/>
                  </a:lnTo>
                  <a:lnTo>
                    <a:pt x="1111" y="1847"/>
                  </a:lnTo>
                  <a:lnTo>
                    <a:pt x="1111" y="1832"/>
                  </a:lnTo>
                  <a:lnTo>
                    <a:pt x="1118" y="1847"/>
                  </a:lnTo>
                  <a:lnTo>
                    <a:pt x="1118" y="1854"/>
                  </a:lnTo>
                  <a:lnTo>
                    <a:pt x="1118" y="1861"/>
                  </a:lnTo>
                  <a:lnTo>
                    <a:pt x="1118" y="1854"/>
                  </a:lnTo>
                  <a:lnTo>
                    <a:pt x="1125" y="1847"/>
                  </a:lnTo>
                  <a:lnTo>
                    <a:pt x="1125" y="1861"/>
                  </a:lnTo>
                  <a:lnTo>
                    <a:pt x="1133" y="1869"/>
                  </a:lnTo>
                  <a:lnTo>
                    <a:pt x="1133" y="1861"/>
                  </a:lnTo>
                  <a:lnTo>
                    <a:pt x="1133" y="1847"/>
                  </a:lnTo>
                  <a:lnTo>
                    <a:pt x="1140" y="1854"/>
                  </a:lnTo>
                  <a:lnTo>
                    <a:pt x="1140" y="1861"/>
                  </a:lnTo>
                  <a:lnTo>
                    <a:pt x="1140" y="1854"/>
                  </a:lnTo>
                  <a:lnTo>
                    <a:pt x="1140" y="1847"/>
                  </a:lnTo>
                  <a:lnTo>
                    <a:pt x="1148" y="1832"/>
                  </a:lnTo>
                  <a:lnTo>
                    <a:pt x="1148" y="1847"/>
                  </a:lnTo>
                  <a:lnTo>
                    <a:pt x="1148" y="1854"/>
                  </a:lnTo>
                  <a:lnTo>
                    <a:pt x="1155" y="1847"/>
                  </a:lnTo>
                  <a:lnTo>
                    <a:pt x="1155" y="1832"/>
                  </a:lnTo>
                  <a:lnTo>
                    <a:pt x="1155" y="1847"/>
                  </a:lnTo>
                  <a:lnTo>
                    <a:pt x="1162" y="1854"/>
                  </a:lnTo>
                  <a:lnTo>
                    <a:pt x="1162" y="1847"/>
                  </a:lnTo>
                  <a:lnTo>
                    <a:pt x="1162" y="1832"/>
                  </a:lnTo>
                  <a:lnTo>
                    <a:pt x="1162" y="1847"/>
                  </a:lnTo>
                  <a:lnTo>
                    <a:pt x="1170" y="1854"/>
                  </a:lnTo>
                  <a:lnTo>
                    <a:pt x="1170" y="1861"/>
                  </a:lnTo>
                  <a:lnTo>
                    <a:pt x="1170" y="1854"/>
                  </a:lnTo>
                  <a:lnTo>
                    <a:pt x="1170" y="1847"/>
                  </a:lnTo>
                  <a:lnTo>
                    <a:pt x="1177" y="1861"/>
                  </a:lnTo>
                  <a:lnTo>
                    <a:pt x="1184" y="1869"/>
                  </a:lnTo>
                  <a:lnTo>
                    <a:pt x="1184" y="1861"/>
                  </a:lnTo>
                  <a:lnTo>
                    <a:pt x="1184" y="1847"/>
                  </a:lnTo>
                  <a:lnTo>
                    <a:pt x="1184" y="1854"/>
                  </a:lnTo>
                  <a:lnTo>
                    <a:pt x="1192" y="1861"/>
                  </a:lnTo>
                  <a:lnTo>
                    <a:pt x="1192" y="1854"/>
                  </a:lnTo>
                  <a:lnTo>
                    <a:pt x="1192" y="1847"/>
                  </a:lnTo>
                  <a:lnTo>
                    <a:pt x="1192" y="1839"/>
                  </a:lnTo>
                  <a:lnTo>
                    <a:pt x="1199" y="1847"/>
                  </a:lnTo>
                  <a:lnTo>
                    <a:pt x="1199" y="1854"/>
                  </a:lnTo>
                  <a:lnTo>
                    <a:pt x="1199" y="1847"/>
                  </a:lnTo>
                  <a:lnTo>
                    <a:pt x="1206" y="1832"/>
                  </a:lnTo>
                  <a:lnTo>
                    <a:pt x="1206" y="1847"/>
                  </a:lnTo>
                  <a:lnTo>
                    <a:pt x="1206" y="1854"/>
                  </a:lnTo>
                  <a:lnTo>
                    <a:pt x="1214" y="1847"/>
                  </a:lnTo>
                  <a:lnTo>
                    <a:pt x="1214" y="1839"/>
                  </a:lnTo>
                  <a:lnTo>
                    <a:pt x="1214" y="1847"/>
                  </a:lnTo>
                  <a:lnTo>
                    <a:pt x="1214" y="1854"/>
                  </a:lnTo>
                  <a:lnTo>
                    <a:pt x="1221" y="1861"/>
                  </a:lnTo>
                  <a:lnTo>
                    <a:pt x="1221" y="1854"/>
                  </a:lnTo>
                  <a:lnTo>
                    <a:pt x="1221" y="1847"/>
                  </a:lnTo>
                  <a:lnTo>
                    <a:pt x="1221" y="1861"/>
                  </a:lnTo>
                  <a:lnTo>
                    <a:pt x="1228" y="1869"/>
                  </a:lnTo>
                  <a:lnTo>
                    <a:pt x="1236" y="1861"/>
                  </a:lnTo>
                  <a:lnTo>
                    <a:pt x="1236" y="1847"/>
                  </a:lnTo>
                  <a:lnTo>
                    <a:pt x="1236" y="1854"/>
                  </a:lnTo>
                  <a:lnTo>
                    <a:pt x="1236" y="1861"/>
                  </a:lnTo>
                  <a:lnTo>
                    <a:pt x="1243" y="1854"/>
                  </a:lnTo>
                  <a:lnTo>
                    <a:pt x="1243" y="1839"/>
                  </a:lnTo>
                  <a:lnTo>
                    <a:pt x="1243" y="1847"/>
                  </a:lnTo>
                  <a:lnTo>
                    <a:pt x="1251" y="1854"/>
                  </a:lnTo>
                  <a:lnTo>
                    <a:pt x="1251" y="1847"/>
                  </a:lnTo>
                  <a:lnTo>
                    <a:pt x="1251" y="1832"/>
                  </a:lnTo>
                  <a:lnTo>
                    <a:pt x="1258" y="1847"/>
                  </a:lnTo>
                  <a:lnTo>
                    <a:pt x="1258" y="1854"/>
                  </a:lnTo>
                  <a:lnTo>
                    <a:pt x="1258" y="1847"/>
                  </a:lnTo>
                  <a:lnTo>
                    <a:pt x="1265" y="1839"/>
                  </a:lnTo>
                  <a:lnTo>
                    <a:pt x="1265" y="1854"/>
                  </a:lnTo>
                  <a:lnTo>
                    <a:pt x="1265" y="1861"/>
                  </a:lnTo>
                  <a:lnTo>
                    <a:pt x="1273" y="1854"/>
                  </a:lnTo>
                  <a:lnTo>
                    <a:pt x="1273" y="1847"/>
                  </a:lnTo>
                  <a:lnTo>
                    <a:pt x="1273" y="1861"/>
                  </a:lnTo>
                  <a:lnTo>
                    <a:pt x="1280" y="1869"/>
                  </a:lnTo>
                  <a:lnTo>
                    <a:pt x="1280" y="1861"/>
                  </a:lnTo>
                  <a:lnTo>
                    <a:pt x="1287" y="1847"/>
                  </a:lnTo>
                  <a:lnTo>
                    <a:pt x="1287" y="1854"/>
                  </a:lnTo>
                  <a:lnTo>
                    <a:pt x="1287" y="1861"/>
                  </a:lnTo>
                  <a:lnTo>
                    <a:pt x="1295" y="1854"/>
                  </a:lnTo>
                  <a:lnTo>
                    <a:pt x="1295" y="1839"/>
                  </a:lnTo>
                  <a:lnTo>
                    <a:pt x="1295" y="1847"/>
                  </a:lnTo>
                  <a:lnTo>
                    <a:pt x="1302" y="1854"/>
                  </a:lnTo>
                  <a:lnTo>
                    <a:pt x="1302" y="1847"/>
                  </a:lnTo>
                  <a:lnTo>
                    <a:pt x="1302" y="1839"/>
                  </a:lnTo>
                  <a:lnTo>
                    <a:pt x="1302" y="1847"/>
                  </a:lnTo>
                  <a:lnTo>
                    <a:pt x="1309" y="1854"/>
                  </a:lnTo>
                  <a:lnTo>
                    <a:pt x="1309" y="1847"/>
                  </a:lnTo>
                  <a:lnTo>
                    <a:pt x="1309" y="1839"/>
                  </a:lnTo>
                  <a:lnTo>
                    <a:pt x="1317" y="1854"/>
                  </a:lnTo>
                  <a:lnTo>
                    <a:pt x="1317" y="1861"/>
                  </a:lnTo>
                  <a:lnTo>
                    <a:pt x="1317" y="1854"/>
                  </a:lnTo>
                  <a:lnTo>
                    <a:pt x="1324" y="1847"/>
                  </a:lnTo>
                  <a:lnTo>
                    <a:pt x="1324" y="1861"/>
                  </a:lnTo>
                  <a:lnTo>
                    <a:pt x="1331" y="1869"/>
                  </a:lnTo>
                  <a:lnTo>
                    <a:pt x="1331" y="1861"/>
                  </a:lnTo>
                  <a:lnTo>
                    <a:pt x="1331" y="1847"/>
                  </a:lnTo>
                  <a:lnTo>
                    <a:pt x="1339" y="1854"/>
                  </a:lnTo>
                  <a:lnTo>
                    <a:pt x="1339" y="1861"/>
                  </a:lnTo>
                  <a:lnTo>
                    <a:pt x="1339" y="1854"/>
                  </a:lnTo>
                  <a:lnTo>
                    <a:pt x="1346" y="1839"/>
                  </a:lnTo>
                  <a:lnTo>
                    <a:pt x="1346" y="1847"/>
                  </a:lnTo>
                  <a:lnTo>
                    <a:pt x="1346" y="1854"/>
                  </a:lnTo>
                  <a:lnTo>
                    <a:pt x="1354" y="1847"/>
                  </a:lnTo>
                  <a:lnTo>
                    <a:pt x="1354" y="1839"/>
                  </a:lnTo>
                  <a:lnTo>
                    <a:pt x="1354" y="1847"/>
                  </a:lnTo>
                  <a:lnTo>
                    <a:pt x="1361" y="1854"/>
                  </a:lnTo>
                  <a:lnTo>
                    <a:pt x="1361" y="1847"/>
                  </a:lnTo>
                  <a:lnTo>
                    <a:pt x="1361" y="1839"/>
                  </a:lnTo>
                  <a:lnTo>
                    <a:pt x="1361" y="1854"/>
                  </a:lnTo>
                  <a:lnTo>
                    <a:pt x="1368" y="1861"/>
                  </a:lnTo>
                  <a:lnTo>
                    <a:pt x="1368" y="1854"/>
                  </a:lnTo>
                  <a:lnTo>
                    <a:pt x="1376" y="1847"/>
                  </a:lnTo>
                  <a:lnTo>
                    <a:pt x="1376" y="1861"/>
                  </a:lnTo>
                  <a:lnTo>
                    <a:pt x="1383" y="1869"/>
                  </a:lnTo>
                  <a:lnTo>
                    <a:pt x="1383" y="1861"/>
                  </a:lnTo>
                  <a:lnTo>
                    <a:pt x="1383" y="1847"/>
                  </a:lnTo>
                  <a:lnTo>
                    <a:pt x="1383" y="1854"/>
                  </a:lnTo>
                  <a:lnTo>
                    <a:pt x="1390" y="1861"/>
                  </a:lnTo>
                  <a:lnTo>
                    <a:pt x="1390" y="1854"/>
                  </a:lnTo>
                  <a:lnTo>
                    <a:pt x="1390" y="1839"/>
                  </a:lnTo>
                  <a:lnTo>
                    <a:pt x="1398" y="1854"/>
                  </a:lnTo>
                  <a:lnTo>
                    <a:pt x="1398" y="1847"/>
                  </a:lnTo>
                  <a:lnTo>
                    <a:pt x="1405" y="1839"/>
                  </a:lnTo>
                  <a:lnTo>
                    <a:pt x="1405" y="1847"/>
                  </a:lnTo>
                  <a:lnTo>
                    <a:pt x="1412" y="1854"/>
                  </a:lnTo>
                  <a:lnTo>
                    <a:pt x="1412" y="1839"/>
                  </a:lnTo>
                  <a:lnTo>
                    <a:pt x="1412" y="1854"/>
                  </a:lnTo>
                  <a:lnTo>
                    <a:pt x="1420" y="1861"/>
                  </a:lnTo>
                  <a:lnTo>
                    <a:pt x="1420" y="1854"/>
                  </a:lnTo>
                  <a:lnTo>
                    <a:pt x="1420" y="1847"/>
                  </a:lnTo>
                  <a:lnTo>
                    <a:pt x="1427" y="1861"/>
                  </a:lnTo>
                  <a:lnTo>
                    <a:pt x="1427" y="1869"/>
                  </a:lnTo>
                  <a:lnTo>
                    <a:pt x="1434" y="1861"/>
                  </a:lnTo>
                  <a:lnTo>
                    <a:pt x="1434" y="1847"/>
                  </a:lnTo>
                  <a:lnTo>
                    <a:pt x="1434" y="1854"/>
                  </a:lnTo>
                  <a:lnTo>
                    <a:pt x="1442" y="1861"/>
                  </a:lnTo>
                  <a:lnTo>
                    <a:pt x="1442" y="1854"/>
                  </a:lnTo>
                  <a:lnTo>
                    <a:pt x="1442" y="1839"/>
                  </a:lnTo>
                  <a:lnTo>
                    <a:pt x="1442" y="1854"/>
                  </a:lnTo>
                  <a:lnTo>
                    <a:pt x="1449" y="1847"/>
                  </a:lnTo>
                  <a:lnTo>
                    <a:pt x="1449" y="1839"/>
                  </a:lnTo>
                  <a:lnTo>
                    <a:pt x="1457" y="1847"/>
                  </a:lnTo>
                  <a:lnTo>
                    <a:pt x="1457" y="1854"/>
                  </a:lnTo>
                  <a:lnTo>
                    <a:pt x="1464" y="1839"/>
                  </a:lnTo>
                  <a:lnTo>
                    <a:pt x="1464" y="1854"/>
                  </a:lnTo>
                  <a:lnTo>
                    <a:pt x="1471" y="1861"/>
                  </a:lnTo>
                  <a:lnTo>
                    <a:pt x="1471" y="1847"/>
                  </a:lnTo>
                  <a:lnTo>
                    <a:pt x="1471" y="1861"/>
                  </a:lnTo>
                  <a:lnTo>
                    <a:pt x="1479" y="1869"/>
                  </a:lnTo>
                  <a:lnTo>
                    <a:pt x="1479" y="1861"/>
                  </a:lnTo>
                  <a:lnTo>
                    <a:pt x="1486" y="1847"/>
                  </a:lnTo>
                  <a:lnTo>
                    <a:pt x="1486" y="1861"/>
                  </a:lnTo>
                  <a:lnTo>
                    <a:pt x="1493" y="1854"/>
                  </a:lnTo>
                  <a:lnTo>
                    <a:pt x="1493" y="1847"/>
                  </a:lnTo>
                  <a:lnTo>
                    <a:pt x="1501" y="1854"/>
                  </a:lnTo>
                  <a:lnTo>
                    <a:pt x="1501" y="1839"/>
                  </a:lnTo>
                  <a:lnTo>
                    <a:pt x="1501" y="1854"/>
                  </a:lnTo>
                  <a:lnTo>
                    <a:pt x="1508" y="1847"/>
                  </a:lnTo>
                  <a:lnTo>
                    <a:pt x="1515" y="1854"/>
                  </a:lnTo>
                  <a:lnTo>
                    <a:pt x="1523" y="1861"/>
                  </a:lnTo>
                  <a:lnTo>
                    <a:pt x="1523" y="1854"/>
                  </a:lnTo>
                  <a:lnTo>
                    <a:pt x="1523" y="1861"/>
                  </a:lnTo>
                  <a:lnTo>
                    <a:pt x="1530" y="1869"/>
                  </a:lnTo>
                  <a:lnTo>
                    <a:pt x="1530" y="1861"/>
                  </a:lnTo>
                  <a:lnTo>
                    <a:pt x="1530" y="1854"/>
                  </a:lnTo>
                  <a:lnTo>
                    <a:pt x="1537" y="1861"/>
                  </a:lnTo>
                  <a:lnTo>
                    <a:pt x="1537" y="1854"/>
                  </a:lnTo>
                  <a:lnTo>
                    <a:pt x="1545" y="1847"/>
                  </a:lnTo>
                  <a:lnTo>
                    <a:pt x="1552" y="1854"/>
                  </a:lnTo>
                  <a:lnTo>
                    <a:pt x="1552" y="1839"/>
                  </a:lnTo>
                  <a:lnTo>
                    <a:pt x="1552" y="1854"/>
                  </a:lnTo>
                  <a:lnTo>
                    <a:pt x="1560" y="1847"/>
                  </a:lnTo>
                  <a:lnTo>
                    <a:pt x="1567" y="1854"/>
                  </a:lnTo>
                  <a:lnTo>
                    <a:pt x="1567" y="1861"/>
                  </a:lnTo>
                  <a:lnTo>
                    <a:pt x="1574" y="1854"/>
                  </a:lnTo>
                  <a:lnTo>
                    <a:pt x="1574" y="1861"/>
                  </a:lnTo>
                  <a:lnTo>
                    <a:pt x="1582" y="1869"/>
                  </a:lnTo>
                  <a:lnTo>
                    <a:pt x="1582" y="1861"/>
                  </a:lnTo>
                  <a:lnTo>
                    <a:pt x="1582" y="1854"/>
                  </a:lnTo>
                  <a:lnTo>
                    <a:pt x="1589" y="1861"/>
                  </a:lnTo>
                  <a:lnTo>
                    <a:pt x="1589" y="1854"/>
                  </a:lnTo>
                  <a:lnTo>
                    <a:pt x="1589" y="1847"/>
                  </a:lnTo>
                  <a:lnTo>
                    <a:pt x="1596" y="1854"/>
                  </a:lnTo>
                  <a:lnTo>
                    <a:pt x="1604" y="1839"/>
                  </a:lnTo>
                  <a:lnTo>
                    <a:pt x="1604" y="1854"/>
                  </a:lnTo>
                  <a:lnTo>
                    <a:pt x="1611" y="1847"/>
                  </a:lnTo>
                  <a:lnTo>
                    <a:pt x="1611" y="1854"/>
                  </a:lnTo>
                  <a:lnTo>
                    <a:pt x="1618" y="1861"/>
                  </a:lnTo>
                  <a:lnTo>
                    <a:pt x="1618" y="1854"/>
                  </a:lnTo>
                  <a:lnTo>
                    <a:pt x="1626" y="1861"/>
                  </a:lnTo>
                  <a:lnTo>
                    <a:pt x="1626" y="1869"/>
                  </a:lnTo>
                  <a:lnTo>
                    <a:pt x="1633" y="1861"/>
                  </a:lnTo>
                  <a:lnTo>
                    <a:pt x="1633" y="1854"/>
                  </a:lnTo>
                  <a:lnTo>
                    <a:pt x="1640" y="1861"/>
                  </a:lnTo>
                  <a:lnTo>
                    <a:pt x="1640" y="1854"/>
                  </a:lnTo>
                  <a:lnTo>
                    <a:pt x="1640" y="1847"/>
                  </a:lnTo>
                  <a:lnTo>
                    <a:pt x="1648" y="1854"/>
                  </a:lnTo>
                  <a:lnTo>
                    <a:pt x="1648" y="1847"/>
                  </a:lnTo>
                  <a:lnTo>
                    <a:pt x="1655" y="1854"/>
                  </a:lnTo>
                  <a:lnTo>
                    <a:pt x="1663" y="1847"/>
                  </a:lnTo>
                  <a:lnTo>
                    <a:pt x="1663" y="1854"/>
                  </a:lnTo>
                  <a:lnTo>
                    <a:pt x="1670" y="1861"/>
                  </a:lnTo>
                  <a:lnTo>
                    <a:pt x="1670" y="1854"/>
                  </a:lnTo>
                  <a:lnTo>
                    <a:pt x="1670" y="1861"/>
                  </a:lnTo>
                  <a:lnTo>
                    <a:pt x="1677" y="1869"/>
                  </a:lnTo>
                  <a:lnTo>
                    <a:pt x="1677" y="1861"/>
                  </a:lnTo>
                  <a:lnTo>
                    <a:pt x="1685" y="1854"/>
                  </a:lnTo>
                  <a:lnTo>
                    <a:pt x="1685" y="1861"/>
                  </a:lnTo>
                  <a:lnTo>
                    <a:pt x="1692" y="1854"/>
                  </a:lnTo>
                  <a:lnTo>
                    <a:pt x="1692" y="1847"/>
                  </a:lnTo>
                  <a:lnTo>
                    <a:pt x="1692" y="1854"/>
                  </a:lnTo>
                  <a:lnTo>
                    <a:pt x="1692" y="1861"/>
                  </a:lnTo>
                  <a:lnTo>
                    <a:pt x="1699" y="1854"/>
                  </a:lnTo>
                  <a:lnTo>
                    <a:pt x="1699" y="1847"/>
                  </a:lnTo>
                  <a:lnTo>
                    <a:pt x="1707" y="1854"/>
                  </a:lnTo>
                  <a:lnTo>
                    <a:pt x="1707" y="1861"/>
                  </a:lnTo>
                  <a:lnTo>
                    <a:pt x="1707" y="1854"/>
                  </a:lnTo>
                  <a:lnTo>
                    <a:pt x="1714" y="1847"/>
                  </a:lnTo>
                  <a:lnTo>
                    <a:pt x="1714" y="1854"/>
                  </a:lnTo>
                  <a:lnTo>
                    <a:pt x="1721" y="1861"/>
                  </a:lnTo>
                  <a:lnTo>
                    <a:pt x="1721" y="1854"/>
                  </a:lnTo>
                  <a:lnTo>
                    <a:pt x="1721" y="1861"/>
                  </a:lnTo>
                  <a:lnTo>
                    <a:pt x="1729" y="1869"/>
                  </a:lnTo>
                  <a:lnTo>
                    <a:pt x="1729" y="1861"/>
                  </a:lnTo>
                  <a:lnTo>
                    <a:pt x="1729" y="1854"/>
                  </a:lnTo>
                  <a:lnTo>
                    <a:pt x="1736" y="1861"/>
                  </a:lnTo>
                  <a:lnTo>
                    <a:pt x="1736" y="1854"/>
                  </a:lnTo>
                  <a:lnTo>
                    <a:pt x="1743" y="1847"/>
                  </a:lnTo>
                  <a:lnTo>
                    <a:pt x="1743" y="1854"/>
                  </a:lnTo>
                  <a:lnTo>
                    <a:pt x="1743" y="1861"/>
                  </a:lnTo>
                  <a:lnTo>
                    <a:pt x="1751" y="1854"/>
                  </a:lnTo>
                  <a:lnTo>
                    <a:pt x="1751" y="1847"/>
                  </a:lnTo>
                  <a:lnTo>
                    <a:pt x="1751" y="1854"/>
                  </a:lnTo>
                  <a:lnTo>
                    <a:pt x="1758" y="1861"/>
                  </a:lnTo>
                  <a:lnTo>
                    <a:pt x="1758" y="1854"/>
                  </a:lnTo>
                  <a:lnTo>
                    <a:pt x="1758" y="1847"/>
                  </a:lnTo>
                  <a:lnTo>
                    <a:pt x="1766" y="1854"/>
                  </a:lnTo>
                  <a:lnTo>
                    <a:pt x="1766" y="1861"/>
                  </a:lnTo>
                  <a:lnTo>
                    <a:pt x="1773" y="1854"/>
                  </a:lnTo>
                  <a:lnTo>
                    <a:pt x="1773" y="1861"/>
                  </a:lnTo>
                  <a:lnTo>
                    <a:pt x="1780" y="1869"/>
                  </a:lnTo>
                  <a:lnTo>
                    <a:pt x="1780" y="1861"/>
                  </a:lnTo>
                  <a:lnTo>
                    <a:pt x="1780" y="1854"/>
                  </a:lnTo>
                  <a:lnTo>
                    <a:pt x="1788" y="1861"/>
                  </a:lnTo>
                  <a:lnTo>
                    <a:pt x="1788" y="1854"/>
                  </a:lnTo>
                  <a:lnTo>
                    <a:pt x="1788" y="1847"/>
                  </a:lnTo>
                  <a:lnTo>
                    <a:pt x="1795" y="1854"/>
                  </a:lnTo>
                  <a:lnTo>
                    <a:pt x="1795" y="1861"/>
                  </a:lnTo>
                  <a:lnTo>
                    <a:pt x="1795" y="1854"/>
                  </a:lnTo>
                  <a:lnTo>
                    <a:pt x="1802" y="1847"/>
                  </a:lnTo>
                  <a:lnTo>
                    <a:pt x="1802" y="1854"/>
                  </a:lnTo>
                  <a:lnTo>
                    <a:pt x="1810" y="1861"/>
                  </a:lnTo>
                  <a:lnTo>
                    <a:pt x="1810" y="1854"/>
                  </a:lnTo>
                  <a:lnTo>
                    <a:pt x="1810" y="1847"/>
                  </a:lnTo>
                  <a:lnTo>
                    <a:pt x="1810" y="1854"/>
                  </a:lnTo>
                  <a:lnTo>
                    <a:pt x="1817" y="1861"/>
                  </a:lnTo>
                  <a:lnTo>
                    <a:pt x="1817" y="1854"/>
                  </a:lnTo>
                  <a:lnTo>
                    <a:pt x="1824" y="1861"/>
                  </a:lnTo>
                  <a:lnTo>
                    <a:pt x="1824" y="1869"/>
                  </a:lnTo>
                  <a:lnTo>
                    <a:pt x="1832" y="1861"/>
                  </a:lnTo>
                  <a:lnTo>
                    <a:pt x="1832" y="1854"/>
                  </a:lnTo>
                  <a:lnTo>
                    <a:pt x="1839" y="1861"/>
                  </a:lnTo>
                  <a:lnTo>
                    <a:pt x="1839" y="1854"/>
                  </a:lnTo>
                  <a:lnTo>
                    <a:pt x="1839" y="1847"/>
                  </a:lnTo>
                  <a:lnTo>
                    <a:pt x="1839" y="1854"/>
                  </a:lnTo>
                  <a:lnTo>
                    <a:pt x="1846" y="1861"/>
                  </a:lnTo>
                  <a:lnTo>
                    <a:pt x="1846" y="1854"/>
                  </a:lnTo>
                  <a:lnTo>
                    <a:pt x="1854" y="1847"/>
                  </a:lnTo>
                  <a:lnTo>
                    <a:pt x="1854" y="1854"/>
                  </a:lnTo>
                  <a:lnTo>
                    <a:pt x="1854" y="1861"/>
                  </a:lnTo>
                  <a:lnTo>
                    <a:pt x="1861" y="1854"/>
                  </a:lnTo>
                  <a:lnTo>
                    <a:pt x="1861" y="1847"/>
                  </a:lnTo>
                  <a:lnTo>
                    <a:pt x="1861" y="1854"/>
                  </a:lnTo>
                  <a:lnTo>
                    <a:pt x="1869" y="1861"/>
                  </a:lnTo>
                  <a:lnTo>
                    <a:pt x="1869" y="1854"/>
                  </a:lnTo>
                  <a:lnTo>
                    <a:pt x="1869" y="1861"/>
                  </a:lnTo>
                  <a:lnTo>
                    <a:pt x="1876" y="1869"/>
                  </a:lnTo>
                  <a:lnTo>
                    <a:pt x="1876" y="1861"/>
                  </a:lnTo>
                  <a:lnTo>
                    <a:pt x="1883" y="1854"/>
                  </a:lnTo>
                  <a:lnTo>
                    <a:pt x="1883" y="1861"/>
                  </a:lnTo>
                  <a:lnTo>
                    <a:pt x="1891" y="1854"/>
                  </a:lnTo>
                  <a:lnTo>
                    <a:pt x="1891" y="1847"/>
                  </a:lnTo>
                  <a:lnTo>
                    <a:pt x="1891" y="1854"/>
                  </a:lnTo>
                  <a:lnTo>
                    <a:pt x="1898" y="1861"/>
                  </a:lnTo>
                  <a:lnTo>
                    <a:pt x="1898" y="1854"/>
                  </a:lnTo>
                  <a:lnTo>
                    <a:pt x="1898" y="1847"/>
                  </a:lnTo>
                  <a:lnTo>
                    <a:pt x="1905" y="1854"/>
                  </a:lnTo>
                  <a:lnTo>
                    <a:pt x="1905" y="1861"/>
                  </a:lnTo>
                  <a:lnTo>
                    <a:pt x="1905" y="1854"/>
                  </a:lnTo>
                  <a:lnTo>
                    <a:pt x="1913" y="1847"/>
                  </a:lnTo>
                  <a:lnTo>
                    <a:pt x="1913" y="1854"/>
                  </a:lnTo>
                  <a:lnTo>
                    <a:pt x="1920" y="1861"/>
                  </a:lnTo>
                  <a:lnTo>
                    <a:pt x="1920" y="1854"/>
                  </a:lnTo>
                  <a:lnTo>
                    <a:pt x="1920" y="1861"/>
                  </a:lnTo>
                  <a:lnTo>
                    <a:pt x="1927" y="1869"/>
                  </a:lnTo>
                  <a:lnTo>
                    <a:pt x="1927" y="1861"/>
                  </a:lnTo>
                  <a:lnTo>
                    <a:pt x="1927" y="1854"/>
                  </a:lnTo>
                  <a:lnTo>
                    <a:pt x="1935" y="1861"/>
                  </a:lnTo>
                  <a:lnTo>
                    <a:pt x="1935" y="1854"/>
                  </a:lnTo>
                  <a:lnTo>
                    <a:pt x="1942" y="1847"/>
                  </a:lnTo>
                  <a:lnTo>
                    <a:pt x="1942" y="1854"/>
                  </a:lnTo>
                  <a:lnTo>
                    <a:pt x="1949" y="1861"/>
                  </a:lnTo>
                  <a:lnTo>
                    <a:pt x="1949" y="1854"/>
                  </a:lnTo>
                  <a:lnTo>
                    <a:pt x="1949" y="1847"/>
                  </a:lnTo>
                  <a:lnTo>
                    <a:pt x="1949" y="1854"/>
                  </a:lnTo>
                  <a:lnTo>
                    <a:pt x="1957" y="1861"/>
                  </a:lnTo>
                  <a:lnTo>
                    <a:pt x="1957" y="1854"/>
                  </a:lnTo>
                  <a:lnTo>
                    <a:pt x="1957" y="1847"/>
                  </a:lnTo>
                  <a:lnTo>
                    <a:pt x="1964" y="1861"/>
                  </a:lnTo>
                  <a:lnTo>
                    <a:pt x="1972" y="1854"/>
                  </a:lnTo>
                  <a:lnTo>
                    <a:pt x="1972" y="1861"/>
                  </a:lnTo>
                  <a:lnTo>
                    <a:pt x="1979" y="1869"/>
                  </a:lnTo>
                  <a:lnTo>
                    <a:pt x="1979" y="1861"/>
                  </a:lnTo>
                  <a:lnTo>
                    <a:pt x="1979" y="1854"/>
                  </a:lnTo>
                  <a:lnTo>
                    <a:pt x="1986" y="1861"/>
                  </a:lnTo>
                  <a:lnTo>
                    <a:pt x="1986" y="1847"/>
                  </a:lnTo>
                  <a:lnTo>
                    <a:pt x="1994" y="1854"/>
                  </a:lnTo>
                  <a:lnTo>
                    <a:pt x="1994" y="1861"/>
                  </a:lnTo>
                  <a:lnTo>
                    <a:pt x="2001" y="1854"/>
                  </a:lnTo>
                  <a:lnTo>
                    <a:pt x="2001" y="1847"/>
                  </a:lnTo>
                  <a:lnTo>
                    <a:pt x="2001" y="1854"/>
                  </a:lnTo>
                  <a:lnTo>
                    <a:pt x="2008" y="1861"/>
                  </a:lnTo>
                  <a:lnTo>
                    <a:pt x="2008" y="1854"/>
                  </a:lnTo>
                  <a:lnTo>
                    <a:pt x="2008" y="1847"/>
                  </a:lnTo>
                  <a:lnTo>
                    <a:pt x="2008" y="1861"/>
                  </a:lnTo>
                  <a:lnTo>
                    <a:pt x="2016" y="1854"/>
                  </a:lnTo>
                  <a:lnTo>
                    <a:pt x="2023" y="1861"/>
                  </a:lnTo>
                  <a:lnTo>
                    <a:pt x="2023" y="1869"/>
                  </a:lnTo>
                  <a:lnTo>
                    <a:pt x="2030" y="1861"/>
                  </a:lnTo>
                  <a:lnTo>
                    <a:pt x="2030" y="1854"/>
                  </a:lnTo>
                  <a:lnTo>
                    <a:pt x="2038" y="1861"/>
                  </a:lnTo>
                  <a:lnTo>
                    <a:pt x="2045" y="1854"/>
                  </a:lnTo>
                  <a:lnTo>
                    <a:pt x="2045" y="1861"/>
                  </a:lnTo>
                  <a:lnTo>
                    <a:pt x="2045" y="1854"/>
                  </a:lnTo>
                  <a:lnTo>
                    <a:pt x="2052" y="1847"/>
                  </a:lnTo>
                  <a:lnTo>
                    <a:pt x="2052" y="1854"/>
                  </a:lnTo>
                  <a:lnTo>
                    <a:pt x="2052" y="1861"/>
                  </a:lnTo>
                  <a:lnTo>
                    <a:pt x="2060" y="1854"/>
                  </a:lnTo>
                  <a:lnTo>
                    <a:pt x="2067" y="1861"/>
                  </a:lnTo>
                  <a:lnTo>
                    <a:pt x="2067" y="1854"/>
                  </a:lnTo>
                  <a:lnTo>
                    <a:pt x="2067" y="1861"/>
                  </a:lnTo>
                  <a:lnTo>
                    <a:pt x="2075" y="1869"/>
                  </a:lnTo>
                  <a:lnTo>
                    <a:pt x="2075" y="1861"/>
                  </a:lnTo>
                  <a:lnTo>
                    <a:pt x="2082" y="1854"/>
                  </a:lnTo>
                  <a:lnTo>
                    <a:pt x="2089" y="1861"/>
                  </a:lnTo>
                  <a:lnTo>
                    <a:pt x="2089" y="1854"/>
                  </a:lnTo>
                  <a:lnTo>
                    <a:pt x="2097" y="1861"/>
                  </a:lnTo>
                  <a:lnTo>
                    <a:pt x="2097" y="1854"/>
                  </a:lnTo>
                  <a:lnTo>
                    <a:pt x="2097" y="1847"/>
                  </a:lnTo>
                  <a:lnTo>
                    <a:pt x="2104" y="1854"/>
                  </a:lnTo>
                  <a:lnTo>
                    <a:pt x="2104" y="1861"/>
                  </a:lnTo>
                  <a:lnTo>
                    <a:pt x="2111" y="1854"/>
                  </a:lnTo>
                  <a:lnTo>
                    <a:pt x="2119" y="1861"/>
                  </a:lnTo>
                  <a:lnTo>
                    <a:pt x="2119" y="1854"/>
                  </a:lnTo>
                  <a:lnTo>
                    <a:pt x="2119" y="1861"/>
                  </a:lnTo>
                  <a:lnTo>
                    <a:pt x="2126" y="1869"/>
                  </a:lnTo>
                  <a:lnTo>
                    <a:pt x="2126" y="1861"/>
                  </a:lnTo>
                  <a:lnTo>
                    <a:pt x="2126" y="1854"/>
                  </a:lnTo>
                  <a:lnTo>
                    <a:pt x="2133" y="1861"/>
                  </a:lnTo>
                  <a:lnTo>
                    <a:pt x="2141" y="1854"/>
                  </a:lnTo>
                  <a:lnTo>
                    <a:pt x="2148" y="1861"/>
                  </a:lnTo>
                  <a:lnTo>
                    <a:pt x="2148" y="1854"/>
                  </a:lnTo>
                  <a:lnTo>
                    <a:pt x="2148" y="1847"/>
                  </a:lnTo>
                  <a:lnTo>
                    <a:pt x="2148" y="1854"/>
                  </a:lnTo>
                  <a:lnTo>
                    <a:pt x="2155" y="1861"/>
                  </a:lnTo>
                  <a:lnTo>
                    <a:pt x="2155" y="1854"/>
                  </a:lnTo>
                  <a:lnTo>
                    <a:pt x="2163" y="1861"/>
                  </a:lnTo>
                  <a:lnTo>
                    <a:pt x="2170" y="1854"/>
                  </a:lnTo>
                  <a:lnTo>
                    <a:pt x="2170" y="1861"/>
                  </a:lnTo>
                  <a:lnTo>
                    <a:pt x="2178" y="1869"/>
                  </a:lnTo>
                  <a:lnTo>
                    <a:pt x="2178" y="1861"/>
                  </a:lnTo>
                  <a:lnTo>
                    <a:pt x="2178" y="1854"/>
                  </a:lnTo>
                  <a:lnTo>
                    <a:pt x="2185" y="1861"/>
                  </a:lnTo>
                  <a:lnTo>
                    <a:pt x="2192" y="1854"/>
                  </a:lnTo>
                  <a:lnTo>
                    <a:pt x="2192" y="1861"/>
                  </a:lnTo>
                  <a:lnTo>
                    <a:pt x="2200" y="1854"/>
                  </a:lnTo>
                  <a:lnTo>
                    <a:pt x="2207" y="1861"/>
                  </a:lnTo>
                  <a:lnTo>
                    <a:pt x="2207" y="1854"/>
                  </a:lnTo>
                  <a:lnTo>
                    <a:pt x="2214" y="1861"/>
                  </a:lnTo>
                  <a:lnTo>
                    <a:pt x="2214" y="1854"/>
                  </a:lnTo>
                  <a:lnTo>
                    <a:pt x="2222" y="1861"/>
                  </a:lnTo>
                  <a:lnTo>
                    <a:pt x="2222" y="1869"/>
                  </a:lnTo>
                  <a:lnTo>
                    <a:pt x="2229" y="1861"/>
                  </a:lnTo>
                  <a:lnTo>
                    <a:pt x="2229" y="1854"/>
                  </a:lnTo>
                  <a:lnTo>
                    <a:pt x="2236" y="1861"/>
                  </a:lnTo>
                  <a:lnTo>
                    <a:pt x="2236" y="1854"/>
                  </a:lnTo>
                  <a:lnTo>
                    <a:pt x="2244" y="1861"/>
                  </a:lnTo>
                  <a:lnTo>
                    <a:pt x="2251" y="1854"/>
                  </a:lnTo>
                  <a:lnTo>
                    <a:pt x="2258" y="1861"/>
                  </a:lnTo>
                  <a:lnTo>
                    <a:pt x="2258" y="1854"/>
                  </a:lnTo>
                  <a:lnTo>
                    <a:pt x="2266" y="1861"/>
                  </a:lnTo>
                  <a:lnTo>
                    <a:pt x="2266" y="1854"/>
                  </a:lnTo>
                  <a:lnTo>
                    <a:pt x="2266" y="1861"/>
                  </a:lnTo>
                  <a:lnTo>
                    <a:pt x="2273" y="1869"/>
                  </a:lnTo>
                  <a:lnTo>
                    <a:pt x="2273" y="1861"/>
                  </a:lnTo>
                  <a:lnTo>
                    <a:pt x="2281" y="1854"/>
                  </a:lnTo>
                  <a:lnTo>
                    <a:pt x="2288" y="1861"/>
                  </a:lnTo>
                  <a:lnTo>
                    <a:pt x="2288" y="1854"/>
                  </a:lnTo>
                  <a:lnTo>
                    <a:pt x="2295" y="1861"/>
                  </a:lnTo>
                  <a:lnTo>
                    <a:pt x="2303" y="1854"/>
                  </a:lnTo>
                  <a:lnTo>
                    <a:pt x="2303" y="1861"/>
                  </a:lnTo>
                  <a:lnTo>
                    <a:pt x="2310" y="1854"/>
                  </a:lnTo>
                  <a:lnTo>
                    <a:pt x="2317" y="1861"/>
                  </a:lnTo>
                  <a:lnTo>
                    <a:pt x="2317" y="1854"/>
                  </a:lnTo>
                  <a:lnTo>
                    <a:pt x="2317" y="1861"/>
                  </a:lnTo>
                  <a:lnTo>
                    <a:pt x="2325" y="1869"/>
                  </a:lnTo>
                  <a:lnTo>
                    <a:pt x="2325" y="1861"/>
                  </a:lnTo>
                  <a:lnTo>
                    <a:pt x="2332" y="1854"/>
                  </a:lnTo>
                  <a:lnTo>
                    <a:pt x="2339" y="1861"/>
                  </a:lnTo>
                  <a:lnTo>
                    <a:pt x="2339" y="1854"/>
                  </a:lnTo>
                  <a:lnTo>
                    <a:pt x="2347" y="1861"/>
                  </a:lnTo>
                  <a:lnTo>
                    <a:pt x="2347" y="1854"/>
                  </a:lnTo>
                  <a:lnTo>
                    <a:pt x="2354" y="1861"/>
                  </a:lnTo>
                  <a:lnTo>
                    <a:pt x="2354" y="1854"/>
                  </a:lnTo>
                  <a:lnTo>
                    <a:pt x="2361" y="1861"/>
                  </a:lnTo>
                  <a:lnTo>
                    <a:pt x="2369" y="1854"/>
                  </a:lnTo>
                  <a:lnTo>
                    <a:pt x="2369" y="1861"/>
                  </a:lnTo>
                  <a:lnTo>
                    <a:pt x="2376" y="1869"/>
                  </a:lnTo>
                  <a:lnTo>
                    <a:pt x="2384" y="1861"/>
                  </a:lnTo>
                  <a:lnTo>
                    <a:pt x="2391" y="1854"/>
                  </a:lnTo>
                  <a:lnTo>
                    <a:pt x="2398" y="1861"/>
                  </a:lnTo>
                  <a:lnTo>
                    <a:pt x="2398" y="1854"/>
                  </a:lnTo>
                  <a:lnTo>
                    <a:pt x="2406" y="1861"/>
                  </a:lnTo>
                  <a:lnTo>
                    <a:pt x="2406" y="1854"/>
                  </a:lnTo>
                  <a:lnTo>
                    <a:pt x="2413" y="1861"/>
                  </a:lnTo>
                  <a:lnTo>
                    <a:pt x="2420" y="1869"/>
                  </a:lnTo>
                  <a:lnTo>
                    <a:pt x="2428" y="1861"/>
                  </a:lnTo>
                  <a:lnTo>
                    <a:pt x="2435" y="1854"/>
                  </a:lnTo>
                  <a:lnTo>
                    <a:pt x="2442" y="1861"/>
                  </a:lnTo>
                  <a:lnTo>
                    <a:pt x="2450" y="1854"/>
                  </a:lnTo>
                  <a:lnTo>
                    <a:pt x="2457" y="1861"/>
                  </a:lnTo>
                  <a:lnTo>
                    <a:pt x="2457" y="1854"/>
                  </a:lnTo>
                  <a:lnTo>
                    <a:pt x="2464" y="1861"/>
                  </a:lnTo>
                  <a:lnTo>
                    <a:pt x="2472" y="1869"/>
                  </a:lnTo>
                  <a:lnTo>
                    <a:pt x="2479" y="1861"/>
                  </a:lnTo>
                  <a:lnTo>
                    <a:pt x="2487" y="1854"/>
                  </a:lnTo>
                  <a:lnTo>
                    <a:pt x="2494" y="1861"/>
                  </a:lnTo>
                  <a:lnTo>
                    <a:pt x="2494" y="1854"/>
                  </a:lnTo>
                  <a:lnTo>
                    <a:pt x="2501" y="1861"/>
                  </a:lnTo>
                  <a:lnTo>
                    <a:pt x="2509" y="1854"/>
                  </a:lnTo>
                  <a:lnTo>
                    <a:pt x="2516" y="1861"/>
                  </a:lnTo>
                  <a:lnTo>
                    <a:pt x="2523" y="1869"/>
                  </a:lnTo>
                  <a:lnTo>
                    <a:pt x="2531" y="1861"/>
                  </a:lnTo>
                  <a:lnTo>
                    <a:pt x="2531" y="1869"/>
                  </a:lnTo>
                  <a:lnTo>
                    <a:pt x="2538" y="1861"/>
                  </a:lnTo>
                  <a:lnTo>
                    <a:pt x="2538" y="1854"/>
                  </a:lnTo>
                  <a:lnTo>
                    <a:pt x="2545" y="1861"/>
                  </a:lnTo>
                  <a:lnTo>
                    <a:pt x="2545" y="1854"/>
                  </a:lnTo>
                  <a:lnTo>
                    <a:pt x="2553" y="1861"/>
                  </a:lnTo>
                  <a:lnTo>
                    <a:pt x="2553" y="1854"/>
                  </a:lnTo>
                  <a:lnTo>
                    <a:pt x="2560" y="1861"/>
                  </a:lnTo>
                  <a:lnTo>
                    <a:pt x="2560" y="1869"/>
                  </a:lnTo>
                  <a:lnTo>
                    <a:pt x="2567" y="1861"/>
                  </a:lnTo>
                  <a:lnTo>
                    <a:pt x="2575" y="1869"/>
                  </a:lnTo>
                  <a:lnTo>
                    <a:pt x="2582" y="1861"/>
                  </a:lnTo>
                  <a:lnTo>
                    <a:pt x="2582" y="1869"/>
                  </a:lnTo>
                  <a:lnTo>
                    <a:pt x="2582" y="1861"/>
                  </a:lnTo>
                  <a:lnTo>
                    <a:pt x="2590" y="1854"/>
                  </a:lnTo>
                  <a:lnTo>
                    <a:pt x="2597" y="1861"/>
                  </a:lnTo>
                  <a:lnTo>
                    <a:pt x="2597" y="1854"/>
                  </a:lnTo>
                  <a:lnTo>
                    <a:pt x="2604" y="1861"/>
                  </a:lnTo>
                  <a:lnTo>
                    <a:pt x="2604" y="1854"/>
                  </a:lnTo>
                  <a:lnTo>
                    <a:pt x="2612" y="1861"/>
                  </a:lnTo>
                  <a:lnTo>
                    <a:pt x="2612" y="1869"/>
                  </a:lnTo>
                  <a:lnTo>
                    <a:pt x="2619" y="1861"/>
                  </a:lnTo>
                  <a:lnTo>
                    <a:pt x="2626" y="1869"/>
                  </a:lnTo>
                  <a:lnTo>
                    <a:pt x="2626" y="1861"/>
                  </a:lnTo>
                  <a:lnTo>
                    <a:pt x="2634" y="1869"/>
                  </a:lnTo>
                  <a:lnTo>
                    <a:pt x="2634" y="1861"/>
                  </a:lnTo>
                  <a:lnTo>
                    <a:pt x="2634" y="1854"/>
                  </a:lnTo>
                  <a:lnTo>
                    <a:pt x="2641" y="1861"/>
                  </a:lnTo>
                  <a:lnTo>
                    <a:pt x="2648" y="1854"/>
                  </a:lnTo>
                  <a:lnTo>
                    <a:pt x="2656" y="1861"/>
                  </a:lnTo>
                  <a:lnTo>
                    <a:pt x="2656" y="1854"/>
                  </a:lnTo>
                  <a:lnTo>
                    <a:pt x="2656" y="1861"/>
                  </a:lnTo>
                  <a:lnTo>
                    <a:pt x="2663" y="1869"/>
                  </a:lnTo>
                  <a:lnTo>
                    <a:pt x="2663" y="1861"/>
                  </a:lnTo>
                  <a:lnTo>
                    <a:pt x="2670" y="1869"/>
                  </a:lnTo>
                  <a:lnTo>
                    <a:pt x="2678" y="1861"/>
                  </a:lnTo>
                  <a:lnTo>
                    <a:pt x="2678" y="1869"/>
                  </a:lnTo>
                  <a:lnTo>
                    <a:pt x="2685" y="1861"/>
                  </a:lnTo>
                  <a:lnTo>
                    <a:pt x="2685" y="1854"/>
                  </a:lnTo>
                  <a:lnTo>
                    <a:pt x="2693" y="1861"/>
                  </a:lnTo>
                  <a:lnTo>
                    <a:pt x="2693" y="1854"/>
                  </a:lnTo>
                  <a:lnTo>
                    <a:pt x="2700" y="1861"/>
                  </a:lnTo>
                  <a:lnTo>
                    <a:pt x="2707" y="1854"/>
                  </a:lnTo>
                  <a:lnTo>
                    <a:pt x="2707" y="1861"/>
                  </a:lnTo>
                  <a:lnTo>
                    <a:pt x="2715" y="1869"/>
                  </a:lnTo>
                  <a:lnTo>
                    <a:pt x="2715" y="1861"/>
                  </a:lnTo>
                  <a:lnTo>
                    <a:pt x="2722" y="1869"/>
                  </a:lnTo>
                  <a:lnTo>
                    <a:pt x="2729" y="1861"/>
                  </a:lnTo>
                  <a:lnTo>
                    <a:pt x="2729" y="1869"/>
                  </a:lnTo>
                  <a:lnTo>
                    <a:pt x="2737" y="1861"/>
                  </a:lnTo>
                  <a:lnTo>
                    <a:pt x="2737" y="1854"/>
                  </a:lnTo>
                  <a:lnTo>
                    <a:pt x="2744" y="1861"/>
                  </a:lnTo>
                  <a:lnTo>
                    <a:pt x="2744" y="1854"/>
                  </a:lnTo>
                  <a:lnTo>
                    <a:pt x="2751" y="1861"/>
                  </a:lnTo>
                  <a:lnTo>
                    <a:pt x="2751" y="1854"/>
                  </a:lnTo>
                  <a:lnTo>
                    <a:pt x="2759" y="1861"/>
                  </a:lnTo>
                  <a:lnTo>
                    <a:pt x="2759" y="1869"/>
                  </a:lnTo>
                  <a:lnTo>
                    <a:pt x="2766" y="1861"/>
                  </a:lnTo>
                  <a:lnTo>
                    <a:pt x="2773" y="1869"/>
                  </a:lnTo>
                  <a:lnTo>
                    <a:pt x="2781" y="1861"/>
                  </a:lnTo>
                  <a:lnTo>
                    <a:pt x="2781" y="1869"/>
                  </a:lnTo>
                  <a:lnTo>
                    <a:pt x="2781" y="1861"/>
                  </a:lnTo>
                  <a:lnTo>
                    <a:pt x="2788" y="1854"/>
                  </a:lnTo>
                  <a:lnTo>
                    <a:pt x="2796" y="1861"/>
                  </a:lnTo>
                  <a:lnTo>
                    <a:pt x="2796" y="1854"/>
                  </a:lnTo>
                  <a:lnTo>
                    <a:pt x="2803" y="1861"/>
                  </a:lnTo>
                  <a:lnTo>
                    <a:pt x="2803" y="1854"/>
                  </a:lnTo>
                  <a:lnTo>
                    <a:pt x="2810" y="1861"/>
                  </a:lnTo>
                  <a:lnTo>
                    <a:pt x="2810" y="1869"/>
                  </a:lnTo>
                  <a:lnTo>
                    <a:pt x="2818" y="1861"/>
                  </a:lnTo>
                  <a:lnTo>
                    <a:pt x="2825" y="1869"/>
                  </a:lnTo>
                  <a:lnTo>
                    <a:pt x="2825" y="1861"/>
                  </a:lnTo>
                  <a:lnTo>
                    <a:pt x="2832" y="1869"/>
                  </a:lnTo>
                  <a:lnTo>
                    <a:pt x="2832" y="1861"/>
                  </a:lnTo>
                  <a:lnTo>
                    <a:pt x="2832" y="1854"/>
                  </a:lnTo>
                  <a:lnTo>
                    <a:pt x="2840" y="1861"/>
                  </a:lnTo>
                  <a:lnTo>
                    <a:pt x="2847" y="1854"/>
                  </a:lnTo>
                  <a:lnTo>
                    <a:pt x="2854" y="1861"/>
                  </a:lnTo>
                  <a:lnTo>
                    <a:pt x="2854" y="1854"/>
                  </a:lnTo>
                  <a:lnTo>
                    <a:pt x="2862" y="1861"/>
                  </a:lnTo>
                  <a:lnTo>
                    <a:pt x="2862" y="1869"/>
                  </a:lnTo>
                  <a:lnTo>
                    <a:pt x="2862" y="1861"/>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2" name="Freeform 80">
              <a:extLst>
                <a:ext uri="{FF2B5EF4-FFF2-40B4-BE49-F238E27FC236}">
                  <a16:creationId xmlns:a16="http://schemas.microsoft.com/office/drawing/2014/main" id="{DAE2B5D6-512D-F547-AE92-4C203830CD45}"/>
                </a:ext>
              </a:extLst>
            </p:cNvPr>
            <p:cNvSpPr>
              <a:spLocks/>
            </p:cNvSpPr>
            <p:nvPr/>
          </p:nvSpPr>
          <p:spPr bwMode="auto">
            <a:xfrm>
              <a:off x="6280150" y="4129088"/>
              <a:ext cx="1506538" cy="23813"/>
            </a:xfrm>
            <a:custGeom>
              <a:avLst/>
              <a:gdLst>
                <a:gd name="T0" fmla="*/ 14 w 949"/>
                <a:gd name="T1" fmla="*/ 7 h 15"/>
                <a:gd name="T2" fmla="*/ 22 w 949"/>
                <a:gd name="T3" fmla="*/ 0 h 15"/>
                <a:gd name="T4" fmla="*/ 37 w 949"/>
                <a:gd name="T5" fmla="*/ 7 h 15"/>
                <a:gd name="T6" fmla="*/ 51 w 949"/>
                <a:gd name="T7" fmla="*/ 15 h 15"/>
                <a:gd name="T8" fmla="*/ 66 w 949"/>
                <a:gd name="T9" fmla="*/ 7 h 15"/>
                <a:gd name="T10" fmla="*/ 73 w 949"/>
                <a:gd name="T11" fmla="*/ 0 h 15"/>
                <a:gd name="T12" fmla="*/ 88 w 949"/>
                <a:gd name="T13" fmla="*/ 7 h 15"/>
                <a:gd name="T14" fmla="*/ 95 w 949"/>
                <a:gd name="T15" fmla="*/ 15 h 15"/>
                <a:gd name="T16" fmla="*/ 117 w 949"/>
                <a:gd name="T17" fmla="*/ 7 h 15"/>
                <a:gd name="T18" fmla="*/ 125 w 949"/>
                <a:gd name="T19" fmla="*/ 0 h 15"/>
                <a:gd name="T20" fmla="*/ 140 w 949"/>
                <a:gd name="T21" fmla="*/ 7 h 15"/>
                <a:gd name="T22" fmla="*/ 147 w 949"/>
                <a:gd name="T23" fmla="*/ 15 h 15"/>
                <a:gd name="T24" fmla="*/ 162 w 949"/>
                <a:gd name="T25" fmla="*/ 7 h 15"/>
                <a:gd name="T26" fmla="*/ 169 w 949"/>
                <a:gd name="T27" fmla="*/ 0 h 15"/>
                <a:gd name="T28" fmla="*/ 191 w 949"/>
                <a:gd name="T29" fmla="*/ 7 h 15"/>
                <a:gd name="T30" fmla="*/ 198 w 949"/>
                <a:gd name="T31" fmla="*/ 15 h 15"/>
                <a:gd name="T32" fmla="*/ 213 w 949"/>
                <a:gd name="T33" fmla="*/ 7 h 15"/>
                <a:gd name="T34" fmla="*/ 220 w 949"/>
                <a:gd name="T35" fmla="*/ 0 h 15"/>
                <a:gd name="T36" fmla="*/ 243 w 949"/>
                <a:gd name="T37" fmla="*/ 7 h 15"/>
                <a:gd name="T38" fmla="*/ 250 w 949"/>
                <a:gd name="T39" fmla="*/ 15 h 15"/>
                <a:gd name="T40" fmla="*/ 265 w 949"/>
                <a:gd name="T41" fmla="*/ 7 h 15"/>
                <a:gd name="T42" fmla="*/ 272 w 949"/>
                <a:gd name="T43" fmla="*/ 0 h 15"/>
                <a:gd name="T44" fmla="*/ 287 w 949"/>
                <a:gd name="T45" fmla="*/ 7 h 15"/>
                <a:gd name="T46" fmla="*/ 294 w 949"/>
                <a:gd name="T47" fmla="*/ 15 h 15"/>
                <a:gd name="T48" fmla="*/ 316 w 949"/>
                <a:gd name="T49" fmla="*/ 7 h 15"/>
                <a:gd name="T50" fmla="*/ 331 w 949"/>
                <a:gd name="T51" fmla="*/ 0 h 15"/>
                <a:gd name="T52" fmla="*/ 353 w 949"/>
                <a:gd name="T53" fmla="*/ 7 h 15"/>
                <a:gd name="T54" fmla="*/ 368 w 949"/>
                <a:gd name="T55" fmla="*/ 15 h 15"/>
                <a:gd name="T56" fmla="*/ 390 w 949"/>
                <a:gd name="T57" fmla="*/ 7 h 15"/>
                <a:gd name="T58" fmla="*/ 404 w 949"/>
                <a:gd name="T59" fmla="*/ 15 h 15"/>
                <a:gd name="T60" fmla="*/ 426 w 949"/>
                <a:gd name="T61" fmla="*/ 7 h 15"/>
                <a:gd name="T62" fmla="*/ 449 w 949"/>
                <a:gd name="T63" fmla="*/ 15 h 15"/>
                <a:gd name="T64" fmla="*/ 463 w 949"/>
                <a:gd name="T65" fmla="*/ 7 h 15"/>
                <a:gd name="T66" fmla="*/ 478 w 949"/>
                <a:gd name="T67" fmla="*/ 0 h 15"/>
                <a:gd name="T68" fmla="*/ 500 w 949"/>
                <a:gd name="T69" fmla="*/ 7 h 15"/>
                <a:gd name="T70" fmla="*/ 515 w 949"/>
                <a:gd name="T71" fmla="*/ 15 h 15"/>
                <a:gd name="T72" fmla="*/ 537 w 949"/>
                <a:gd name="T73" fmla="*/ 7 h 15"/>
                <a:gd name="T74" fmla="*/ 559 w 949"/>
                <a:gd name="T75" fmla="*/ 15 h 15"/>
                <a:gd name="T76" fmla="*/ 574 w 949"/>
                <a:gd name="T77" fmla="*/ 7 h 15"/>
                <a:gd name="T78" fmla="*/ 596 w 949"/>
                <a:gd name="T79" fmla="*/ 15 h 15"/>
                <a:gd name="T80" fmla="*/ 610 w 949"/>
                <a:gd name="T81" fmla="*/ 7 h 15"/>
                <a:gd name="T82" fmla="*/ 632 w 949"/>
                <a:gd name="T83" fmla="*/ 7 h 15"/>
                <a:gd name="T84" fmla="*/ 655 w 949"/>
                <a:gd name="T85" fmla="*/ 15 h 15"/>
                <a:gd name="T86" fmla="*/ 677 w 949"/>
                <a:gd name="T87" fmla="*/ 7 h 15"/>
                <a:gd name="T88" fmla="*/ 699 w 949"/>
                <a:gd name="T89" fmla="*/ 7 h 15"/>
                <a:gd name="T90" fmla="*/ 713 w 949"/>
                <a:gd name="T91" fmla="*/ 15 h 15"/>
                <a:gd name="T92" fmla="*/ 735 w 949"/>
                <a:gd name="T93" fmla="*/ 7 h 15"/>
                <a:gd name="T94" fmla="*/ 758 w 949"/>
                <a:gd name="T95" fmla="*/ 15 h 15"/>
                <a:gd name="T96" fmla="*/ 772 w 949"/>
                <a:gd name="T97" fmla="*/ 7 h 15"/>
                <a:gd name="T98" fmla="*/ 794 w 949"/>
                <a:gd name="T99" fmla="*/ 15 h 15"/>
                <a:gd name="T100" fmla="*/ 809 w 949"/>
                <a:gd name="T101" fmla="*/ 7 h 15"/>
                <a:gd name="T102" fmla="*/ 831 w 949"/>
                <a:gd name="T103" fmla="*/ 7 h 15"/>
                <a:gd name="T104" fmla="*/ 853 w 949"/>
                <a:gd name="T105" fmla="*/ 15 h 15"/>
                <a:gd name="T106" fmla="*/ 875 w 949"/>
                <a:gd name="T107" fmla="*/ 7 h 15"/>
                <a:gd name="T108" fmla="*/ 897 w 949"/>
                <a:gd name="T109" fmla="*/ 7 h 15"/>
                <a:gd name="T110" fmla="*/ 912 w 949"/>
                <a:gd name="T111" fmla="*/ 15 h 15"/>
                <a:gd name="T112" fmla="*/ 934 w 949"/>
                <a:gd name="T113" fmla="*/ 7 h 15"/>
                <a:gd name="T114" fmla="*/ 949 w 949"/>
                <a:gd name="T115" fmla="*/ 15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49"/>
                <a:gd name="T175" fmla="*/ 0 h 15"/>
                <a:gd name="T176" fmla="*/ 949 w 949"/>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49" h="15">
                  <a:moveTo>
                    <a:pt x="0" y="7"/>
                  </a:moveTo>
                  <a:lnTo>
                    <a:pt x="7" y="15"/>
                  </a:lnTo>
                  <a:lnTo>
                    <a:pt x="14" y="7"/>
                  </a:lnTo>
                  <a:lnTo>
                    <a:pt x="14" y="15"/>
                  </a:lnTo>
                  <a:lnTo>
                    <a:pt x="22" y="7"/>
                  </a:lnTo>
                  <a:lnTo>
                    <a:pt x="22" y="0"/>
                  </a:lnTo>
                  <a:lnTo>
                    <a:pt x="29" y="7"/>
                  </a:lnTo>
                  <a:lnTo>
                    <a:pt x="29" y="0"/>
                  </a:lnTo>
                  <a:lnTo>
                    <a:pt x="37" y="7"/>
                  </a:lnTo>
                  <a:lnTo>
                    <a:pt x="44" y="0"/>
                  </a:lnTo>
                  <a:lnTo>
                    <a:pt x="44" y="7"/>
                  </a:lnTo>
                  <a:lnTo>
                    <a:pt x="51" y="15"/>
                  </a:lnTo>
                  <a:lnTo>
                    <a:pt x="51" y="7"/>
                  </a:lnTo>
                  <a:lnTo>
                    <a:pt x="59" y="15"/>
                  </a:lnTo>
                  <a:lnTo>
                    <a:pt x="66" y="7"/>
                  </a:lnTo>
                  <a:lnTo>
                    <a:pt x="66" y="15"/>
                  </a:lnTo>
                  <a:lnTo>
                    <a:pt x="73" y="7"/>
                  </a:lnTo>
                  <a:lnTo>
                    <a:pt x="73" y="0"/>
                  </a:lnTo>
                  <a:lnTo>
                    <a:pt x="81" y="7"/>
                  </a:lnTo>
                  <a:lnTo>
                    <a:pt x="81" y="0"/>
                  </a:lnTo>
                  <a:lnTo>
                    <a:pt x="88" y="7"/>
                  </a:lnTo>
                  <a:lnTo>
                    <a:pt x="95" y="0"/>
                  </a:lnTo>
                  <a:lnTo>
                    <a:pt x="95" y="7"/>
                  </a:lnTo>
                  <a:lnTo>
                    <a:pt x="95" y="15"/>
                  </a:lnTo>
                  <a:lnTo>
                    <a:pt x="103" y="7"/>
                  </a:lnTo>
                  <a:lnTo>
                    <a:pt x="110" y="15"/>
                  </a:lnTo>
                  <a:lnTo>
                    <a:pt x="117" y="7"/>
                  </a:lnTo>
                  <a:lnTo>
                    <a:pt x="117" y="15"/>
                  </a:lnTo>
                  <a:lnTo>
                    <a:pt x="117" y="7"/>
                  </a:lnTo>
                  <a:lnTo>
                    <a:pt x="125" y="0"/>
                  </a:lnTo>
                  <a:lnTo>
                    <a:pt x="132" y="7"/>
                  </a:lnTo>
                  <a:lnTo>
                    <a:pt x="132" y="0"/>
                  </a:lnTo>
                  <a:lnTo>
                    <a:pt x="140" y="7"/>
                  </a:lnTo>
                  <a:lnTo>
                    <a:pt x="140" y="0"/>
                  </a:lnTo>
                  <a:lnTo>
                    <a:pt x="147" y="7"/>
                  </a:lnTo>
                  <a:lnTo>
                    <a:pt x="147" y="15"/>
                  </a:lnTo>
                  <a:lnTo>
                    <a:pt x="154" y="7"/>
                  </a:lnTo>
                  <a:lnTo>
                    <a:pt x="162" y="15"/>
                  </a:lnTo>
                  <a:lnTo>
                    <a:pt x="162" y="7"/>
                  </a:lnTo>
                  <a:lnTo>
                    <a:pt x="169" y="15"/>
                  </a:lnTo>
                  <a:lnTo>
                    <a:pt x="169" y="7"/>
                  </a:lnTo>
                  <a:lnTo>
                    <a:pt x="169" y="0"/>
                  </a:lnTo>
                  <a:lnTo>
                    <a:pt x="176" y="7"/>
                  </a:lnTo>
                  <a:lnTo>
                    <a:pt x="184" y="0"/>
                  </a:lnTo>
                  <a:lnTo>
                    <a:pt x="191" y="7"/>
                  </a:lnTo>
                  <a:lnTo>
                    <a:pt x="191" y="0"/>
                  </a:lnTo>
                  <a:lnTo>
                    <a:pt x="191" y="7"/>
                  </a:lnTo>
                  <a:lnTo>
                    <a:pt x="198" y="15"/>
                  </a:lnTo>
                  <a:lnTo>
                    <a:pt x="198" y="7"/>
                  </a:lnTo>
                  <a:lnTo>
                    <a:pt x="206" y="15"/>
                  </a:lnTo>
                  <a:lnTo>
                    <a:pt x="213" y="7"/>
                  </a:lnTo>
                  <a:lnTo>
                    <a:pt x="220" y="15"/>
                  </a:lnTo>
                  <a:lnTo>
                    <a:pt x="220" y="7"/>
                  </a:lnTo>
                  <a:lnTo>
                    <a:pt x="220" y="0"/>
                  </a:lnTo>
                  <a:lnTo>
                    <a:pt x="228" y="7"/>
                  </a:lnTo>
                  <a:lnTo>
                    <a:pt x="235" y="0"/>
                  </a:lnTo>
                  <a:lnTo>
                    <a:pt x="243" y="7"/>
                  </a:lnTo>
                  <a:lnTo>
                    <a:pt x="243" y="0"/>
                  </a:lnTo>
                  <a:lnTo>
                    <a:pt x="243" y="7"/>
                  </a:lnTo>
                  <a:lnTo>
                    <a:pt x="250" y="15"/>
                  </a:lnTo>
                  <a:lnTo>
                    <a:pt x="250" y="7"/>
                  </a:lnTo>
                  <a:lnTo>
                    <a:pt x="257" y="15"/>
                  </a:lnTo>
                  <a:lnTo>
                    <a:pt x="265" y="7"/>
                  </a:lnTo>
                  <a:lnTo>
                    <a:pt x="265" y="15"/>
                  </a:lnTo>
                  <a:lnTo>
                    <a:pt x="272" y="7"/>
                  </a:lnTo>
                  <a:lnTo>
                    <a:pt x="272" y="0"/>
                  </a:lnTo>
                  <a:lnTo>
                    <a:pt x="279" y="7"/>
                  </a:lnTo>
                  <a:lnTo>
                    <a:pt x="279" y="0"/>
                  </a:lnTo>
                  <a:lnTo>
                    <a:pt x="287" y="7"/>
                  </a:lnTo>
                  <a:lnTo>
                    <a:pt x="294" y="0"/>
                  </a:lnTo>
                  <a:lnTo>
                    <a:pt x="294" y="7"/>
                  </a:lnTo>
                  <a:lnTo>
                    <a:pt x="294" y="15"/>
                  </a:lnTo>
                  <a:lnTo>
                    <a:pt x="301" y="7"/>
                  </a:lnTo>
                  <a:lnTo>
                    <a:pt x="309" y="15"/>
                  </a:lnTo>
                  <a:lnTo>
                    <a:pt x="316" y="7"/>
                  </a:lnTo>
                  <a:lnTo>
                    <a:pt x="316" y="15"/>
                  </a:lnTo>
                  <a:lnTo>
                    <a:pt x="323" y="7"/>
                  </a:lnTo>
                  <a:lnTo>
                    <a:pt x="331" y="0"/>
                  </a:lnTo>
                  <a:lnTo>
                    <a:pt x="338" y="7"/>
                  </a:lnTo>
                  <a:lnTo>
                    <a:pt x="346" y="15"/>
                  </a:lnTo>
                  <a:lnTo>
                    <a:pt x="353" y="7"/>
                  </a:lnTo>
                  <a:lnTo>
                    <a:pt x="360" y="15"/>
                  </a:lnTo>
                  <a:lnTo>
                    <a:pt x="360" y="7"/>
                  </a:lnTo>
                  <a:lnTo>
                    <a:pt x="368" y="15"/>
                  </a:lnTo>
                  <a:lnTo>
                    <a:pt x="375" y="7"/>
                  </a:lnTo>
                  <a:lnTo>
                    <a:pt x="382" y="0"/>
                  </a:lnTo>
                  <a:lnTo>
                    <a:pt x="390" y="7"/>
                  </a:lnTo>
                  <a:lnTo>
                    <a:pt x="397" y="15"/>
                  </a:lnTo>
                  <a:lnTo>
                    <a:pt x="397" y="7"/>
                  </a:lnTo>
                  <a:lnTo>
                    <a:pt x="404" y="15"/>
                  </a:lnTo>
                  <a:lnTo>
                    <a:pt x="412" y="7"/>
                  </a:lnTo>
                  <a:lnTo>
                    <a:pt x="419" y="15"/>
                  </a:lnTo>
                  <a:lnTo>
                    <a:pt x="426" y="7"/>
                  </a:lnTo>
                  <a:lnTo>
                    <a:pt x="434" y="0"/>
                  </a:lnTo>
                  <a:lnTo>
                    <a:pt x="441" y="7"/>
                  </a:lnTo>
                  <a:lnTo>
                    <a:pt x="449" y="15"/>
                  </a:lnTo>
                  <a:lnTo>
                    <a:pt x="449" y="7"/>
                  </a:lnTo>
                  <a:lnTo>
                    <a:pt x="456" y="15"/>
                  </a:lnTo>
                  <a:lnTo>
                    <a:pt x="463" y="7"/>
                  </a:lnTo>
                  <a:lnTo>
                    <a:pt x="463" y="15"/>
                  </a:lnTo>
                  <a:lnTo>
                    <a:pt x="471" y="7"/>
                  </a:lnTo>
                  <a:lnTo>
                    <a:pt x="478" y="0"/>
                  </a:lnTo>
                  <a:lnTo>
                    <a:pt x="485" y="7"/>
                  </a:lnTo>
                  <a:lnTo>
                    <a:pt x="493" y="15"/>
                  </a:lnTo>
                  <a:lnTo>
                    <a:pt x="500" y="7"/>
                  </a:lnTo>
                  <a:lnTo>
                    <a:pt x="507" y="15"/>
                  </a:lnTo>
                  <a:lnTo>
                    <a:pt x="507" y="7"/>
                  </a:lnTo>
                  <a:lnTo>
                    <a:pt x="515" y="15"/>
                  </a:lnTo>
                  <a:lnTo>
                    <a:pt x="522" y="7"/>
                  </a:lnTo>
                  <a:lnTo>
                    <a:pt x="529" y="0"/>
                  </a:lnTo>
                  <a:lnTo>
                    <a:pt x="537" y="7"/>
                  </a:lnTo>
                  <a:lnTo>
                    <a:pt x="544" y="15"/>
                  </a:lnTo>
                  <a:lnTo>
                    <a:pt x="552" y="7"/>
                  </a:lnTo>
                  <a:lnTo>
                    <a:pt x="559" y="15"/>
                  </a:lnTo>
                  <a:lnTo>
                    <a:pt x="559" y="7"/>
                  </a:lnTo>
                  <a:lnTo>
                    <a:pt x="566" y="15"/>
                  </a:lnTo>
                  <a:lnTo>
                    <a:pt x="574" y="7"/>
                  </a:lnTo>
                  <a:lnTo>
                    <a:pt x="581" y="7"/>
                  </a:lnTo>
                  <a:lnTo>
                    <a:pt x="588" y="7"/>
                  </a:lnTo>
                  <a:lnTo>
                    <a:pt x="596" y="15"/>
                  </a:lnTo>
                  <a:lnTo>
                    <a:pt x="596" y="7"/>
                  </a:lnTo>
                  <a:lnTo>
                    <a:pt x="603" y="15"/>
                  </a:lnTo>
                  <a:lnTo>
                    <a:pt x="610" y="7"/>
                  </a:lnTo>
                  <a:lnTo>
                    <a:pt x="618" y="15"/>
                  </a:lnTo>
                  <a:lnTo>
                    <a:pt x="625" y="7"/>
                  </a:lnTo>
                  <a:lnTo>
                    <a:pt x="632" y="7"/>
                  </a:lnTo>
                  <a:lnTo>
                    <a:pt x="640" y="15"/>
                  </a:lnTo>
                  <a:lnTo>
                    <a:pt x="647" y="7"/>
                  </a:lnTo>
                  <a:lnTo>
                    <a:pt x="655" y="15"/>
                  </a:lnTo>
                  <a:lnTo>
                    <a:pt x="662" y="7"/>
                  </a:lnTo>
                  <a:lnTo>
                    <a:pt x="669" y="15"/>
                  </a:lnTo>
                  <a:lnTo>
                    <a:pt x="677" y="7"/>
                  </a:lnTo>
                  <a:lnTo>
                    <a:pt x="684" y="7"/>
                  </a:lnTo>
                  <a:lnTo>
                    <a:pt x="691" y="15"/>
                  </a:lnTo>
                  <a:lnTo>
                    <a:pt x="699" y="7"/>
                  </a:lnTo>
                  <a:lnTo>
                    <a:pt x="706" y="15"/>
                  </a:lnTo>
                  <a:lnTo>
                    <a:pt x="713" y="7"/>
                  </a:lnTo>
                  <a:lnTo>
                    <a:pt x="713" y="15"/>
                  </a:lnTo>
                  <a:lnTo>
                    <a:pt x="721" y="7"/>
                  </a:lnTo>
                  <a:lnTo>
                    <a:pt x="728" y="7"/>
                  </a:lnTo>
                  <a:lnTo>
                    <a:pt x="735" y="7"/>
                  </a:lnTo>
                  <a:lnTo>
                    <a:pt x="743" y="15"/>
                  </a:lnTo>
                  <a:lnTo>
                    <a:pt x="750" y="7"/>
                  </a:lnTo>
                  <a:lnTo>
                    <a:pt x="758" y="15"/>
                  </a:lnTo>
                  <a:lnTo>
                    <a:pt x="758" y="7"/>
                  </a:lnTo>
                  <a:lnTo>
                    <a:pt x="765" y="15"/>
                  </a:lnTo>
                  <a:lnTo>
                    <a:pt x="772" y="7"/>
                  </a:lnTo>
                  <a:lnTo>
                    <a:pt x="780" y="7"/>
                  </a:lnTo>
                  <a:lnTo>
                    <a:pt x="787" y="7"/>
                  </a:lnTo>
                  <a:lnTo>
                    <a:pt x="794" y="15"/>
                  </a:lnTo>
                  <a:lnTo>
                    <a:pt x="794" y="7"/>
                  </a:lnTo>
                  <a:lnTo>
                    <a:pt x="802" y="15"/>
                  </a:lnTo>
                  <a:lnTo>
                    <a:pt x="809" y="7"/>
                  </a:lnTo>
                  <a:lnTo>
                    <a:pt x="816" y="15"/>
                  </a:lnTo>
                  <a:lnTo>
                    <a:pt x="824" y="7"/>
                  </a:lnTo>
                  <a:lnTo>
                    <a:pt x="831" y="7"/>
                  </a:lnTo>
                  <a:lnTo>
                    <a:pt x="838" y="15"/>
                  </a:lnTo>
                  <a:lnTo>
                    <a:pt x="846" y="7"/>
                  </a:lnTo>
                  <a:lnTo>
                    <a:pt x="853" y="15"/>
                  </a:lnTo>
                  <a:lnTo>
                    <a:pt x="861" y="7"/>
                  </a:lnTo>
                  <a:lnTo>
                    <a:pt x="868" y="15"/>
                  </a:lnTo>
                  <a:lnTo>
                    <a:pt x="875" y="7"/>
                  </a:lnTo>
                  <a:lnTo>
                    <a:pt x="883" y="7"/>
                  </a:lnTo>
                  <a:lnTo>
                    <a:pt x="890" y="15"/>
                  </a:lnTo>
                  <a:lnTo>
                    <a:pt x="897" y="7"/>
                  </a:lnTo>
                  <a:lnTo>
                    <a:pt x="905" y="15"/>
                  </a:lnTo>
                  <a:lnTo>
                    <a:pt x="912" y="7"/>
                  </a:lnTo>
                  <a:lnTo>
                    <a:pt x="912" y="15"/>
                  </a:lnTo>
                  <a:lnTo>
                    <a:pt x="919" y="7"/>
                  </a:lnTo>
                  <a:lnTo>
                    <a:pt x="927" y="7"/>
                  </a:lnTo>
                  <a:lnTo>
                    <a:pt x="934" y="7"/>
                  </a:lnTo>
                  <a:lnTo>
                    <a:pt x="941" y="15"/>
                  </a:lnTo>
                  <a:lnTo>
                    <a:pt x="949" y="7"/>
                  </a:lnTo>
                  <a:lnTo>
                    <a:pt x="949" y="15"/>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3" name="Line 81">
              <a:extLst>
                <a:ext uri="{FF2B5EF4-FFF2-40B4-BE49-F238E27FC236}">
                  <a16:creationId xmlns:a16="http://schemas.microsoft.com/office/drawing/2014/main" id="{D6E2ECF6-BAE6-E044-A640-933997F8BEB2}"/>
                </a:ext>
              </a:extLst>
            </p:cNvPr>
            <p:cNvSpPr>
              <a:spLocks noChangeShapeType="1"/>
            </p:cNvSpPr>
            <p:nvPr/>
          </p:nvSpPr>
          <p:spPr bwMode="auto">
            <a:xfrm flipV="1">
              <a:off x="1712913" y="1185863"/>
              <a:ext cx="11113" cy="4789488"/>
            </a:xfrm>
            <a:prstGeom prst="line">
              <a:avLst/>
            </a:prstGeom>
            <a:noFill/>
            <a:ln w="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4" name="Freeform 82">
              <a:extLst>
                <a:ext uri="{FF2B5EF4-FFF2-40B4-BE49-F238E27FC236}">
                  <a16:creationId xmlns:a16="http://schemas.microsoft.com/office/drawing/2014/main" id="{912428A9-81CB-784D-888A-5981303C2681}"/>
                </a:ext>
              </a:extLst>
            </p:cNvPr>
            <p:cNvSpPr>
              <a:spLocks/>
            </p:cNvSpPr>
            <p:nvPr/>
          </p:nvSpPr>
          <p:spPr bwMode="auto">
            <a:xfrm>
              <a:off x="1724025" y="1185863"/>
              <a:ext cx="1588" cy="2043113"/>
            </a:xfrm>
            <a:custGeom>
              <a:avLst/>
              <a:gdLst>
                <a:gd name="T0" fmla="*/ 0 w 1"/>
                <a:gd name="T1" fmla="*/ 0 h 175"/>
                <a:gd name="T2" fmla="*/ 0 w 1"/>
                <a:gd name="T3" fmla="*/ 175 h 175"/>
                <a:gd name="T4" fmla="*/ 0 w 1"/>
                <a:gd name="T5" fmla="*/ 0 h 175"/>
                <a:gd name="T6" fmla="*/ 0 60000 65536"/>
                <a:gd name="T7" fmla="*/ 0 60000 65536"/>
                <a:gd name="T8" fmla="*/ 0 60000 65536"/>
                <a:gd name="T9" fmla="*/ 0 w 1"/>
                <a:gd name="T10" fmla="*/ 0 h 175"/>
                <a:gd name="T11" fmla="*/ 1 w 1"/>
                <a:gd name="T12" fmla="*/ 175 h 175"/>
              </a:gdLst>
              <a:ahLst/>
              <a:cxnLst>
                <a:cxn ang="T6">
                  <a:pos x="T0" y="T1"/>
                </a:cxn>
                <a:cxn ang="T7">
                  <a:pos x="T2" y="T3"/>
                </a:cxn>
                <a:cxn ang="T8">
                  <a:pos x="T4" y="T5"/>
                </a:cxn>
              </a:cxnLst>
              <a:rect l="T9" t="T10" r="T11" b="T12"/>
              <a:pathLst>
                <a:path w="1" h="175">
                  <a:moveTo>
                    <a:pt x="0" y="0"/>
                  </a:moveTo>
                  <a:lnTo>
                    <a:pt x="0" y="175"/>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5" name="Freeform 83">
              <a:extLst>
                <a:ext uri="{FF2B5EF4-FFF2-40B4-BE49-F238E27FC236}">
                  <a16:creationId xmlns:a16="http://schemas.microsoft.com/office/drawing/2014/main" id="{37679DF9-D6AD-A24E-A9F0-22D82B059461}"/>
                </a:ext>
              </a:extLst>
            </p:cNvPr>
            <p:cNvSpPr>
              <a:spLocks/>
            </p:cNvSpPr>
            <p:nvPr/>
          </p:nvSpPr>
          <p:spPr bwMode="auto">
            <a:xfrm>
              <a:off x="1736725" y="1185863"/>
              <a:ext cx="11113" cy="4789488"/>
            </a:xfrm>
            <a:custGeom>
              <a:avLst/>
              <a:gdLst>
                <a:gd name="T0" fmla="*/ 0 w 7"/>
                <a:gd name="T1" fmla="*/ 0 h 3017"/>
                <a:gd name="T2" fmla="*/ 0 w 7"/>
                <a:gd name="T3" fmla="*/ 36 h 3017"/>
                <a:gd name="T4" fmla="*/ 0 w 7"/>
                <a:gd name="T5" fmla="*/ 1111 h 3017"/>
                <a:gd name="T6" fmla="*/ 0 w 7"/>
                <a:gd name="T7" fmla="*/ 1516 h 3017"/>
                <a:gd name="T8" fmla="*/ 0 w 7"/>
                <a:gd name="T9" fmla="*/ 1390 h 3017"/>
                <a:gd name="T10" fmla="*/ 7 w 7"/>
                <a:gd name="T11" fmla="*/ 1758 h 3017"/>
                <a:gd name="T12" fmla="*/ 7 w 7"/>
                <a:gd name="T13" fmla="*/ 2465 h 3017"/>
                <a:gd name="T14" fmla="*/ 7 w 7"/>
                <a:gd name="T15" fmla="*/ 3017 h 301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017"/>
                <a:gd name="T26" fmla="*/ 7 w 7"/>
                <a:gd name="T27" fmla="*/ 3017 h 30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017">
                  <a:moveTo>
                    <a:pt x="0" y="0"/>
                  </a:moveTo>
                  <a:lnTo>
                    <a:pt x="0" y="36"/>
                  </a:lnTo>
                  <a:lnTo>
                    <a:pt x="0" y="1111"/>
                  </a:lnTo>
                  <a:lnTo>
                    <a:pt x="0" y="1516"/>
                  </a:lnTo>
                  <a:lnTo>
                    <a:pt x="0" y="1390"/>
                  </a:lnTo>
                  <a:lnTo>
                    <a:pt x="7" y="1758"/>
                  </a:lnTo>
                  <a:lnTo>
                    <a:pt x="7" y="2465"/>
                  </a:lnTo>
                  <a:lnTo>
                    <a:pt x="7" y="3017"/>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6" name="Freeform 84">
              <a:extLst>
                <a:ext uri="{FF2B5EF4-FFF2-40B4-BE49-F238E27FC236}">
                  <a16:creationId xmlns:a16="http://schemas.microsoft.com/office/drawing/2014/main" id="{80539BF4-6E84-274D-855E-8478AE0B2E0C}"/>
                </a:ext>
              </a:extLst>
            </p:cNvPr>
            <p:cNvSpPr>
              <a:spLocks/>
            </p:cNvSpPr>
            <p:nvPr/>
          </p:nvSpPr>
          <p:spPr bwMode="auto">
            <a:xfrm>
              <a:off x="1771650" y="3381375"/>
              <a:ext cx="4297363" cy="2593975"/>
            </a:xfrm>
            <a:custGeom>
              <a:avLst/>
              <a:gdLst>
                <a:gd name="T0" fmla="*/ 29 w 2707"/>
                <a:gd name="T1" fmla="*/ 1472 h 1634"/>
                <a:gd name="T2" fmla="*/ 66 w 2707"/>
                <a:gd name="T3" fmla="*/ 501 h 1634"/>
                <a:gd name="T4" fmla="*/ 96 w 2707"/>
                <a:gd name="T5" fmla="*/ 780 h 1634"/>
                <a:gd name="T6" fmla="*/ 132 w 2707"/>
                <a:gd name="T7" fmla="*/ 861 h 1634"/>
                <a:gd name="T8" fmla="*/ 162 w 2707"/>
                <a:gd name="T9" fmla="*/ 486 h 1634"/>
                <a:gd name="T10" fmla="*/ 199 w 2707"/>
                <a:gd name="T11" fmla="*/ 346 h 1634"/>
                <a:gd name="T12" fmla="*/ 228 w 2707"/>
                <a:gd name="T13" fmla="*/ 317 h 1634"/>
                <a:gd name="T14" fmla="*/ 265 w 2707"/>
                <a:gd name="T15" fmla="*/ 390 h 1634"/>
                <a:gd name="T16" fmla="*/ 294 w 2707"/>
                <a:gd name="T17" fmla="*/ 265 h 1634"/>
                <a:gd name="T18" fmla="*/ 331 w 2707"/>
                <a:gd name="T19" fmla="*/ 118 h 1634"/>
                <a:gd name="T20" fmla="*/ 368 w 2707"/>
                <a:gd name="T21" fmla="*/ 44 h 1634"/>
                <a:gd name="T22" fmla="*/ 405 w 2707"/>
                <a:gd name="T23" fmla="*/ 111 h 1634"/>
                <a:gd name="T24" fmla="*/ 441 w 2707"/>
                <a:gd name="T25" fmla="*/ 162 h 1634"/>
                <a:gd name="T26" fmla="*/ 471 w 2707"/>
                <a:gd name="T27" fmla="*/ 309 h 1634"/>
                <a:gd name="T28" fmla="*/ 508 w 2707"/>
                <a:gd name="T29" fmla="*/ 236 h 1634"/>
                <a:gd name="T30" fmla="*/ 544 w 2707"/>
                <a:gd name="T31" fmla="*/ 302 h 1634"/>
                <a:gd name="T32" fmla="*/ 574 w 2707"/>
                <a:gd name="T33" fmla="*/ 353 h 1634"/>
                <a:gd name="T34" fmla="*/ 611 w 2707"/>
                <a:gd name="T35" fmla="*/ 265 h 1634"/>
                <a:gd name="T36" fmla="*/ 647 w 2707"/>
                <a:gd name="T37" fmla="*/ 206 h 1634"/>
                <a:gd name="T38" fmla="*/ 684 w 2707"/>
                <a:gd name="T39" fmla="*/ 184 h 1634"/>
                <a:gd name="T40" fmla="*/ 721 w 2707"/>
                <a:gd name="T41" fmla="*/ 258 h 1634"/>
                <a:gd name="T42" fmla="*/ 758 w 2707"/>
                <a:gd name="T43" fmla="*/ 206 h 1634"/>
                <a:gd name="T44" fmla="*/ 802 w 2707"/>
                <a:gd name="T45" fmla="*/ 96 h 1634"/>
                <a:gd name="T46" fmla="*/ 839 w 2707"/>
                <a:gd name="T47" fmla="*/ 111 h 1634"/>
                <a:gd name="T48" fmla="*/ 875 w 2707"/>
                <a:gd name="T49" fmla="*/ 140 h 1634"/>
                <a:gd name="T50" fmla="*/ 912 w 2707"/>
                <a:gd name="T51" fmla="*/ 258 h 1634"/>
                <a:gd name="T52" fmla="*/ 956 w 2707"/>
                <a:gd name="T53" fmla="*/ 243 h 1634"/>
                <a:gd name="T54" fmla="*/ 993 w 2707"/>
                <a:gd name="T55" fmla="*/ 221 h 1634"/>
                <a:gd name="T56" fmla="*/ 1030 w 2707"/>
                <a:gd name="T57" fmla="*/ 280 h 1634"/>
                <a:gd name="T58" fmla="*/ 1081 w 2707"/>
                <a:gd name="T59" fmla="*/ 236 h 1634"/>
                <a:gd name="T60" fmla="*/ 1126 w 2707"/>
                <a:gd name="T61" fmla="*/ 191 h 1634"/>
                <a:gd name="T62" fmla="*/ 1162 w 2707"/>
                <a:gd name="T63" fmla="*/ 243 h 1634"/>
                <a:gd name="T64" fmla="*/ 1214 w 2707"/>
                <a:gd name="T65" fmla="*/ 206 h 1634"/>
                <a:gd name="T66" fmla="*/ 1251 w 2707"/>
                <a:gd name="T67" fmla="*/ 147 h 1634"/>
                <a:gd name="T68" fmla="*/ 1302 w 2707"/>
                <a:gd name="T69" fmla="*/ 118 h 1634"/>
                <a:gd name="T70" fmla="*/ 1339 w 2707"/>
                <a:gd name="T71" fmla="*/ 177 h 1634"/>
                <a:gd name="T72" fmla="*/ 1383 w 2707"/>
                <a:gd name="T73" fmla="*/ 199 h 1634"/>
                <a:gd name="T74" fmla="*/ 1427 w 2707"/>
                <a:gd name="T75" fmla="*/ 191 h 1634"/>
                <a:gd name="T76" fmla="*/ 1486 w 2707"/>
                <a:gd name="T77" fmla="*/ 236 h 1634"/>
                <a:gd name="T78" fmla="*/ 1530 w 2707"/>
                <a:gd name="T79" fmla="*/ 206 h 1634"/>
                <a:gd name="T80" fmla="*/ 1574 w 2707"/>
                <a:gd name="T81" fmla="*/ 199 h 1634"/>
                <a:gd name="T82" fmla="*/ 1611 w 2707"/>
                <a:gd name="T83" fmla="*/ 199 h 1634"/>
                <a:gd name="T84" fmla="*/ 1663 w 2707"/>
                <a:gd name="T85" fmla="*/ 214 h 1634"/>
                <a:gd name="T86" fmla="*/ 1721 w 2707"/>
                <a:gd name="T87" fmla="*/ 140 h 1634"/>
                <a:gd name="T88" fmla="*/ 1773 w 2707"/>
                <a:gd name="T89" fmla="*/ 147 h 1634"/>
                <a:gd name="T90" fmla="*/ 1832 w 2707"/>
                <a:gd name="T91" fmla="*/ 206 h 1634"/>
                <a:gd name="T92" fmla="*/ 1876 w 2707"/>
                <a:gd name="T93" fmla="*/ 199 h 1634"/>
                <a:gd name="T94" fmla="*/ 1942 w 2707"/>
                <a:gd name="T95" fmla="*/ 221 h 1634"/>
                <a:gd name="T96" fmla="*/ 1994 w 2707"/>
                <a:gd name="T97" fmla="*/ 199 h 1634"/>
                <a:gd name="T98" fmla="*/ 2045 w 2707"/>
                <a:gd name="T99" fmla="*/ 177 h 1634"/>
                <a:gd name="T100" fmla="*/ 2104 w 2707"/>
                <a:gd name="T101" fmla="*/ 199 h 1634"/>
                <a:gd name="T102" fmla="*/ 2148 w 2707"/>
                <a:gd name="T103" fmla="*/ 177 h 1634"/>
                <a:gd name="T104" fmla="*/ 2207 w 2707"/>
                <a:gd name="T105" fmla="*/ 140 h 1634"/>
                <a:gd name="T106" fmla="*/ 2281 w 2707"/>
                <a:gd name="T107" fmla="*/ 177 h 1634"/>
                <a:gd name="T108" fmla="*/ 2339 w 2707"/>
                <a:gd name="T109" fmla="*/ 191 h 1634"/>
                <a:gd name="T110" fmla="*/ 2413 w 2707"/>
                <a:gd name="T111" fmla="*/ 221 h 1634"/>
                <a:gd name="T112" fmla="*/ 2487 w 2707"/>
                <a:gd name="T113" fmla="*/ 184 h 1634"/>
                <a:gd name="T114" fmla="*/ 2545 w 2707"/>
                <a:gd name="T115" fmla="*/ 199 h 1634"/>
                <a:gd name="T116" fmla="*/ 2612 w 2707"/>
                <a:gd name="T117" fmla="*/ 177 h 1634"/>
                <a:gd name="T118" fmla="*/ 2693 w 2707"/>
                <a:gd name="T119" fmla="*/ 155 h 16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07"/>
                <a:gd name="T181" fmla="*/ 0 h 1634"/>
                <a:gd name="T182" fmla="*/ 2707 w 2707"/>
                <a:gd name="T183" fmla="*/ 1634 h 16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07" h="1634">
                  <a:moveTo>
                    <a:pt x="0" y="1634"/>
                  </a:moveTo>
                  <a:lnTo>
                    <a:pt x="0" y="1509"/>
                  </a:lnTo>
                  <a:lnTo>
                    <a:pt x="0" y="1545"/>
                  </a:lnTo>
                  <a:lnTo>
                    <a:pt x="7" y="1060"/>
                  </a:lnTo>
                  <a:lnTo>
                    <a:pt x="7" y="677"/>
                  </a:lnTo>
                  <a:lnTo>
                    <a:pt x="7" y="1038"/>
                  </a:lnTo>
                  <a:lnTo>
                    <a:pt x="15" y="1317"/>
                  </a:lnTo>
                  <a:lnTo>
                    <a:pt x="15" y="1560"/>
                  </a:lnTo>
                  <a:lnTo>
                    <a:pt x="15" y="1553"/>
                  </a:lnTo>
                  <a:lnTo>
                    <a:pt x="15" y="1406"/>
                  </a:lnTo>
                  <a:lnTo>
                    <a:pt x="22" y="1472"/>
                  </a:lnTo>
                  <a:lnTo>
                    <a:pt x="22" y="1487"/>
                  </a:lnTo>
                  <a:lnTo>
                    <a:pt x="22" y="1626"/>
                  </a:lnTo>
                  <a:lnTo>
                    <a:pt x="22" y="1442"/>
                  </a:lnTo>
                  <a:lnTo>
                    <a:pt x="29" y="1420"/>
                  </a:lnTo>
                  <a:lnTo>
                    <a:pt x="29" y="1590"/>
                  </a:lnTo>
                  <a:lnTo>
                    <a:pt x="29" y="1472"/>
                  </a:lnTo>
                  <a:lnTo>
                    <a:pt x="29" y="1465"/>
                  </a:lnTo>
                  <a:lnTo>
                    <a:pt x="37" y="1273"/>
                  </a:lnTo>
                  <a:lnTo>
                    <a:pt x="37" y="1126"/>
                  </a:lnTo>
                  <a:lnTo>
                    <a:pt x="37" y="986"/>
                  </a:lnTo>
                  <a:lnTo>
                    <a:pt x="44" y="905"/>
                  </a:lnTo>
                  <a:lnTo>
                    <a:pt x="44" y="1008"/>
                  </a:lnTo>
                  <a:lnTo>
                    <a:pt x="44" y="773"/>
                  </a:lnTo>
                  <a:lnTo>
                    <a:pt x="44" y="552"/>
                  </a:lnTo>
                  <a:lnTo>
                    <a:pt x="51" y="456"/>
                  </a:lnTo>
                  <a:lnTo>
                    <a:pt x="51" y="574"/>
                  </a:lnTo>
                  <a:lnTo>
                    <a:pt x="51" y="515"/>
                  </a:lnTo>
                  <a:lnTo>
                    <a:pt x="51" y="677"/>
                  </a:lnTo>
                  <a:lnTo>
                    <a:pt x="59" y="515"/>
                  </a:lnTo>
                  <a:lnTo>
                    <a:pt x="59" y="464"/>
                  </a:lnTo>
                  <a:lnTo>
                    <a:pt x="59" y="574"/>
                  </a:lnTo>
                  <a:lnTo>
                    <a:pt x="66" y="640"/>
                  </a:lnTo>
                  <a:lnTo>
                    <a:pt x="66" y="501"/>
                  </a:lnTo>
                  <a:lnTo>
                    <a:pt x="66" y="604"/>
                  </a:lnTo>
                  <a:lnTo>
                    <a:pt x="66" y="574"/>
                  </a:lnTo>
                  <a:lnTo>
                    <a:pt x="73" y="611"/>
                  </a:lnTo>
                  <a:lnTo>
                    <a:pt x="73" y="508"/>
                  </a:lnTo>
                  <a:lnTo>
                    <a:pt x="73" y="626"/>
                  </a:lnTo>
                  <a:lnTo>
                    <a:pt x="73" y="604"/>
                  </a:lnTo>
                  <a:lnTo>
                    <a:pt x="81" y="743"/>
                  </a:lnTo>
                  <a:lnTo>
                    <a:pt x="81" y="714"/>
                  </a:lnTo>
                  <a:lnTo>
                    <a:pt x="81" y="729"/>
                  </a:lnTo>
                  <a:lnTo>
                    <a:pt x="81" y="721"/>
                  </a:lnTo>
                  <a:lnTo>
                    <a:pt x="88" y="795"/>
                  </a:lnTo>
                  <a:lnTo>
                    <a:pt x="88" y="913"/>
                  </a:lnTo>
                  <a:lnTo>
                    <a:pt x="88" y="854"/>
                  </a:lnTo>
                  <a:lnTo>
                    <a:pt x="88" y="751"/>
                  </a:lnTo>
                  <a:lnTo>
                    <a:pt x="96" y="684"/>
                  </a:lnTo>
                  <a:lnTo>
                    <a:pt x="96" y="743"/>
                  </a:lnTo>
                  <a:lnTo>
                    <a:pt x="96" y="780"/>
                  </a:lnTo>
                  <a:lnTo>
                    <a:pt x="96" y="854"/>
                  </a:lnTo>
                  <a:lnTo>
                    <a:pt x="103" y="868"/>
                  </a:lnTo>
                  <a:lnTo>
                    <a:pt x="103" y="920"/>
                  </a:lnTo>
                  <a:lnTo>
                    <a:pt x="103" y="927"/>
                  </a:lnTo>
                  <a:lnTo>
                    <a:pt x="110" y="898"/>
                  </a:lnTo>
                  <a:lnTo>
                    <a:pt x="110" y="854"/>
                  </a:lnTo>
                  <a:lnTo>
                    <a:pt x="110" y="898"/>
                  </a:lnTo>
                  <a:lnTo>
                    <a:pt x="110" y="839"/>
                  </a:lnTo>
                  <a:lnTo>
                    <a:pt x="118" y="927"/>
                  </a:lnTo>
                  <a:lnTo>
                    <a:pt x="118" y="986"/>
                  </a:lnTo>
                  <a:lnTo>
                    <a:pt x="118" y="898"/>
                  </a:lnTo>
                  <a:lnTo>
                    <a:pt x="118" y="802"/>
                  </a:lnTo>
                  <a:lnTo>
                    <a:pt x="125" y="832"/>
                  </a:lnTo>
                  <a:lnTo>
                    <a:pt x="125" y="780"/>
                  </a:lnTo>
                  <a:lnTo>
                    <a:pt x="125" y="729"/>
                  </a:lnTo>
                  <a:lnTo>
                    <a:pt x="125" y="765"/>
                  </a:lnTo>
                  <a:lnTo>
                    <a:pt x="132" y="861"/>
                  </a:lnTo>
                  <a:lnTo>
                    <a:pt x="132" y="891"/>
                  </a:lnTo>
                  <a:lnTo>
                    <a:pt x="132" y="795"/>
                  </a:lnTo>
                  <a:lnTo>
                    <a:pt x="132" y="707"/>
                  </a:lnTo>
                  <a:lnTo>
                    <a:pt x="140" y="662"/>
                  </a:lnTo>
                  <a:lnTo>
                    <a:pt x="140" y="581"/>
                  </a:lnTo>
                  <a:lnTo>
                    <a:pt x="140" y="596"/>
                  </a:lnTo>
                  <a:lnTo>
                    <a:pt x="140" y="618"/>
                  </a:lnTo>
                  <a:lnTo>
                    <a:pt x="147" y="545"/>
                  </a:lnTo>
                  <a:lnTo>
                    <a:pt x="147" y="478"/>
                  </a:lnTo>
                  <a:lnTo>
                    <a:pt x="147" y="442"/>
                  </a:lnTo>
                  <a:lnTo>
                    <a:pt x="147" y="427"/>
                  </a:lnTo>
                  <a:lnTo>
                    <a:pt x="154" y="486"/>
                  </a:lnTo>
                  <a:lnTo>
                    <a:pt x="154" y="449"/>
                  </a:lnTo>
                  <a:lnTo>
                    <a:pt x="154" y="397"/>
                  </a:lnTo>
                  <a:lnTo>
                    <a:pt x="162" y="486"/>
                  </a:lnTo>
                  <a:lnTo>
                    <a:pt x="162" y="545"/>
                  </a:lnTo>
                  <a:lnTo>
                    <a:pt x="162" y="486"/>
                  </a:lnTo>
                  <a:lnTo>
                    <a:pt x="162" y="471"/>
                  </a:lnTo>
                  <a:lnTo>
                    <a:pt x="169" y="530"/>
                  </a:lnTo>
                  <a:lnTo>
                    <a:pt x="169" y="449"/>
                  </a:lnTo>
                  <a:lnTo>
                    <a:pt x="169" y="420"/>
                  </a:lnTo>
                  <a:lnTo>
                    <a:pt x="176" y="412"/>
                  </a:lnTo>
                  <a:lnTo>
                    <a:pt x="176" y="397"/>
                  </a:lnTo>
                  <a:lnTo>
                    <a:pt x="176" y="434"/>
                  </a:lnTo>
                  <a:lnTo>
                    <a:pt x="176" y="456"/>
                  </a:lnTo>
                  <a:lnTo>
                    <a:pt x="184" y="390"/>
                  </a:lnTo>
                  <a:lnTo>
                    <a:pt x="184" y="383"/>
                  </a:lnTo>
                  <a:lnTo>
                    <a:pt x="184" y="339"/>
                  </a:lnTo>
                  <a:lnTo>
                    <a:pt x="184" y="405"/>
                  </a:lnTo>
                  <a:lnTo>
                    <a:pt x="191" y="353"/>
                  </a:lnTo>
                  <a:lnTo>
                    <a:pt x="191" y="280"/>
                  </a:lnTo>
                  <a:lnTo>
                    <a:pt x="191" y="346"/>
                  </a:lnTo>
                  <a:lnTo>
                    <a:pt x="191" y="302"/>
                  </a:lnTo>
                  <a:lnTo>
                    <a:pt x="199" y="346"/>
                  </a:lnTo>
                  <a:lnTo>
                    <a:pt x="199" y="272"/>
                  </a:lnTo>
                  <a:lnTo>
                    <a:pt x="199" y="309"/>
                  </a:lnTo>
                  <a:lnTo>
                    <a:pt x="206" y="294"/>
                  </a:lnTo>
                  <a:lnTo>
                    <a:pt x="206" y="265"/>
                  </a:lnTo>
                  <a:lnTo>
                    <a:pt x="206" y="191"/>
                  </a:lnTo>
                  <a:lnTo>
                    <a:pt x="206" y="140"/>
                  </a:lnTo>
                  <a:lnTo>
                    <a:pt x="213" y="125"/>
                  </a:lnTo>
                  <a:lnTo>
                    <a:pt x="213" y="81"/>
                  </a:lnTo>
                  <a:lnTo>
                    <a:pt x="213" y="140"/>
                  </a:lnTo>
                  <a:lnTo>
                    <a:pt x="213" y="184"/>
                  </a:lnTo>
                  <a:lnTo>
                    <a:pt x="221" y="236"/>
                  </a:lnTo>
                  <a:lnTo>
                    <a:pt x="221" y="199"/>
                  </a:lnTo>
                  <a:lnTo>
                    <a:pt x="221" y="155"/>
                  </a:lnTo>
                  <a:lnTo>
                    <a:pt x="221" y="214"/>
                  </a:lnTo>
                  <a:lnTo>
                    <a:pt x="228" y="221"/>
                  </a:lnTo>
                  <a:lnTo>
                    <a:pt x="228" y="287"/>
                  </a:lnTo>
                  <a:lnTo>
                    <a:pt x="228" y="317"/>
                  </a:lnTo>
                  <a:lnTo>
                    <a:pt x="228" y="361"/>
                  </a:lnTo>
                  <a:lnTo>
                    <a:pt x="235" y="317"/>
                  </a:lnTo>
                  <a:lnTo>
                    <a:pt x="235" y="361"/>
                  </a:lnTo>
                  <a:lnTo>
                    <a:pt x="235" y="390"/>
                  </a:lnTo>
                  <a:lnTo>
                    <a:pt x="235" y="434"/>
                  </a:lnTo>
                  <a:lnTo>
                    <a:pt x="243" y="486"/>
                  </a:lnTo>
                  <a:lnTo>
                    <a:pt x="243" y="545"/>
                  </a:lnTo>
                  <a:lnTo>
                    <a:pt x="243" y="508"/>
                  </a:lnTo>
                  <a:lnTo>
                    <a:pt x="250" y="464"/>
                  </a:lnTo>
                  <a:lnTo>
                    <a:pt x="250" y="427"/>
                  </a:lnTo>
                  <a:lnTo>
                    <a:pt x="250" y="368"/>
                  </a:lnTo>
                  <a:lnTo>
                    <a:pt x="257" y="375"/>
                  </a:lnTo>
                  <a:lnTo>
                    <a:pt x="257" y="346"/>
                  </a:lnTo>
                  <a:lnTo>
                    <a:pt x="257" y="405"/>
                  </a:lnTo>
                  <a:lnTo>
                    <a:pt x="257" y="397"/>
                  </a:lnTo>
                  <a:lnTo>
                    <a:pt x="265" y="375"/>
                  </a:lnTo>
                  <a:lnTo>
                    <a:pt x="265" y="390"/>
                  </a:lnTo>
                  <a:lnTo>
                    <a:pt x="265" y="361"/>
                  </a:lnTo>
                  <a:lnTo>
                    <a:pt x="265" y="368"/>
                  </a:lnTo>
                  <a:lnTo>
                    <a:pt x="272" y="375"/>
                  </a:lnTo>
                  <a:lnTo>
                    <a:pt x="272" y="368"/>
                  </a:lnTo>
                  <a:lnTo>
                    <a:pt x="272" y="317"/>
                  </a:lnTo>
                  <a:lnTo>
                    <a:pt x="272" y="353"/>
                  </a:lnTo>
                  <a:lnTo>
                    <a:pt x="279" y="390"/>
                  </a:lnTo>
                  <a:lnTo>
                    <a:pt x="279" y="397"/>
                  </a:lnTo>
                  <a:lnTo>
                    <a:pt x="279" y="339"/>
                  </a:lnTo>
                  <a:lnTo>
                    <a:pt x="279" y="331"/>
                  </a:lnTo>
                  <a:lnTo>
                    <a:pt x="287" y="375"/>
                  </a:lnTo>
                  <a:lnTo>
                    <a:pt x="287" y="405"/>
                  </a:lnTo>
                  <a:lnTo>
                    <a:pt x="287" y="397"/>
                  </a:lnTo>
                  <a:lnTo>
                    <a:pt x="287" y="339"/>
                  </a:lnTo>
                  <a:lnTo>
                    <a:pt x="294" y="302"/>
                  </a:lnTo>
                  <a:lnTo>
                    <a:pt x="294" y="317"/>
                  </a:lnTo>
                  <a:lnTo>
                    <a:pt x="294" y="265"/>
                  </a:lnTo>
                  <a:lnTo>
                    <a:pt x="302" y="258"/>
                  </a:lnTo>
                  <a:lnTo>
                    <a:pt x="302" y="221"/>
                  </a:lnTo>
                  <a:lnTo>
                    <a:pt x="302" y="236"/>
                  </a:lnTo>
                  <a:lnTo>
                    <a:pt x="302" y="287"/>
                  </a:lnTo>
                  <a:lnTo>
                    <a:pt x="309" y="272"/>
                  </a:lnTo>
                  <a:lnTo>
                    <a:pt x="309" y="309"/>
                  </a:lnTo>
                  <a:lnTo>
                    <a:pt x="309" y="294"/>
                  </a:lnTo>
                  <a:lnTo>
                    <a:pt x="309" y="272"/>
                  </a:lnTo>
                  <a:lnTo>
                    <a:pt x="316" y="250"/>
                  </a:lnTo>
                  <a:lnTo>
                    <a:pt x="316" y="206"/>
                  </a:lnTo>
                  <a:lnTo>
                    <a:pt x="316" y="243"/>
                  </a:lnTo>
                  <a:lnTo>
                    <a:pt x="316" y="250"/>
                  </a:lnTo>
                  <a:lnTo>
                    <a:pt x="324" y="265"/>
                  </a:lnTo>
                  <a:lnTo>
                    <a:pt x="324" y="228"/>
                  </a:lnTo>
                  <a:lnTo>
                    <a:pt x="324" y="191"/>
                  </a:lnTo>
                  <a:lnTo>
                    <a:pt x="331" y="140"/>
                  </a:lnTo>
                  <a:lnTo>
                    <a:pt x="331" y="118"/>
                  </a:lnTo>
                  <a:lnTo>
                    <a:pt x="331" y="81"/>
                  </a:lnTo>
                  <a:lnTo>
                    <a:pt x="331" y="59"/>
                  </a:lnTo>
                  <a:lnTo>
                    <a:pt x="338" y="52"/>
                  </a:lnTo>
                  <a:lnTo>
                    <a:pt x="338" y="44"/>
                  </a:lnTo>
                  <a:lnTo>
                    <a:pt x="338" y="7"/>
                  </a:lnTo>
                  <a:lnTo>
                    <a:pt x="338" y="15"/>
                  </a:lnTo>
                  <a:lnTo>
                    <a:pt x="346" y="59"/>
                  </a:lnTo>
                  <a:lnTo>
                    <a:pt x="346" y="15"/>
                  </a:lnTo>
                  <a:lnTo>
                    <a:pt x="346" y="30"/>
                  </a:lnTo>
                  <a:lnTo>
                    <a:pt x="353" y="52"/>
                  </a:lnTo>
                  <a:lnTo>
                    <a:pt x="353" y="22"/>
                  </a:lnTo>
                  <a:lnTo>
                    <a:pt x="353" y="30"/>
                  </a:lnTo>
                  <a:lnTo>
                    <a:pt x="360" y="0"/>
                  </a:lnTo>
                  <a:lnTo>
                    <a:pt x="360" y="30"/>
                  </a:lnTo>
                  <a:lnTo>
                    <a:pt x="360" y="0"/>
                  </a:lnTo>
                  <a:lnTo>
                    <a:pt x="360" y="22"/>
                  </a:lnTo>
                  <a:lnTo>
                    <a:pt x="368" y="44"/>
                  </a:lnTo>
                  <a:lnTo>
                    <a:pt x="368" y="66"/>
                  </a:lnTo>
                  <a:lnTo>
                    <a:pt x="368" y="44"/>
                  </a:lnTo>
                  <a:lnTo>
                    <a:pt x="375" y="15"/>
                  </a:lnTo>
                  <a:lnTo>
                    <a:pt x="375" y="30"/>
                  </a:lnTo>
                  <a:lnTo>
                    <a:pt x="375" y="44"/>
                  </a:lnTo>
                  <a:lnTo>
                    <a:pt x="382" y="37"/>
                  </a:lnTo>
                  <a:lnTo>
                    <a:pt x="382" y="0"/>
                  </a:lnTo>
                  <a:lnTo>
                    <a:pt x="382" y="7"/>
                  </a:lnTo>
                  <a:lnTo>
                    <a:pt x="390" y="37"/>
                  </a:lnTo>
                  <a:lnTo>
                    <a:pt x="390" y="81"/>
                  </a:lnTo>
                  <a:lnTo>
                    <a:pt x="390" y="88"/>
                  </a:lnTo>
                  <a:lnTo>
                    <a:pt x="397" y="81"/>
                  </a:lnTo>
                  <a:lnTo>
                    <a:pt x="397" y="125"/>
                  </a:lnTo>
                  <a:lnTo>
                    <a:pt x="397" y="147"/>
                  </a:lnTo>
                  <a:lnTo>
                    <a:pt x="405" y="133"/>
                  </a:lnTo>
                  <a:lnTo>
                    <a:pt x="405" y="118"/>
                  </a:lnTo>
                  <a:lnTo>
                    <a:pt x="405" y="111"/>
                  </a:lnTo>
                  <a:lnTo>
                    <a:pt x="405" y="81"/>
                  </a:lnTo>
                  <a:lnTo>
                    <a:pt x="412" y="59"/>
                  </a:lnTo>
                  <a:lnTo>
                    <a:pt x="412" y="74"/>
                  </a:lnTo>
                  <a:lnTo>
                    <a:pt x="412" y="66"/>
                  </a:lnTo>
                  <a:lnTo>
                    <a:pt x="412" y="74"/>
                  </a:lnTo>
                  <a:lnTo>
                    <a:pt x="419" y="103"/>
                  </a:lnTo>
                  <a:lnTo>
                    <a:pt x="419" y="118"/>
                  </a:lnTo>
                  <a:lnTo>
                    <a:pt x="419" y="140"/>
                  </a:lnTo>
                  <a:lnTo>
                    <a:pt x="419" y="169"/>
                  </a:lnTo>
                  <a:lnTo>
                    <a:pt x="427" y="177"/>
                  </a:lnTo>
                  <a:lnTo>
                    <a:pt x="427" y="147"/>
                  </a:lnTo>
                  <a:lnTo>
                    <a:pt x="427" y="169"/>
                  </a:lnTo>
                  <a:lnTo>
                    <a:pt x="427" y="140"/>
                  </a:lnTo>
                  <a:lnTo>
                    <a:pt x="434" y="133"/>
                  </a:lnTo>
                  <a:lnTo>
                    <a:pt x="434" y="155"/>
                  </a:lnTo>
                  <a:lnTo>
                    <a:pt x="434" y="169"/>
                  </a:lnTo>
                  <a:lnTo>
                    <a:pt x="441" y="162"/>
                  </a:lnTo>
                  <a:lnTo>
                    <a:pt x="441" y="177"/>
                  </a:lnTo>
                  <a:lnTo>
                    <a:pt x="441" y="214"/>
                  </a:lnTo>
                  <a:lnTo>
                    <a:pt x="449" y="250"/>
                  </a:lnTo>
                  <a:lnTo>
                    <a:pt x="449" y="280"/>
                  </a:lnTo>
                  <a:lnTo>
                    <a:pt x="449" y="287"/>
                  </a:lnTo>
                  <a:lnTo>
                    <a:pt x="449" y="302"/>
                  </a:lnTo>
                  <a:lnTo>
                    <a:pt x="456" y="331"/>
                  </a:lnTo>
                  <a:lnTo>
                    <a:pt x="456" y="317"/>
                  </a:lnTo>
                  <a:lnTo>
                    <a:pt x="456" y="339"/>
                  </a:lnTo>
                  <a:lnTo>
                    <a:pt x="456" y="309"/>
                  </a:lnTo>
                  <a:lnTo>
                    <a:pt x="463" y="272"/>
                  </a:lnTo>
                  <a:lnTo>
                    <a:pt x="463" y="280"/>
                  </a:lnTo>
                  <a:lnTo>
                    <a:pt x="463" y="243"/>
                  </a:lnTo>
                  <a:lnTo>
                    <a:pt x="463" y="214"/>
                  </a:lnTo>
                  <a:lnTo>
                    <a:pt x="471" y="250"/>
                  </a:lnTo>
                  <a:lnTo>
                    <a:pt x="471" y="280"/>
                  </a:lnTo>
                  <a:lnTo>
                    <a:pt x="471" y="309"/>
                  </a:lnTo>
                  <a:lnTo>
                    <a:pt x="478" y="302"/>
                  </a:lnTo>
                  <a:lnTo>
                    <a:pt x="478" y="309"/>
                  </a:lnTo>
                  <a:lnTo>
                    <a:pt x="478" y="317"/>
                  </a:lnTo>
                  <a:lnTo>
                    <a:pt x="478" y="339"/>
                  </a:lnTo>
                  <a:lnTo>
                    <a:pt x="485" y="324"/>
                  </a:lnTo>
                  <a:lnTo>
                    <a:pt x="485" y="346"/>
                  </a:lnTo>
                  <a:lnTo>
                    <a:pt x="493" y="339"/>
                  </a:lnTo>
                  <a:lnTo>
                    <a:pt x="493" y="317"/>
                  </a:lnTo>
                  <a:lnTo>
                    <a:pt x="493" y="324"/>
                  </a:lnTo>
                  <a:lnTo>
                    <a:pt x="500" y="302"/>
                  </a:lnTo>
                  <a:lnTo>
                    <a:pt x="500" y="287"/>
                  </a:lnTo>
                  <a:lnTo>
                    <a:pt x="500" y="280"/>
                  </a:lnTo>
                  <a:lnTo>
                    <a:pt x="500" y="294"/>
                  </a:lnTo>
                  <a:lnTo>
                    <a:pt x="508" y="265"/>
                  </a:lnTo>
                  <a:lnTo>
                    <a:pt x="508" y="228"/>
                  </a:lnTo>
                  <a:lnTo>
                    <a:pt x="508" y="214"/>
                  </a:lnTo>
                  <a:lnTo>
                    <a:pt x="508" y="236"/>
                  </a:lnTo>
                  <a:lnTo>
                    <a:pt x="515" y="228"/>
                  </a:lnTo>
                  <a:lnTo>
                    <a:pt x="515" y="258"/>
                  </a:lnTo>
                  <a:lnTo>
                    <a:pt x="515" y="228"/>
                  </a:lnTo>
                  <a:lnTo>
                    <a:pt x="515" y="221"/>
                  </a:lnTo>
                  <a:lnTo>
                    <a:pt x="522" y="243"/>
                  </a:lnTo>
                  <a:lnTo>
                    <a:pt x="522" y="258"/>
                  </a:lnTo>
                  <a:lnTo>
                    <a:pt x="522" y="228"/>
                  </a:lnTo>
                  <a:lnTo>
                    <a:pt x="522" y="250"/>
                  </a:lnTo>
                  <a:lnTo>
                    <a:pt x="530" y="243"/>
                  </a:lnTo>
                  <a:lnTo>
                    <a:pt x="530" y="250"/>
                  </a:lnTo>
                  <a:lnTo>
                    <a:pt x="530" y="236"/>
                  </a:lnTo>
                  <a:lnTo>
                    <a:pt x="530" y="258"/>
                  </a:lnTo>
                  <a:lnTo>
                    <a:pt x="537" y="258"/>
                  </a:lnTo>
                  <a:lnTo>
                    <a:pt x="537" y="287"/>
                  </a:lnTo>
                  <a:lnTo>
                    <a:pt x="537" y="280"/>
                  </a:lnTo>
                  <a:lnTo>
                    <a:pt x="544" y="287"/>
                  </a:lnTo>
                  <a:lnTo>
                    <a:pt x="544" y="302"/>
                  </a:lnTo>
                  <a:lnTo>
                    <a:pt x="544" y="331"/>
                  </a:lnTo>
                  <a:lnTo>
                    <a:pt x="552" y="317"/>
                  </a:lnTo>
                  <a:lnTo>
                    <a:pt x="552" y="294"/>
                  </a:lnTo>
                  <a:lnTo>
                    <a:pt x="552" y="287"/>
                  </a:lnTo>
                  <a:lnTo>
                    <a:pt x="552" y="302"/>
                  </a:lnTo>
                  <a:lnTo>
                    <a:pt x="559" y="309"/>
                  </a:lnTo>
                  <a:lnTo>
                    <a:pt x="559" y="324"/>
                  </a:lnTo>
                  <a:lnTo>
                    <a:pt x="559" y="331"/>
                  </a:lnTo>
                  <a:lnTo>
                    <a:pt x="559" y="346"/>
                  </a:lnTo>
                  <a:lnTo>
                    <a:pt x="566" y="353"/>
                  </a:lnTo>
                  <a:lnTo>
                    <a:pt x="566" y="346"/>
                  </a:lnTo>
                  <a:lnTo>
                    <a:pt x="566" y="339"/>
                  </a:lnTo>
                  <a:lnTo>
                    <a:pt x="566" y="346"/>
                  </a:lnTo>
                  <a:lnTo>
                    <a:pt x="574" y="339"/>
                  </a:lnTo>
                  <a:lnTo>
                    <a:pt x="574" y="361"/>
                  </a:lnTo>
                  <a:lnTo>
                    <a:pt x="574" y="375"/>
                  </a:lnTo>
                  <a:lnTo>
                    <a:pt x="574" y="353"/>
                  </a:lnTo>
                  <a:lnTo>
                    <a:pt x="581" y="331"/>
                  </a:lnTo>
                  <a:lnTo>
                    <a:pt x="581" y="339"/>
                  </a:lnTo>
                  <a:lnTo>
                    <a:pt x="581" y="331"/>
                  </a:lnTo>
                  <a:lnTo>
                    <a:pt x="588" y="317"/>
                  </a:lnTo>
                  <a:lnTo>
                    <a:pt x="588" y="324"/>
                  </a:lnTo>
                  <a:lnTo>
                    <a:pt x="588" y="353"/>
                  </a:lnTo>
                  <a:lnTo>
                    <a:pt x="588" y="368"/>
                  </a:lnTo>
                  <a:lnTo>
                    <a:pt x="596" y="339"/>
                  </a:lnTo>
                  <a:lnTo>
                    <a:pt x="596" y="317"/>
                  </a:lnTo>
                  <a:lnTo>
                    <a:pt x="596" y="309"/>
                  </a:lnTo>
                  <a:lnTo>
                    <a:pt x="596" y="287"/>
                  </a:lnTo>
                  <a:lnTo>
                    <a:pt x="603" y="294"/>
                  </a:lnTo>
                  <a:lnTo>
                    <a:pt x="603" y="280"/>
                  </a:lnTo>
                  <a:lnTo>
                    <a:pt x="603" y="258"/>
                  </a:lnTo>
                  <a:lnTo>
                    <a:pt x="611" y="250"/>
                  </a:lnTo>
                  <a:lnTo>
                    <a:pt x="611" y="243"/>
                  </a:lnTo>
                  <a:lnTo>
                    <a:pt x="611" y="265"/>
                  </a:lnTo>
                  <a:lnTo>
                    <a:pt x="611" y="250"/>
                  </a:lnTo>
                  <a:lnTo>
                    <a:pt x="618" y="236"/>
                  </a:lnTo>
                  <a:lnTo>
                    <a:pt x="618" y="265"/>
                  </a:lnTo>
                  <a:lnTo>
                    <a:pt x="618" y="280"/>
                  </a:lnTo>
                  <a:lnTo>
                    <a:pt x="618" y="265"/>
                  </a:lnTo>
                  <a:lnTo>
                    <a:pt x="625" y="265"/>
                  </a:lnTo>
                  <a:lnTo>
                    <a:pt x="625" y="280"/>
                  </a:lnTo>
                  <a:lnTo>
                    <a:pt x="625" y="258"/>
                  </a:lnTo>
                  <a:lnTo>
                    <a:pt x="633" y="250"/>
                  </a:lnTo>
                  <a:lnTo>
                    <a:pt x="633" y="243"/>
                  </a:lnTo>
                  <a:lnTo>
                    <a:pt x="640" y="258"/>
                  </a:lnTo>
                  <a:lnTo>
                    <a:pt x="640" y="265"/>
                  </a:lnTo>
                  <a:lnTo>
                    <a:pt x="640" y="243"/>
                  </a:lnTo>
                  <a:lnTo>
                    <a:pt x="647" y="228"/>
                  </a:lnTo>
                  <a:lnTo>
                    <a:pt x="647" y="250"/>
                  </a:lnTo>
                  <a:lnTo>
                    <a:pt x="647" y="228"/>
                  </a:lnTo>
                  <a:lnTo>
                    <a:pt x="647" y="206"/>
                  </a:lnTo>
                  <a:lnTo>
                    <a:pt x="655" y="228"/>
                  </a:lnTo>
                  <a:lnTo>
                    <a:pt x="655" y="214"/>
                  </a:lnTo>
                  <a:lnTo>
                    <a:pt x="655" y="228"/>
                  </a:lnTo>
                  <a:lnTo>
                    <a:pt x="655" y="206"/>
                  </a:lnTo>
                  <a:lnTo>
                    <a:pt x="662" y="221"/>
                  </a:lnTo>
                  <a:lnTo>
                    <a:pt x="662" y="214"/>
                  </a:lnTo>
                  <a:lnTo>
                    <a:pt x="662" y="206"/>
                  </a:lnTo>
                  <a:lnTo>
                    <a:pt x="662" y="177"/>
                  </a:lnTo>
                  <a:lnTo>
                    <a:pt x="669" y="162"/>
                  </a:lnTo>
                  <a:lnTo>
                    <a:pt x="669" y="155"/>
                  </a:lnTo>
                  <a:lnTo>
                    <a:pt x="669" y="140"/>
                  </a:lnTo>
                  <a:lnTo>
                    <a:pt x="669" y="162"/>
                  </a:lnTo>
                  <a:lnTo>
                    <a:pt x="677" y="177"/>
                  </a:lnTo>
                  <a:lnTo>
                    <a:pt x="677" y="191"/>
                  </a:lnTo>
                  <a:lnTo>
                    <a:pt x="677" y="184"/>
                  </a:lnTo>
                  <a:lnTo>
                    <a:pt x="684" y="162"/>
                  </a:lnTo>
                  <a:lnTo>
                    <a:pt x="684" y="184"/>
                  </a:lnTo>
                  <a:lnTo>
                    <a:pt x="684" y="191"/>
                  </a:lnTo>
                  <a:lnTo>
                    <a:pt x="684" y="214"/>
                  </a:lnTo>
                  <a:lnTo>
                    <a:pt x="691" y="228"/>
                  </a:lnTo>
                  <a:lnTo>
                    <a:pt x="691" y="243"/>
                  </a:lnTo>
                  <a:lnTo>
                    <a:pt x="691" y="228"/>
                  </a:lnTo>
                  <a:lnTo>
                    <a:pt x="691" y="243"/>
                  </a:lnTo>
                  <a:lnTo>
                    <a:pt x="699" y="250"/>
                  </a:lnTo>
                  <a:lnTo>
                    <a:pt x="699" y="272"/>
                  </a:lnTo>
                  <a:lnTo>
                    <a:pt x="699" y="287"/>
                  </a:lnTo>
                  <a:lnTo>
                    <a:pt x="699" y="309"/>
                  </a:lnTo>
                  <a:lnTo>
                    <a:pt x="706" y="302"/>
                  </a:lnTo>
                  <a:lnTo>
                    <a:pt x="706" y="280"/>
                  </a:lnTo>
                  <a:lnTo>
                    <a:pt x="706" y="272"/>
                  </a:lnTo>
                  <a:lnTo>
                    <a:pt x="714" y="250"/>
                  </a:lnTo>
                  <a:lnTo>
                    <a:pt x="714" y="243"/>
                  </a:lnTo>
                  <a:lnTo>
                    <a:pt x="714" y="265"/>
                  </a:lnTo>
                  <a:lnTo>
                    <a:pt x="721" y="258"/>
                  </a:lnTo>
                  <a:lnTo>
                    <a:pt x="721" y="250"/>
                  </a:lnTo>
                  <a:lnTo>
                    <a:pt x="721" y="258"/>
                  </a:lnTo>
                  <a:lnTo>
                    <a:pt x="721" y="243"/>
                  </a:lnTo>
                  <a:lnTo>
                    <a:pt x="728" y="250"/>
                  </a:lnTo>
                  <a:lnTo>
                    <a:pt x="736" y="228"/>
                  </a:lnTo>
                  <a:lnTo>
                    <a:pt x="736" y="243"/>
                  </a:lnTo>
                  <a:lnTo>
                    <a:pt x="736" y="258"/>
                  </a:lnTo>
                  <a:lnTo>
                    <a:pt x="736" y="265"/>
                  </a:lnTo>
                  <a:lnTo>
                    <a:pt x="743" y="243"/>
                  </a:lnTo>
                  <a:lnTo>
                    <a:pt x="743" y="236"/>
                  </a:lnTo>
                  <a:lnTo>
                    <a:pt x="743" y="258"/>
                  </a:lnTo>
                  <a:lnTo>
                    <a:pt x="750" y="265"/>
                  </a:lnTo>
                  <a:lnTo>
                    <a:pt x="750" y="243"/>
                  </a:lnTo>
                  <a:lnTo>
                    <a:pt x="750" y="221"/>
                  </a:lnTo>
                  <a:lnTo>
                    <a:pt x="750" y="236"/>
                  </a:lnTo>
                  <a:lnTo>
                    <a:pt x="758" y="214"/>
                  </a:lnTo>
                  <a:lnTo>
                    <a:pt x="758" y="206"/>
                  </a:lnTo>
                  <a:lnTo>
                    <a:pt x="758" y="191"/>
                  </a:lnTo>
                  <a:lnTo>
                    <a:pt x="758" y="199"/>
                  </a:lnTo>
                  <a:lnTo>
                    <a:pt x="765" y="221"/>
                  </a:lnTo>
                  <a:lnTo>
                    <a:pt x="765" y="214"/>
                  </a:lnTo>
                  <a:lnTo>
                    <a:pt x="765" y="228"/>
                  </a:lnTo>
                  <a:lnTo>
                    <a:pt x="772" y="214"/>
                  </a:lnTo>
                  <a:lnTo>
                    <a:pt x="772" y="206"/>
                  </a:lnTo>
                  <a:lnTo>
                    <a:pt x="772" y="184"/>
                  </a:lnTo>
                  <a:lnTo>
                    <a:pt x="780" y="206"/>
                  </a:lnTo>
                  <a:lnTo>
                    <a:pt x="780" y="214"/>
                  </a:lnTo>
                  <a:lnTo>
                    <a:pt x="787" y="191"/>
                  </a:lnTo>
                  <a:lnTo>
                    <a:pt x="787" y="177"/>
                  </a:lnTo>
                  <a:lnTo>
                    <a:pt x="787" y="162"/>
                  </a:lnTo>
                  <a:lnTo>
                    <a:pt x="787" y="147"/>
                  </a:lnTo>
                  <a:lnTo>
                    <a:pt x="794" y="133"/>
                  </a:lnTo>
                  <a:lnTo>
                    <a:pt x="794" y="118"/>
                  </a:lnTo>
                  <a:lnTo>
                    <a:pt x="802" y="96"/>
                  </a:lnTo>
                  <a:lnTo>
                    <a:pt x="802" y="103"/>
                  </a:lnTo>
                  <a:lnTo>
                    <a:pt x="802" y="118"/>
                  </a:lnTo>
                  <a:lnTo>
                    <a:pt x="802" y="103"/>
                  </a:lnTo>
                  <a:lnTo>
                    <a:pt x="809" y="111"/>
                  </a:lnTo>
                  <a:lnTo>
                    <a:pt x="809" y="118"/>
                  </a:lnTo>
                  <a:lnTo>
                    <a:pt x="809" y="103"/>
                  </a:lnTo>
                  <a:lnTo>
                    <a:pt x="817" y="103"/>
                  </a:lnTo>
                  <a:lnTo>
                    <a:pt x="817" y="88"/>
                  </a:lnTo>
                  <a:lnTo>
                    <a:pt x="817" y="103"/>
                  </a:lnTo>
                  <a:lnTo>
                    <a:pt x="817" y="88"/>
                  </a:lnTo>
                  <a:lnTo>
                    <a:pt x="824" y="103"/>
                  </a:lnTo>
                  <a:lnTo>
                    <a:pt x="824" y="111"/>
                  </a:lnTo>
                  <a:lnTo>
                    <a:pt x="831" y="118"/>
                  </a:lnTo>
                  <a:lnTo>
                    <a:pt x="831" y="111"/>
                  </a:lnTo>
                  <a:lnTo>
                    <a:pt x="831" y="96"/>
                  </a:lnTo>
                  <a:lnTo>
                    <a:pt x="831" y="103"/>
                  </a:lnTo>
                  <a:lnTo>
                    <a:pt x="839" y="111"/>
                  </a:lnTo>
                  <a:lnTo>
                    <a:pt x="839" y="88"/>
                  </a:lnTo>
                  <a:lnTo>
                    <a:pt x="846" y="96"/>
                  </a:lnTo>
                  <a:lnTo>
                    <a:pt x="846" y="111"/>
                  </a:lnTo>
                  <a:lnTo>
                    <a:pt x="846" y="125"/>
                  </a:lnTo>
                  <a:lnTo>
                    <a:pt x="853" y="133"/>
                  </a:lnTo>
                  <a:lnTo>
                    <a:pt x="853" y="125"/>
                  </a:lnTo>
                  <a:lnTo>
                    <a:pt x="853" y="147"/>
                  </a:lnTo>
                  <a:lnTo>
                    <a:pt x="853" y="162"/>
                  </a:lnTo>
                  <a:lnTo>
                    <a:pt x="861" y="155"/>
                  </a:lnTo>
                  <a:lnTo>
                    <a:pt x="861" y="147"/>
                  </a:lnTo>
                  <a:lnTo>
                    <a:pt x="861" y="140"/>
                  </a:lnTo>
                  <a:lnTo>
                    <a:pt x="868" y="125"/>
                  </a:lnTo>
                  <a:lnTo>
                    <a:pt x="868" y="118"/>
                  </a:lnTo>
                  <a:lnTo>
                    <a:pt x="868" y="125"/>
                  </a:lnTo>
                  <a:lnTo>
                    <a:pt x="875" y="118"/>
                  </a:lnTo>
                  <a:lnTo>
                    <a:pt x="875" y="125"/>
                  </a:lnTo>
                  <a:lnTo>
                    <a:pt x="875" y="140"/>
                  </a:lnTo>
                  <a:lnTo>
                    <a:pt x="875" y="147"/>
                  </a:lnTo>
                  <a:lnTo>
                    <a:pt x="883" y="155"/>
                  </a:lnTo>
                  <a:lnTo>
                    <a:pt x="883" y="169"/>
                  </a:lnTo>
                  <a:lnTo>
                    <a:pt x="883" y="177"/>
                  </a:lnTo>
                  <a:lnTo>
                    <a:pt x="883" y="162"/>
                  </a:lnTo>
                  <a:lnTo>
                    <a:pt x="890" y="169"/>
                  </a:lnTo>
                  <a:lnTo>
                    <a:pt x="890" y="155"/>
                  </a:lnTo>
                  <a:lnTo>
                    <a:pt x="897" y="162"/>
                  </a:lnTo>
                  <a:lnTo>
                    <a:pt x="897" y="169"/>
                  </a:lnTo>
                  <a:lnTo>
                    <a:pt x="897" y="177"/>
                  </a:lnTo>
                  <a:lnTo>
                    <a:pt x="905" y="191"/>
                  </a:lnTo>
                  <a:lnTo>
                    <a:pt x="905" y="214"/>
                  </a:lnTo>
                  <a:lnTo>
                    <a:pt x="905" y="228"/>
                  </a:lnTo>
                  <a:lnTo>
                    <a:pt x="912" y="236"/>
                  </a:lnTo>
                  <a:lnTo>
                    <a:pt x="912" y="250"/>
                  </a:lnTo>
                  <a:lnTo>
                    <a:pt x="912" y="243"/>
                  </a:lnTo>
                  <a:lnTo>
                    <a:pt x="912" y="258"/>
                  </a:lnTo>
                  <a:lnTo>
                    <a:pt x="920" y="243"/>
                  </a:lnTo>
                  <a:lnTo>
                    <a:pt x="920" y="221"/>
                  </a:lnTo>
                  <a:lnTo>
                    <a:pt x="920" y="228"/>
                  </a:lnTo>
                  <a:lnTo>
                    <a:pt x="927" y="214"/>
                  </a:lnTo>
                  <a:lnTo>
                    <a:pt x="927" y="191"/>
                  </a:lnTo>
                  <a:lnTo>
                    <a:pt x="927" y="214"/>
                  </a:lnTo>
                  <a:lnTo>
                    <a:pt x="927" y="228"/>
                  </a:lnTo>
                  <a:lnTo>
                    <a:pt x="934" y="243"/>
                  </a:lnTo>
                  <a:lnTo>
                    <a:pt x="934" y="236"/>
                  </a:lnTo>
                  <a:lnTo>
                    <a:pt x="934" y="243"/>
                  </a:lnTo>
                  <a:lnTo>
                    <a:pt x="942" y="250"/>
                  </a:lnTo>
                  <a:lnTo>
                    <a:pt x="942" y="258"/>
                  </a:lnTo>
                  <a:lnTo>
                    <a:pt x="942" y="250"/>
                  </a:lnTo>
                  <a:lnTo>
                    <a:pt x="949" y="265"/>
                  </a:lnTo>
                  <a:lnTo>
                    <a:pt x="949" y="258"/>
                  </a:lnTo>
                  <a:lnTo>
                    <a:pt x="956" y="250"/>
                  </a:lnTo>
                  <a:lnTo>
                    <a:pt x="956" y="243"/>
                  </a:lnTo>
                  <a:lnTo>
                    <a:pt x="956" y="236"/>
                  </a:lnTo>
                  <a:lnTo>
                    <a:pt x="956" y="228"/>
                  </a:lnTo>
                  <a:lnTo>
                    <a:pt x="964" y="236"/>
                  </a:lnTo>
                  <a:lnTo>
                    <a:pt x="964" y="221"/>
                  </a:lnTo>
                  <a:lnTo>
                    <a:pt x="964" y="206"/>
                  </a:lnTo>
                  <a:lnTo>
                    <a:pt x="971" y="199"/>
                  </a:lnTo>
                  <a:lnTo>
                    <a:pt x="971" y="206"/>
                  </a:lnTo>
                  <a:lnTo>
                    <a:pt x="971" y="199"/>
                  </a:lnTo>
                  <a:lnTo>
                    <a:pt x="971" y="214"/>
                  </a:lnTo>
                  <a:lnTo>
                    <a:pt x="978" y="206"/>
                  </a:lnTo>
                  <a:lnTo>
                    <a:pt x="978" y="199"/>
                  </a:lnTo>
                  <a:lnTo>
                    <a:pt x="978" y="206"/>
                  </a:lnTo>
                  <a:lnTo>
                    <a:pt x="978" y="214"/>
                  </a:lnTo>
                  <a:lnTo>
                    <a:pt x="986" y="206"/>
                  </a:lnTo>
                  <a:lnTo>
                    <a:pt x="986" y="214"/>
                  </a:lnTo>
                  <a:lnTo>
                    <a:pt x="993" y="206"/>
                  </a:lnTo>
                  <a:lnTo>
                    <a:pt x="993" y="221"/>
                  </a:lnTo>
                  <a:lnTo>
                    <a:pt x="993" y="236"/>
                  </a:lnTo>
                  <a:lnTo>
                    <a:pt x="1000" y="228"/>
                  </a:lnTo>
                  <a:lnTo>
                    <a:pt x="1000" y="236"/>
                  </a:lnTo>
                  <a:lnTo>
                    <a:pt x="1000" y="243"/>
                  </a:lnTo>
                  <a:lnTo>
                    <a:pt x="1008" y="258"/>
                  </a:lnTo>
                  <a:lnTo>
                    <a:pt x="1008" y="250"/>
                  </a:lnTo>
                  <a:lnTo>
                    <a:pt x="1008" y="243"/>
                  </a:lnTo>
                  <a:lnTo>
                    <a:pt x="1008" y="236"/>
                  </a:lnTo>
                  <a:lnTo>
                    <a:pt x="1015" y="243"/>
                  </a:lnTo>
                  <a:lnTo>
                    <a:pt x="1015" y="250"/>
                  </a:lnTo>
                  <a:lnTo>
                    <a:pt x="1015" y="258"/>
                  </a:lnTo>
                  <a:lnTo>
                    <a:pt x="1023" y="265"/>
                  </a:lnTo>
                  <a:lnTo>
                    <a:pt x="1023" y="272"/>
                  </a:lnTo>
                  <a:lnTo>
                    <a:pt x="1030" y="265"/>
                  </a:lnTo>
                  <a:lnTo>
                    <a:pt x="1030" y="272"/>
                  </a:lnTo>
                  <a:lnTo>
                    <a:pt x="1030" y="265"/>
                  </a:lnTo>
                  <a:lnTo>
                    <a:pt x="1030" y="280"/>
                  </a:lnTo>
                  <a:lnTo>
                    <a:pt x="1037" y="287"/>
                  </a:lnTo>
                  <a:lnTo>
                    <a:pt x="1037" y="272"/>
                  </a:lnTo>
                  <a:lnTo>
                    <a:pt x="1045" y="265"/>
                  </a:lnTo>
                  <a:lnTo>
                    <a:pt x="1045" y="258"/>
                  </a:lnTo>
                  <a:lnTo>
                    <a:pt x="1045" y="280"/>
                  </a:lnTo>
                  <a:lnTo>
                    <a:pt x="1052" y="272"/>
                  </a:lnTo>
                  <a:lnTo>
                    <a:pt x="1052" y="258"/>
                  </a:lnTo>
                  <a:lnTo>
                    <a:pt x="1052" y="250"/>
                  </a:lnTo>
                  <a:lnTo>
                    <a:pt x="1059" y="236"/>
                  </a:lnTo>
                  <a:lnTo>
                    <a:pt x="1059" y="243"/>
                  </a:lnTo>
                  <a:lnTo>
                    <a:pt x="1067" y="236"/>
                  </a:lnTo>
                  <a:lnTo>
                    <a:pt x="1067" y="221"/>
                  </a:lnTo>
                  <a:lnTo>
                    <a:pt x="1067" y="214"/>
                  </a:lnTo>
                  <a:lnTo>
                    <a:pt x="1074" y="221"/>
                  </a:lnTo>
                  <a:lnTo>
                    <a:pt x="1074" y="206"/>
                  </a:lnTo>
                  <a:lnTo>
                    <a:pt x="1074" y="228"/>
                  </a:lnTo>
                  <a:lnTo>
                    <a:pt x="1081" y="236"/>
                  </a:lnTo>
                  <a:lnTo>
                    <a:pt x="1081" y="228"/>
                  </a:lnTo>
                  <a:lnTo>
                    <a:pt x="1081" y="236"/>
                  </a:lnTo>
                  <a:lnTo>
                    <a:pt x="1089" y="221"/>
                  </a:lnTo>
                  <a:lnTo>
                    <a:pt x="1096" y="214"/>
                  </a:lnTo>
                  <a:lnTo>
                    <a:pt x="1096" y="221"/>
                  </a:lnTo>
                  <a:lnTo>
                    <a:pt x="1096" y="228"/>
                  </a:lnTo>
                  <a:lnTo>
                    <a:pt x="1096" y="214"/>
                  </a:lnTo>
                  <a:lnTo>
                    <a:pt x="1103" y="206"/>
                  </a:lnTo>
                  <a:lnTo>
                    <a:pt x="1103" y="214"/>
                  </a:lnTo>
                  <a:lnTo>
                    <a:pt x="1103" y="206"/>
                  </a:lnTo>
                  <a:lnTo>
                    <a:pt x="1111" y="191"/>
                  </a:lnTo>
                  <a:lnTo>
                    <a:pt x="1111" y="206"/>
                  </a:lnTo>
                  <a:lnTo>
                    <a:pt x="1111" y="199"/>
                  </a:lnTo>
                  <a:lnTo>
                    <a:pt x="1118" y="206"/>
                  </a:lnTo>
                  <a:lnTo>
                    <a:pt x="1118" y="191"/>
                  </a:lnTo>
                  <a:lnTo>
                    <a:pt x="1118" y="199"/>
                  </a:lnTo>
                  <a:lnTo>
                    <a:pt x="1126" y="191"/>
                  </a:lnTo>
                  <a:lnTo>
                    <a:pt x="1126" y="177"/>
                  </a:lnTo>
                  <a:lnTo>
                    <a:pt x="1126" y="162"/>
                  </a:lnTo>
                  <a:lnTo>
                    <a:pt x="1133" y="155"/>
                  </a:lnTo>
                  <a:lnTo>
                    <a:pt x="1133" y="162"/>
                  </a:lnTo>
                  <a:lnTo>
                    <a:pt x="1133" y="177"/>
                  </a:lnTo>
                  <a:lnTo>
                    <a:pt x="1133" y="184"/>
                  </a:lnTo>
                  <a:lnTo>
                    <a:pt x="1140" y="177"/>
                  </a:lnTo>
                  <a:lnTo>
                    <a:pt x="1140" y="169"/>
                  </a:lnTo>
                  <a:lnTo>
                    <a:pt x="1140" y="184"/>
                  </a:lnTo>
                  <a:lnTo>
                    <a:pt x="1148" y="199"/>
                  </a:lnTo>
                  <a:lnTo>
                    <a:pt x="1148" y="206"/>
                  </a:lnTo>
                  <a:lnTo>
                    <a:pt x="1148" y="214"/>
                  </a:lnTo>
                  <a:lnTo>
                    <a:pt x="1148" y="206"/>
                  </a:lnTo>
                  <a:lnTo>
                    <a:pt x="1155" y="214"/>
                  </a:lnTo>
                  <a:lnTo>
                    <a:pt x="1155" y="221"/>
                  </a:lnTo>
                  <a:lnTo>
                    <a:pt x="1155" y="236"/>
                  </a:lnTo>
                  <a:lnTo>
                    <a:pt x="1162" y="243"/>
                  </a:lnTo>
                  <a:lnTo>
                    <a:pt x="1162" y="258"/>
                  </a:lnTo>
                  <a:lnTo>
                    <a:pt x="1162" y="250"/>
                  </a:lnTo>
                  <a:lnTo>
                    <a:pt x="1170" y="243"/>
                  </a:lnTo>
                  <a:lnTo>
                    <a:pt x="1170" y="228"/>
                  </a:lnTo>
                  <a:lnTo>
                    <a:pt x="1170" y="221"/>
                  </a:lnTo>
                  <a:lnTo>
                    <a:pt x="1177" y="214"/>
                  </a:lnTo>
                  <a:lnTo>
                    <a:pt x="1177" y="228"/>
                  </a:lnTo>
                  <a:lnTo>
                    <a:pt x="1184" y="221"/>
                  </a:lnTo>
                  <a:lnTo>
                    <a:pt x="1192" y="221"/>
                  </a:lnTo>
                  <a:lnTo>
                    <a:pt x="1192" y="206"/>
                  </a:lnTo>
                  <a:lnTo>
                    <a:pt x="1192" y="221"/>
                  </a:lnTo>
                  <a:lnTo>
                    <a:pt x="1199" y="228"/>
                  </a:lnTo>
                  <a:lnTo>
                    <a:pt x="1199" y="214"/>
                  </a:lnTo>
                  <a:lnTo>
                    <a:pt x="1199" y="221"/>
                  </a:lnTo>
                  <a:lnTo>
                    <a:pt x="1206" y="228"/>
                  </a:lnTo>
                  <a:lnTo>
                    <a:pt x="1206" y="214"/>
                  </a:lnTo>
                  <a:lnTo>
                    <a:pt x="1214" y="206"/>
                  </a:lnTo>
                  <a:lnTo>
                    <a:pt x="1214" y="214"/>
                  </a:lnTo>
                  <a:lnTo>
                    <a:pt x="1214" y="199"/>
                  </a:lnTo>
                  <a:lnTo>
                    <a:pt x="1214" y="191"/>
                  </a:lnTo>
                  <a:lnTo>
                    <a:pt x="1221" y="184"/>
                  </a:lnTo>
                  <a:lnTo>
                    <a:pt x="1221" y="191"/>
                  </a:lnTo>
                  <a:lnTo>
                    <a:pt x="1221" y="199"/>
                  </a:lnTo>
                  <a:lnTo>
                    <a:pt x="1229" y="206"/>
                  </a:lnTo>
                  <a:lnTo>
                    <a:pt x="1229" y="199"/>
                  </a:lnTo>
                  <a:lnTo>
                    <a:pt x="1229" y="191"/>
                  </a:lnTo>
                  <a:lnTo>
                    <a:pt x="1236" y="184"/>
                  </a:lnTo>
                  <a:lnTo>
                    <a:pt x="1236" y="191"/>
                  </a:lnTo>
                  <a:lnTo>
                    <a:pt x="1243" y="199"/>
                  </a:lnTo>
                  <a:lnTo>
                    <a:pt x="1243" y="184"/>
                  </a:lnTo>
                  <a:lnTo>
                    <a:pt x="1243" y="177"/>
                  </a:lnTo>
                  <a:lnTo>
                    <a:pt x="1243" y="162"/>
                  </a:lnTo>
                  <a:lnTo>
                    <a:pt x="1251" y="155"/>
                  </a:lnTo>
                  <a:lnTo>
                    <a:pt x="1251" y="147"/>
                  </a:lnTo>
                  <a:lnTo>
                    <a:pt x="1251" y="140"/>
                  </a:lnTo>
                  <a:lnTo>
                    <a:pt x="1258" y="133"/>
                  </a:lnTo>
                  <a:lnTo>
                    <a:pt x="1258" y="125"/>
                  </a:lnTo>
                  <a:lnTo>
                    <a:pt x="1265" y="140"/>
                  </a:lnTo>
                  <a:lnTo>
                    <a:pt x="1265" y="125"/>
                  </a:lnTo>
                  <a:lnTo>
                    <a:pt x="1265" y="133"/>
                  </a:lnTo>
                  <a:lnTo>
                    <a:pt x="1273" y="125"/>
                  </a:lnTo>
                  <a:lnTo>
                    <a:pt x="1273" y="118"/>
                  </a:lnTo>
                  <a:lnTo>
                    <a:pt x="1280" y="125"/>
                  </a:lnTo>
                  <a:lnTo>
                    <a:pt x="1280" y="118"/>
                  </a:lnTo>
                  <a:lnTo>
                    <a:pt x="1280" y="125"/>
                  </a:lnTo>
                  <a:lnTo>
                    <a:pt x="1287" y="133"/>
                  </a:lnTo>
                  <a:lnTo>
                    <a:pt x="1287" y="140"/>
                  </a:lnTo>
                  <a:lnTo>
                    <a:pt x="1287" y="133"/>
                  </a:lnTo>
                  <a:lnTo>
                    <a:pt x="1295" y="125"/>
                  </a:lnTo>
                  <a:lnTo>
                    <a:pt x="1295" y="133"/>
                  </a:lnTo>
                  <a:lnTo>
                    <a:pt x="1302" y="118"/>
                  </a:lnTo>
                  <a:lnTo>
                    <a:pt x="1309" y="133"/>
                  </a:lnTo>
                  <a:lnTo>
                    <a:pt x="1309" y="140"/>
                  </a:lnTo>
                  <a:lnTo>
                    <a:pt x="1309" y="147"/>
                  </a:lnTo>
                  <a:lnTo>
                    <a:pt x="1309" y="140"/>
                  </a:lnTo>
                  <a:lnTo>
                    <a:pt x="1317" y="155"/>
                  </a:lnTo>
                  <a:lnTo>
                    <a:pt x="1317" y="162"/>
                  </a:lnTo>
                  <a:lnTo>
                    <a:pt x="1324" y="155"/>
                  </a:lnTo>
                  <a:lnTo>
                    <a:pt x="1324" y="140"/>
                  </a:lnTo>
                  <a:lnTo>
                    <a:pt x="1324" y="133"/>
                  </a:lnTo>
                  <a:lnTo>
                    <a:pt x="1332" y="140"/>
                  </a:lnTo>
                  <a:lnTo>
                    <a:pt x="1332" y="133"/>
                  </a:lnTo>
                  <a:lnTo>
                    <a:pt x="1332" y="140"/>
                  </a:lnTo>
                  <a:lnTo>
                    <a:pt x="1332" y="147"/>
                  </a:lnTo>
                  <a:lnTo>
                    <a:pt x="1339" y="155"/>
                  </a:lnTo>
                  <a:lnTo>
                    <a:pt x="1339" y="162"/>
                  </a:lnTo>
                  <a:lnTo>
                    <a:pt x="1339" y="169"/>
                  </a:lnTo>
                  <a:lnTo>
                    <a:pt x="1339" y="177"/>
                  </a:lnTo>
                  <a:lnTo>
                    <a:pt x="1346" y="162"/>
                  </a:lnTo>
                  <a:lnTo>
                    <a:pt x="1346" y="169"/>
                  </a:lnTo>
                  <a:lnTo>
                    <a:pt x="1346" y="162"/>
                  </a:lnTo>
                  <a:lnTo>
                    <a:pt x="1354" y="155"/>
                  </a:lnTo>
                  <a:lnTo>
                    <a:pt x="1354" y="169"/>
                  </a:lnTo>
                  <a:lnTo>
                    <a:pt x="1361" y="177"/>
                  </a:lnTo>
                  <a:lnTo>
                    <a:pt x="1361" y="184"/>
                  </a:lnTo>
                  <a:lnTo>
                    <a:pt x="1361" y="199"/>
                  </a:lnTo>
                  <a:lnTo>
                    <a:pt x="1368" y="206"/>
                  </a:lnTo>
                  <a:lnTo>
                    <a:pt x="1368" y="214"/>
                  </a:lnTo>
                  <a:lnTo>
                    <a:pt x="1368" y="228"/>
                  </a:lnTo>
                  <a:lnTo>
                    <a:pt x="1376" y="221"/>
                  </a:lnTo>
                  <a:lnTo>
                    <a:pt x="1376" y="228"/>
                  </a:lnTo>
                  <a:lnTo>
                    <a:pt x="1376" y="221"/>
                  </a:lnTo>
                  <a:lnTo>
                    <a:pt x="1376" y="206"/>
                  </a:lnTo>
                  <a:lnTo>
                    <a:pt x="1383" y="214"/>
                  </a:lnTo>
                  <a:lnTo>
                    <a:pt x="1383" y="199"/>
                  </a:lnTo>
                  <a:lnTo>
                    <a:pt x="1383" y="184"/>
                  </a:lnTo>
                  <a:lnTo>
                    <a:pt x="1383" y="199"/>
                  </a:lnTo>
                  <a:lnTo>
                    <a:pt x="1390" y="206"/>
                  </a:lnTo>
                  <a:lnTo>
                    <a:pt x="1390" y="221"/>
                  </a:lnTo>
                  <a:lnTo>
                    <a:pt x="1390" y="214"/>
                  </a:lnTo>
                  <a:lnTo>
                    <a:pt x="1398" y="221"/>
                  </a:lnTo>
                  <a:lnTo>
                    <a:pt x="1405" y="228"/>
                  </a:lnTo>
                  <a:lnTo>
                    <a:pt x="1405" y="236"/>
                  </a:lnTo>
                  <a:lnTo>
                    <a:pt x="1405" y="228"/>
                  </a:lnTo>
                  <a:lnTo>
                    <a:pt x="1412" y="236"/>
                  </a:lnTo>
                  <a:lnTo>
                    <a:pt x="1412" y="228"/>
                  </a:lnTo>
                  <a:lnTo>
                    <a:pt x="1412" y="221"/>
                  </a:lnTo>
                  <a:lnTo>
                    <a:pt x="1420" y="214"/>
                  </a:lnTo>
                  <a:lnTo>
                    <a:pt x="1420" y="206"/>
                  </a:lnTo>
                  <a:lnTo>
                    <a:pt x="1427" y="191"/>
                  </a:lnTo>
                  <a:lnTo>
                    <a:pt x="1427" y="184"/>
                  </a:lnTo>
                  <a:lnTo>
                    <a:pt x="1427" y="191"/>
                  </a:lnTo>
                  <a:lnTo>
                    <a:pt x="1435" y="206"/>
                  </a:lnTo>
                  <a:lnTo>
                    <a:pt x="1435" y="191"/>
                  </a:lnTo>
                  <a:lnTo>
                    <a:pt x="1442" y="199"/>
                  </a:lnTo>
                  <a:lnTo>
                    <a:pt x="1442" y="191"/>
                  </a:lnTo>
                  <a:lnTo>
                    <a:pt x="1449" y="199"/>
                  </a:lnTo>
                  <a:lnTo>
                    <a:pt x="1457" y="206"/>
                  </a:lnTo>
                  <a:lnTo>
                    <a:pt x="1464" y="214"/>
                  </a:lnTo>
                  <a:lnTo>
                    <a:pt x="1464" y="221"/>
                  </a:lnTo>
                  <a:lnTo>
                    <a:pt x="1464" y="236"/>
                  </a:lnTo>
                  <a:lnTo>
                    <a:pt x="1464" y="228"/>
                  </a:lnTo>
                  <a:lnTo>
                    <a:pt x="1471" y="221"/>
                  </a:lnTo>
                  <a:lnTo>
                    <a:pt x="1471" y="214"/>
                  </a:lnTo>
                  <a:lnTo>
                    <a:pt x="1471" y="221"/>
                  </a:lnTo>
                  <a:lnTo>
                    <a:pt x="1471" y="228"/>
                  </a:lnTo>
                  <a:lnTo>
                    <a:pt x="1479" y="236"/>
                  </a:lnTo>
                  <a:lnTo>
                    <a:pt x="1486" y="243"/>
                  </a:lnTo>
                  <a:lnTo>
                    <a:pt x="1486" y="236"/>
                  </a:lnTo>
                  <a:lnTo>
                    <a:pt x="1486" y="243"/>
                  </a:lnTo>
                  <a:lnTo>
                    <a:pt x="1486" y="236"/>
                  </a:lnTo>
                  <a:lnTo>
                    <a:pt x="1493" y="243"/>
                  </a:lnTo>
                  <a:lnTo>
                    <a:pt x="1493" y="250"/>
                  </a:lnTo>
                  <a:lnTo>
                    <a:pt x="1493" y="243"/>
                  </a:lnTo>
                  <a:lnTo>
                    <a:pt x="1501" y="236"/>
                  </a:lnTo>
                  <a:lnTo>
                    <a:pt x="1501" y="228"/>
                  </a:lnTo>
                  <a:lnTo>
                    <a:pt x="1508" y="236"/>
                  </a:lnTo>
                  <a:lnTo>
                    <a:pt x="1508" y="243"/>
                  </a:lnTo>
                  <a:lnTo>
                    <a:pt x="1508" y="250"/>
                  </a:lnTo>
                  <a:lnTo>
                    <a:pt x="1508" y="243"/>
                  </a:lnTo>
                  <a:lnTo>
                    <a:pt x="1515" y="228"/>
                  </a:lnTo>
                  <a:lnTo>
                    <a:pt x="1523" y="221"/>
                  </a:lnTo>
                  <a:lnTo>
                    <a:pt x="1523" y="214"/>
                  </a:lnTo>
                  <a:lnTo>
                    <a:pt x="1523" y="206"/>
                  </a:lnTo>
                  <a:lnTo>
                    <a:pt x="1530" y="199"/>
                  </a:lnTo>
                  <a:lnTo>
                    <a:pt x="1530" y="206"/>
                  </a:lnTo>
                  <a:lnTo>
                    <a:pt x="1530" y="199"/>
                  </a:lnTo>
                  <a:lnTo>
                    <a:pt x="1538" y="206"/>
                  </a:lnTo>
                  <a:lnTo>
                    <a:pt x="1538" y="221"/>
                  </a:lnTo>
                  <a:lnTo>
                    <a:pt x="1538" y="214"/>
                  </a:lnTo>
                  <a:lnTo>
                    <a:pt x="1545" y="206"/>
                  </a:lnTo>
                  <a:lnTo>
                    <a:pt x="1545" y="221"/>
                  </a:lnTo>
                  <a:lnTo>
                    <a:pt x="1545" y="206"/>
                  </a:lnTo>
                  <a:lnTo>
                    <a:pt x="1552" y="199"/>
                  </a:lnTo>
                  <a:lnTo>
                    <a:pt x="1560" y="206"/>
                  </a:lnTo>
                  <a:lnTo>
                    <a:pt x="1560" y="199"/>
                  </a:lnTo>
                  <a:lnTo>
                    <a:pt x="1560" y="191"/>
                  </a:lnTo>
                  <a:lnTo>
                    <a:pt x="1567" y="206"/>
                  </a:lnTo>
                  <a:lnTo>
                    <a:pt x="1567" y="199"/>
                  </a:lnTo>
                  <a:lnTo>
                    <a:pt x="1567" y="184"/>
                  </a:lnTo>
                  <a:lnTo>
                    <a:pt x="1567" y="199"/>
                  </a:lnTo>
                  <a:lnTo>
                    <a:pt x="1574" y="191"/>
                  </a:lnTo>
                  <a:lnTo>
                    <a:pt x="1574" y="199"/>
                  </a:lnTo>
                  <a:lnTo>
                    <a:pt x="1574" y="184"/>
                  </a:lnTo>
                  <a:lnTo>
                    <a:pt x="1582" y="191"/>
                  </a:lnTo>
                  <a:lnTo>
                    <a:pt x="1582" y="184"/>
                  </a:lnTo>
                  <a:lnTo>
                    <a:pt x="1582" y="177"/>
                  </a:lnTo>
                  <a:lnTo>
                    <a:pt x="1582" y="169"/>
                  </a:lnTo>
                  <a:lnTo>
                    <a:pt x="1589" y="162"/>
                  </a:lnTo>
                  <a:lnTo>
                    <a:pt x="1589" y="155"/>
                  </a:lnTo>
                  <a:lnTo>
                    <a:pt x="1589" y="169"/>
                  </a:lnTo>
                  <a:lnTo>
                    <a:pt x="1596" y="177"/>
                  </a:lnTo>
                  <a:lnTo>
                    <a:pt x="1596" y="184"/>
                  </a:lnTo>
                  <a:lnTo>
                    <a:pt x="1596" y="177"/>
                  </a:lnTo>
                  <a:lnTo>
                    <a:pt x="1596" y="169"/>
                  </a:lnTo>
                  <a:lnTo>
                    <a:pt x="1604" y="177"/>
                  </a:lnTo>
                  <a:lnTo>
                    <a:pt x="1604" y="191"/>
                  </a:lnTo>
                  <a:lnTo>
                    <a:pt x="1611" y="199"/>
                  </a:lnTo>
                  <a:lnTo>
                    <a:pt x="1611" y="191"/>
                  </a:lnTo>
                  <a:lnTo>
                    <a:pt x="1611" y="199"/>
                  </a:lnTo>
                  <a:lnTo>
                    <a:pt x="1611" y="206"/>
                  </a:lnTo>
                  <a:lnTo>
                    <a:pt x="1618" y="214"/>
                  </a:lnTo>
                  <a:lnTo>
                    <a:pt x="1618" y="221"/>
                  </a:lnTo>
                  <a:lnTo>
                    <a:pt x="1618" y="236"/>
                  </a:lnTo>
                  <a:lnTo>
                    <a:pt x="1626" y="228"/>
                  </a:lnTo>
                  <a:lnTo>
                    <a:pt x="1626" y="221"/>
                  </a:lnTo>
                  <a:lnTo>
                    <a:pt x="1626" y="214"/>
                  </a:lnTo>
                  <a:lnTo>
                    <a:pt x="1633" y="206"/>
                  </a:lnTo>
                  <a:lnTo>
                    <a:pt x="1633" y="199"/>
                  </a:lnTo>
                  <a:lnTo>
                    <a:pt x="1633" y="214"/>
                  </a:lnTo>
                  <a:lnTo>
                    <a:pt x="1641" y="206"/>
                  </a:lnTo>
                  <a:lnTo>
                    <a:pt x="1648" y="199"/>
                  </a:lnTo>
                  <a:lnTo>
                    <a:pt x="1655" y="206"/>
                  </a:lnTo>
                  <a:lnTo>
                    <a:pt x="1655" y="214"/>
                  </a:lnTo>
                  <a:lnTo>
                    <a:pt x="1655" y="206"/>
                  </a:lnTo>
                  <a:lnTo>
                    <a:pt x="1663" y="199"/>
                  </a:lnTo>
                  <a:lnTo>
                    <a:pt x="1663" y="214"/>
                  </a:lnTo>
                  <a:lnTo>
                    <a:pt x="1670" y="206"/>
                  </a:lnTo>
                  <a:lnTo>
                    <a:pt x="1670" y="199"/>
                  </a:lnTo>
                  <a:lnTo>
                    <a:pt x="1670" y="191"/>
                  </a:lnTo>
                  <a:lnTo>
                    <a:pt x="1677" y="184"/>
                  </a:lnTo>
                  <a:lnTo>
                    <a:pt x="1685" y="191"/>
                  </a:lnTo>
                  <a:lnTo>
                    <a:pt x="1685" y="199"/>
                  </a:lnTo>
                  <a:lnTo>
                    <a:pt x="1692" y="191"/>
                  </a:lnTo>
                  <a:lnTo>
                    <a:pt x="1692" y="184"/>
                  </a:lnTo>
                  <a:lnTo>
                    <a:pt x="1692" y="177"/>
                  </a:lnTo>
                  <a:lnTo>
                    <a:pt x="1699" y="184"/>
                  </a:lnTo>
                  <a:lnTo>
                    <a:pt x="1699" y="191"/>
                  </a:lnTo>
                  <a:lnTo>
                    <a:pt x="1699" y="184"/>
                  </a:lnTo>
                  <a:lnTo>
                    <a:pt x="1707" y="177"/>
                  </a:lnTo>
                  <a:lnTo>
                    <a:pt x="1707" y="162"/>
                  </a:lnTo>
                  <a:lnTo>
                    <a:pt x="1707" y="155"/>
                  </a:lnTo>
                  <a:lnTo>
                    <a:pt x="1714" y="147"/>
                  </a:lnTo>
                  <a:lnTo>
                    <a:pt x="1721" y="140"/>
                  </a:lnTo>
                  <a:lnTo>
                    <a:pt x="1721" y="147"/>
                  </a:lnTo>
                  <a:lnTo>
                    <a:pt x="1721" y="140"/>
                  </a:lnTo>
                  <a:lnTo>
                    <a:pt x="1729" y="147"/>
                  </a:lnTo>
                  <a:lnTo>
                    <a:pt x="1736" y="140"/>
                  </a:lnTo>
                  <a:lnTo>
                    <a:pt x="1736" y="133"/>
                  </a:lnTo>
                  <a:lnTo>
                    <a:pt x="1736" y="140"/>
                  </a:lnTo>
                  <a:lnTo>
                    <a:pt x="1736" y="133"/>
                  </a:lnTo>
                  <a:lnTo>
                    <a:pt x="1744" y="140"/>
                  </a:lnTo>
                  <a:lnTo>
                    <a:pt x="1744" y="147"/>
                  </a:lnTo>
                  <a:lnTo>
                    <a:pt x="1751" y="140"/>
                  </a:lnTo>
                  <a:lnTo>
                    <a:pt x="1751" y="133"/>
                  </a:lnTo>
                  <a:lnTo>
                    <a:pt x="1758" y="140"/>
                  </a:lnTo>
                  <a:lnTo>
                    <a:pt x="1766" y="133"/>
                  </a:lnTo>
                  <a:lnTo>
                    <a:pt x="1766" y="140"/>
                  </a:lnTo>
                  <a:lnTo>
                    <a:pt x="1766" y="147"/>
                  </a:lnTo>
                  <a:lnTo>
                    <a:pt x="1766" y="155"/>
                  </a:lnTo>
                  <a:lnTo>
                    <a:pt x="1773" y="147"/>
                  </a:lnTo>
                  <a:lnTo>
                    <a:pt x="1773" y="162"/>
                  </a:lnTo>
                  <a:lnTo>
                    <a:pt x="1780" y="155"/>
                  </a:lnTo>
                  <a:lnTo>
                    <a:pt x="1788" y="147"/>
                  </a:lnTo>
                  <a:lnTo>
                    <a:pt x="1788" y="140"/>
                  </a:lnTo>
                  <a:lnTo>
                    <a:pt x="1795" y="147"/>
                  </a:lnTo>
                  <a:lnTo>
                    <a:pt x="1795" y="155"/>
                  </a:lnTo>
                  <a:lnTo>
                    <a:pt x="1795" y="162"/>
                  </a:lnTo>
                  <a:lnTo>
                    <a:pt x="1802" y="169"/>
                  </a:lnTo>
                  <a:lnTo>
                    <a:pt x="1802" y="177"/>
                  </a:lnTo>
                  <a:lnTo>
                    <a:pt x="1802" y="162"/>
                  </a:lnTo>
                  <a:lnTo>
                    <a:pt x="1802" y="169"/>
                  </a:lnTo>
                  <a:lnTo>
                    <a:pt x="1810" y="162"/>
                  </a:lnTo>
                  <a:lnTo>
                    <a:pt x="1817" y="169"/>
                  </a:lnTo>
                  <a:lnTo>
                    <a:pt x="1817" y="184"/>
                  </a:lnTo>
                  <a:lnTo>
                    <a:pt x="1824" y="191"/>
                  </a:lnTo>
                  <a:lnTo>
                    <a:pt x="1824" y="199"/>
                  </a:lnTo>
                  <a:lnTo>
                    <a:pt x="1832" y="206"/>
                  </a:lnTo>
                  <a:lnTo>
                    <a:pt x="1832" y="214"/>
                  </a:lnTo>
                  <a:lnTo>
                    <a:pt x="1832" y="206"/>
                  </a:lnTo>
                  <a:lnTo>
                    <a:pt x="1832" y="214"/>
                  </a:lnTo>
                  <a:lnTo>
                    <a:pt x="1839" y="206"/>
                  </a:lnTo>
                  <a:lnTo>
                    <a:pt x="1839" y="199"/>
                  </a:lnTo>
                  <a:lnTo>
                    <a:pt x="1839" y="191"/>
                  </a:lnTo>
                  <a:lnTo>
                    <a:pt x="1847" y="184"/>
                  </a:lnTo>
                  <a:lnTo>
                    <a:pt x="1847" y="191"/>
                  </a:lnTo>
                  <a:lnTo>
                    <a:pt x="1847" y="199"/>
                  </a:lnTo>
                  <a:lnTo>
                    <a:pt x="1854" y="206"/>
                  </a:lnTo>
                  <a:lnTo>
                    <a:pt x="1861" y="214"/>
                  </a:lnTo>
                  <a:lnTo>
                    <a:pt x="1861" y="221"/>
                  </a:lnTo>
                  <a:lnTo>
                    <a:pt x="1869" y="214"/>
                  </a:lnTo>
                  <a:lnTo>
                    <a:pt x="1869" y="221"/>
                  </a:lnTo>
                  <a:lnTo>
                    <a:pt x="1869" y="214"/>
                  </a:lnTo>
                  <a:lnTo>
                    <a:pt x="1876" y="206"/>
                  </a:lnTo>
                  <a:lnTo>
                    <a:pt x="1876" y="199"/>
                  </a:lnTo>
                  <a:lnTo>
                    <a:pt x="1883" y="206"/>
                  </a:lnTo>
                  <a:lnTo>
                    <a:pt x="1883" y="199"/>
                  </a:lnTo>
                  <a:lnTo>
                    <a:pt x="1883" y="184"/>
                  </a:lnTo>
                  <a:lnTo>
                    <a:pt x="1891" y="191"/>
                  </a:lnTo>
                  <a:lnTo>
                    <a:pt x="1891" y="184"/>
                  </a:lnTo>
                  <a:lnTo>
                    <a:pt x="1891" y="191"/>
                  </a:lnTo>
                  <a:lnTo>
                    <a:pt x="1898" y="184"/>
                  </a:lnTo>
                  <a:lnTo>
                    <a:pt x="1905" y="191"/>
                  </a:lnTo>
                  <a:lnTo>
                    <a:pt x="1913" y="199"/>
                  </a:lnTo>
                  <a:lnTo>
                    <a:pt x="1920" y="206"/>
                  </a:lnTo>
                  <a:lnTo>
                    <a:pt x="1927" y="221"/>
                  </a:lnTo>
                  <a:lnTo>
                    <a:pt x="1927" y="214"/>
                  </a:lnTo>
                  <a:lnTo>
                    <a:pt x="1935" y="206"/>
                  </a:lnTo>
                  <a:lnTo>
                    <a:pt x="1935" y="214"/>
                  </a:lnTo>
                  <a:lnTo>
                    <a:pt x="1942" y="221"/>
                  </a:lnTo>
                  <a:lnTo>
                    <a:pt x="1942" y="228"/>
                  </a:lnTo>
                  <a:lnTo>
                    <a:pt x="1942" y="221"/>
                  </a:lnTo>
                  <a:lnTo>
                    <a:pt x="1950" y="228"/>
                  </a:lnTo>
                  <a:lnTo>
                    <a:pt x="1950" y="221"/>
                  </a:lnTo>
                  <a:lnTo>
                    <a:pt x="1950" y="228"/>
                  </a:lnTo>
                  <a:lnTo>
                    <a:pt x="1950" y="236"/>
                  </a:lnTo>
                  <a:lnTo>
                    <a:pt x="1957" y="228"/>
                  </a:lnTo>
                  <a:lnTo>
                    <a:pt x="1957" y="221"/>
                  </a:lnTo>
                  <a:lnTo>
                    <a:pt x="1964" y="214"/>
                  </a:lnTo>
                  <a:lnTo>
                    <a:pt x="1964" y="221"/>
                  </a:lnTo>
                  <a:lnTo>
                    <a:pt x="1964" y="228"/>
                  </a:lnTo>
                  <a:lnTo>
                    <a:pt x="1972" y="221"/>
                  </a:lnTo>
                  <a:lnTo>
                    <a:pt x="1972" y="214"/>
                  </a:lnTo>
                  <a:lnTo>
                    <a:pt x="1979" y="206"/>
                  </a:lnTo>
                  <a:lnTo>
                    <a:pt x="1979" y="214"/>
                  </a:lnTo>
                  <a:lnTo>
                    <a:pt x="1979" y="206"/>
                  </a:lnTo>
                  <a:lnTo>
                    <a:pt x="1986" y="199"/>
                  </a:lnTo>
                  <a:lnTo>
                    <a:pt x="1986" y="191"/>
                  </a:lnTo>
                  <a:lnTo>
                    <a:pt x="1994" y="199"/>
                  </a:lnTo>
                  <a:lnTo>
                    <a:pt x="1994" y="191"/>
                  </a:lnTo>
                  <a:lnTo>
                    <a:pt x="1994" y="199"/>
                  </a:lnTo>
                  <a:lnTo>
                    <a:pt x="1994" y="206"/>
                  </a:lnTo>
                  <a:lnTo>
                    <a:pt x="2001" y="199"/>
                  </a:lnTo>
                  <a:lnTo>
                    <a:pt x="2001" y="206"/>
                  </a:lnTo>
                  <a:lnTo>
                    <a:pt x="2008" y="199"/>
                  </a:lnTo>
                  <a:lnTo>
                    <a:pt x="2008" y="191"/>
                  </a:lnTo>
                  <a:lnTo>
                    <a:pt x="2016" y="199"/>
                  </a:lnTo>
                  <a:lnTo>
                    <a:pt x="2023" y="191"/>
                  </a:lnTo>
                  <a:lnTo>
                    <a:pt x="2023" y="199"/>
                  </a:lnTo>
                  <a:lnTo>
                    <a:pt x="2023" y="191"/>
                  </a:lnTo>
                  <a:lnTo>
                    <a:pt x="2030" y="184"/>
                  </a:lnTo>
                  <a:lnTo>
                    <a:pt x="2030" y="191"/>
                  </a:lnTo>
                  <a:lnTo>
                    <a:pt x="2030" y="184"/>
                  </a:lnTo>
                  <a:lnTo>
                    <a:pt x="2030" y="191"/>
                  </a:lnTo>
                  <a:lnTo>
                    <a:pt x="2038" y="184"/>
                  </a:lnTo>
                  <a:lnTo>
                    <a:pt x="2045" y="177"/>
                  </a:lnTo>
                  <a:lnTo>
                    <a:pt x="2045" y="169"/>
                  </a:lnTo>
                  <a:lnTo>
                    <a:pt x="2045" y="162"/>
                  </a:lnTo>
                  <a:lnTo>
                    <a:pt x="2053" y="169"/>
                  </a:lnTo>
                  <a:lnTo>
                    <a:pt x="2053" y="177"/>
                  </a:lnTo>
                  <a:lnTo>
                    <a:pt x="2060" y="169"/>
                  </a:lnTo>
                  <a:lnTo>
                    <a:pt x="2060" y="177"/>
                  </a:lnTo>
                  <a:lnTo>
                    <a:pt x="2060" y="184"/>
                  </a:lnTo>
                  <a:lnTo>
                    <a:pt x="2067" y="191"/>
                  </a:lnTo>
                  <a:lnTo>
                    <a:pt x="2075" y="199"/>
                  </a:lnTo>
                  <a:lnTo>
                    <a:pt x="2075" y="206"/>
                  </a:lnTo>
                  <a:lnTo>
                    <a:pt x="2075" y="214"/>
                  </a:lnTo>
                  <a:lnTo>
                    <a:pt x="2082" y="221"/>
                  </a:lnTo>
                  <a:lnTo>
                    <a:pt x="2082" y="214"/>
                  </a:lnTo>
                  <a:lnTo>
                    <a:pt x="2089" y="206"/>
                  </a:lnTo>
                  <a:lnTo>
                    <a:pt x="2089" y="199"/>
                  </a:lnTo>
                  <a:lnTo>
                    <a:pt x="2097" y="206"/>
                  </a:lnTo>
                  <a:lnTo>
                    <a:pt x="2104" y="199"/>
                  </a:lnTo>
                  <a:lnTo>
                    <a:pt x="2111" y="191"/>
                  </a:lnTo>
                  <a:lnTo>
                    <a:pt x="2111" y="199"/>
                  </a:lnTo>
                  <a:lnTo>
                    <a:pt x="2119" y="206"/>
                  </a:lnTo>
                  <a:lnTo>
                    <a:pt x="2119" y="199"/>
                  </a:lnTo>
                  <a:lnTo>
                    <a:pt x="2119" y="191"/>
                  </a:lnTo>
                  <a:lnTo>
                    <a:pt x="2119" y="199"/>
                  </a:lnTo>
                  <a:lnTo>
                    <a:pt x="2126" y="206"/>
                  </a:lnTo>
                  <a:lnTo>
                    <a:pt x="2126" y="199"/>
                  </a:lnTo>
                  <a:lnTo>
                    <a:pt x="2133" y="191"/>
                  </a:lnTo>
                  <a:lnTo>
                    <a:pt x="2133" y="184"/>
                  </a:lnTo>
                  <a:lnTo>
                    <a:pt x="2133" y="177"/>
                  </a:lnTo>
                  <a:lnTo>
                    <a:pt x="2141" y="184"/>
                  </a:lnTo>
                  <a:lnTo>
                    <a:pt x="2141" y="191"/>
                  </a:lnTo>
                  <a:lnTo>
                    <a:pt x="2141" y="184"/>
                  </a:lnTo>
                  <a:lnTo>
                    <a:pt x="2148" y="191"/>
                  </a:lnTo>
                  <a:lnTo>
                    <a:pt x="2148" y="184"/>
                  </a:lnTo>
                  <a:lnTo>
                    <a:pt x="2148" y="177"/>
                  </a:lnTo>
                  <a:lnTo>
                    <a:pt x="2156" y="184"/>
                  </a:lnTo>
                  <a:lnTo>
                    <a:pt x="2163" y="177"/>
                  </a:lnTo>
                  <a:lnTo>
                    <a:pt x="2163" y="169"/>
                  </a:lnTo>
                  <a:lnTo>
                    <a:pt x="2170" y="162"/>
                  </a:lnTo>
                  <a:lnTo>
                    <a:pt x="2170" y="155"/>
                  </a:lnTo>
                  <a:lnTo>
                    <a:pt x="2178" y="147"/>
                  </a:lnTo>
                  <a:lnTo>
                    <a:pt x="2178" y="140"/>
                  </a:lnTo>
                  <a:lnTo>
                    <a:pt x="2178" y="147"/>
                  </a:lnTo>
                  <a:lnTo>
                    <a:pt x="2178" y="155"/>
                  </a:lnTo>
                  <a:lnTo>
                    <a:pt x="2185" y="147"/>
                  </a:lnTo>
                  <a:lnTo>
                    <a:pt x="2192" y="140"/>
                  </a:lnTo>
                  <a:lnTo>
                    <a:pt x="2192" y="147"/>
                  </a:lnTo>
                  <a:lnTo>
                    <a:pt x="2200" y="140"/>
                  </a:lnTo>
                  <a:lnTo>
                    <a:pt x="2200" y="147"/>
                  </a:lnTo>
                  <a:lnTo>
                    <a:pt x="2207" y="155"/>
                  </a:lnTo>
                  <a:lnTo>
                    <a:pt x="2207" y="147"/>
                  </a:lnTo>
                  <a:lnTo>
                    <a:pt x="2207" y="140"/>
                  </a:lnTo>
                  <a:lnTo>
                    <a:pt x="2214" y="147"/>
                  </a:lnTo>
                  <a:lnTo>
                    <a:pt x="2222" y="140"/>
                  </a:lnTo>
                  <a:lnTo>
                    <a:pt x="2222" y="147"/>
                  </a:lnTo>
                  <a:lnTo>
                    <a:pt x="2229" y="155"/>
                  </a:lnTo>
                  <a:lnTo>
                    <a:pt x="2229" y="162"/>
                  </a:lnTo>
                  <a:lnTo>
                    <a:pt x="2236" y="169"/>
                  </a:lnTo>
                  <a:lnTo>
                    <a:pt x="2244" y="162"/>
                  </a:lnTo>
                  <a:lnTo>
                    <a:pt x="2244" y="155"/>
                  </a:lnTo>
                  <a:lnTo>
                    <a:pt x="2244" y="147"/>
                  </a:lnTo>
                  <a:lnTo>
                    <a:pt x="2244" y="155"/>
                  </a:lnTo>
                  <a:lnTo>
                    <a:pt x="2251" y="147"/>
                  </a:lnTo>
                  <a:lnTo>
                    <a:pt x="2251" y="155"/>
                  </a:lnTo>
                  <a:lnTo>
                    <a:pt x="2259" y="162"/>
                  </a:lnTo>
                  <a:lnTo>
                    <a:pt x="2266" y="169"/>
                  </a:lnTo>
                  <a:lnTo>
                    <a:pt x="2273" y="162"/>
                  </a:lnTo>
                  <a:lnTo>
                    <a:pt x="2281" y="169"/>
                  </a:lnTo>
                  <a:lnTo>
                    <a:pt x="2281" y="177"/>
                  </a:lnTo>
                  <a:lnTo>
                    <a:pt x="2281" y="184"/>
                  </a:lnTo>
                  <a:lnTo>
                    <a:pt x="2281" y="191"/>
                  </a:lnTo>
                  <a:lnTo>
                    <a:pt x="2288" y="199"/>
                  </a:lnTo>
                  <a:lnTo>
                    <a:pt x="2288" y="206"/>
                  </a:lnTo>
                  <a:lnTo>
                    <a:pt x="2288" y="199"/>
                  </a:lnTo>
                  <a:lnTo>
                    <a:pt x="2295" y="206"/>
                  </a:lnTo>
                  <a:lnTo>
                    <a:pt x="2295" y="199"/>
                  </a:lnTo>
                  <a:lnTo>
                    <a:pt x="2295" y="191"/>
                  </a:lnTo>
                  <a:lnTo>
                    <a:pt x="2303" y="184"/>
                  </a:lnTo>
                  <a:lnTo>
                    <a:pt x="2303" y="177"/>
                  </a:lnTo>
                  <a:lnTo>
                    <a:pt x="2303" y="191"/>
                  </a:lnTo>
                  <a:lnTo>
                    <a:pt x="2310" y="199"/>
                  </a:lnTo>
                  <a:lnTo>
                    <a:pt x="2317" y="206"/>
                  </a:lnTo>
                  <a:lnTo>
                    <a:pt x="2325" y="214"/>
                  </a:lnTo>
                  <a:lnTo>
                    <a:pt x="2332" y="206"/>
                  </a:lnTo>
                  <a:lnTo>
                    <a:pt x="2332" y="199"/>
                  </a:lnTo>
                  <a:lnTo>
                    <a:pt x="2339" y="191"/>
                  </a:lnTo>
                  <a:lnTo>
                    <a:pt x="2339" y="199"/>
                  </a:lnTo>
                  <a:lnTo>
                    <a:pt x="2339" y="191"/>
                  </a:lnTo>
                  <a:lnTo>
                    <a:pt x="2347" y="184"/>
                  </a:lnTo>
                  <a:lnTo>
                    <a:pt x="2347" y="191"/>
                  </a:lnTo>
                  <a:lnTo>
                    <a:pt x="2354" y="184"/>
                  </a:lnTo>
                  <a:lnTo>
                    <a:pt x="2362" y="191"/>
                  </a:lnTo>
                  <a:lnTo>
                    <a:pt x="2362" y="184"/>
                  </a:lnTo>
                  <a:lnTo>
                    <a:pt x="2369" y="191"/>
                  </a:lnTo>
                  <a:lnTo>
                    <a:pt x="2369" y="184"/>
                  </a:lnTo>
                  <a:lnTo>
                    <a:pt x="2369" y="191"/>
                  </a:lnTo>
                  <a:lnTo>
                    <a:pt x="2376" y="199"/>
                  </a:lnTo>
                  <a:lnTo>
                    <a:pt x="2384" y="206"/>
                  </a:lnTo>
                  <a:lnTo>
                    <a:pt x="2391" y="199"/>
                  </a:lnTo>
                  <a:lnTo>
                    <a:pt x="2391" y="206"/>
                  </a:lnTo>
                  <a:lnTo>
                    <a:pt x="2398" y="214"/>
                  </a:lnTo>
                  <a:lnTo>
                    <a:pt x="2406" y="214"/>
                  </a:lnTo>
                  <a:lnTo>
                    <a:pt x="2413" y="221"/>
                  </a:lnTo>
                  <a:lnTo>
                    <a:pt x="2420" y="214"/>
                  </a:lnTo>
                  <a:lnTo>
                    <a:pt x="2420" y="206"/>
                  </a:lnTo>
                  <a:lnTo>
                    <a:pt x="2420" y="214"/>
                  </a:lnTo>
                  <a:lnTo>
                    <a:pt x="2428" y="221"/>
                  </a:lnTo>
                  <a:lnTo>
                    <a:pt x="2428" y="214"/>
                  </a:lnTo>
                  <a:lnTo>
                    <a:pt x="2435" y="206"/>
                  </a:lnTo>
                  <a:lnTo>
                    <a:pt x="2435" y="199"/>
                  </a:lnTo>
                  <a:lnTo>
                    <a:pt x="2435" y="206"/>
                  </a:lnTo>
                  <a:lnTo>
                    <a:pt x="2442" y="199"/>
                  </a:lnTo>
                  <a:lnTo>
                    <a:pt x="2450" y="191"/>
                  </a:lnTo>
                  <a:lnTo>
                    <a:pt x="2457" y="199"/>
                  </a:lnTo>
                  <a:lnTo>
                    <a:pt x="2465" y="191"/>
                  </a:lnTo>
                  <a:lnTo>
                    <a:pt x="2472" y="199"/>
                  </a:lnTo>
                  <a:lnTo>
                    <a:pt x="2479" y="191"/>
                  </a:lnTo>
                  <a:lnTo>
                    <a:pt x="2479" y="184"/>
                  </a:lnTo>
                  <a:lnTo>
                    <a:pt x="2479" y="191"/>
                  </a:lnTo>
                  <a:lnTo>
                    <a:pt x="2487" y="184"/>
                  </a:lnTo>
                  <a:lnTo>
                    <a:pt x="2494" y="184"/>
                  </a:lnTo>
                  <a:lnTo>
                    <a:pt x="2501" y="177"/>
                  </a:lnTo>
                  <a:lnTo>
                    <a:pt x="2509" y="169"/>
                  </a:lnTo>
                  <a:lnTo>
                    <a:pt x="2509" y="162"/>
                  </a:lnTo>
                  <a:lnTo>
                    <a:pt x="2509" y="169"/>
                  </a:lnTo>
                  <a:lnTo>
                    <a:pt x="2516" y="177"/>
                  </a:lnTo>
                  <a:lnTo>
                    <a:pt x="2516" y="169"/>
                  </a:lnTo>
                  <a:lnTo>
                    <a:pt x="2523" y="177"/>
                  </a:lnTo>
                  <a:lnTo>
                    <a:pt x="2523" y="184"/>
                  </a:lnTo>
                  <a:lnTo>
                    <a:pt x="2523" y="191"/>
                  </a:lnTo>
                  <a:lnTo>
                    <a:pt x="2531" y="184"/>
                  </a:lnTo>
                  <a:lnTo>
                    <a:pt x="2531" y="191"/>
                  </a:lnTo>
                  <a:lnTo>
                    <a:pt x="2531" y="199"/>
                  </a:lnTo>
                  <a:lnTo>
                    <a:pt x="2538" y="206"/>
                  </a:lnTo>
                  <a:lnTo>
                    <a:pt x="2538" y="214"/>
                  </a:lnTo>
                  <a:lnTo>
                    <a:pt x="2545" y="206"/>
                  </a:lnTo>
                  <a:lnTo>
                    <a:pt x="2545" y="199"/>
                  </a:lnTo>
                  <a:lnTo>
                    <a:pt x="2553" y="191"/>
                  </a:lnTo>
                  <a:lnTo>
                    <a:pt x="2553" y="199"/>
                  </a:lnTo>
                  <a:lnTo>
                    <a:pt x="2560" y="191"/>
                  </a:lnTo>
                  <a:lnTo>
                    <a:pt x="2560" y="199"/>
                  </a:lnTo>
                  <a:lnTo>
                    <a:pt x="2568" y="191"/>
                  </a:lnTo>
                  <a:lnTo>
                    <a:pt x="2575" y="199"/>
                  </a:lnTo>
                  <a:lnTo>
                    <a:pt x="2575" y="191"/>
                  </a:lnTo>
                  <a:lnTo>
                    <a:pt x="2582" y="199"/>
                  </a:lnTo>
                  <a:lnTo>
                    <a:pt x="2582" y="191"/>
                  </a:lnTo>
                  <a:lnTo>
                    <a:pt x="2590" y="184"/>
                  </a:lnTo>
                  <a:lnTo>
                    <a:pt x="2590" y="191"/>
                  </a:lnTo>
                  <a:lnTo>
                    <a:pt x="2597" y="184"/>
                  </a:lnTo>
                  <a:lnTo>
                    <a:pt x="2597" y="177"/>
                  </a:lnTo>
                  <a:lnTo>
                    <a:pt x="2604" y="184"/>
                  </a:lnTo>
                  <a:lnTo>
                    <a:pt x="2604" y="191"/>
                  </a:lnTo>
                  <a:lnTo>
                    <a:pt x="2612" y="184"/>
                  </a:lnTo>
                  <a:lnTo>
                    <a:pt x="2612" y="177"/>
                  </a:lnTo>
                  <a:lnTo>
                    <a:pt x="2619" y="184"/>
                  </a:lnTo>
                  <a:lnTo>
                    <a:pt x="2619" y="177"/>
                  </a:lnTo>
                  <a:lnTo>
                    <a:pt x="2626" y="169"/>
                  </a:lnTo>
                  <a:lnTo>
                    <a:pt x="2626" y="162"/>
                  </a:lnTo>
                  <a:lnTo>
                    <a:pt x="2634" y="155"/>
                  </a:lnTo>
                  <a:lnTo>
                    <a:pt x="2634" y="147"/>
                  </a:lnTo>
                  <a:lnTo>
                    <a:pt x="2641" y="155"/>
                  </a:lnTo>
                  <a:lnTo>
                    <a:pt x="2641" y="147"/>
                  </a:lnTo>
                  <a:lnTo>
                    <a:pt x="2648" y="155"/>
                  </a:lnTo>
                  <a:lnTo>
                    <a:pt x="2656" y="147"/>
                  </a:lnTo>
                  <a:lnTo>
                    <a:pt x="2663" y="155"/>
                  </a:lnTo>
                  <a:lnTo>
                    <a:pt x="2671" y="147"/>
                  </a:lnTo>
                  <a:lnTo>
                    <a:pt x="2671" y="155"/>
                  </a:lnTo>
                  <a:lnTo>
                    <a:pt x="2678" y="147"/>
                  </a:lnTo>
                  <a:lnTo>
                    <a:pt x="2685" y="155"/>
                  </a:lnTo>
                  <a:lnTo>
                    <a:pt x="2685" y="162"/>
                  </a:lnTo>
                  <a:lnTo>
                    <a:pt x="2693" y="155"/>
                  </a:lnTo>
                  <a:lnTo>
                    <a:pt x="2693" y="162"/>
                  </a:lnTo>
                  <a:lnTo>
                    <a:pt x="2693" y="169"/>
                  </a:lnTo>
                  <a:lnTo>
                    <a:pt x="2700" y="162"/>
                  </a:lnTo>
                  <a:lnTo>
                    <a:pt x="2707" y="155"/>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7" name="Freeform 85">
              <a:extLst>
                <a:ext uri="{FF2B5EF4-FFF2-40B4-BE49-F238E27FC236}">
                  <a16:creationId xmlns:a16="http://schemas.microsoft.com/office/drawing/2014/main" id="{DE25814F-961C-284C-9183-5CBD6AD35AF3}"/>
                </a:ext>
              </a:extLst>
            </p:cNvPr>
            <p:cNvSpPr>
              <a:spLocks/>
            </p:cNvSpPr>
            <p:nvPr/>
          </p:nvSpPr>
          <p:spPr bwMode="auto">
            <a:xfrm>
              <a:off x="6069013" y="3614738"/>
              <a:ext cx="1717675" cy="106363"/>
            </a:xfrm>
            <a:custGeom>
              <a:avLst/>
              <a:gdLst>
                <a:gd name="T0" fmla="*/ 22 w 1082"/>
                <a:gd name="T1" fmla="*/ 15 h 67"/>
                <a:gd name="T2" fmla="*/ 37 w 1082"/>
                <a:gd name="T3" fmla="*/ 44 h 67"/>
                <a:gd name="T4" fmla="*/ 52 w 1082"/>
                <a:gd name="T5" fmla="*/ 30 h 67"/>
                <a:gd name="T6" fmla="*/ 67 w 1082"/>
                <a:gd name="T7" fmla="*/ 44 h 67"/>
                <a:gd name="T8" fmla="*/ 89 w 1082"/>
                <a:gd name="T9" fmla="*/ 44 h 67"/>
                <a:gd name="T10" fmla="*/ 111 w 1082"/>
                <a:gd name="T11" fmla="*/ 37 h 67"/>
                <a:gd name="T12" fmla="*/ 133 w 1082"/>
                <a:gd name="T13" fmla="*/ 59 h 67"/>
                <a:gd name="T14" fmla="*/ 155 w 1082"/>
                <a:gd name="T15" fmla="*/ 59 h 67"/>
                <a:gd name="T16" fmla="*/ 177 w 1082"/>
                <a:gd name="T17" fmla="*/ 59 h 67"/>
                <a:gd name="T18" fmla="*/ 199 w 1082"/>
                <a:gd name="T19" fmla="*/ 44 h 67"/>
                <a:gd name="T20" fmla="*/ 206 w 1082"/>
                <a:gd name="T21" fmla="*/ 44 h 67"/>
                <a:gd name="T22" fmla="*/ 221 w 1082"/>
                <a:gd name="T23" fmla="*/ 44 h 67"/>
                <a:gd name="T24" fmla="*/ 236 w 1082"/>
                <a:gd name="T25" fmla="*/ 44 h 67"/>
                <a:gd name="T26" fmla="*/ 243 w 1082"/>
                <a:gd name="T27" fmla="*/ 30 h 67"/>
                <a:gd name="T28" fmla="*/ 258 w 1082"/>
                <a:gd name="T29" fmla="*/ 15 h 67"/>
                <a:gd name="T30" fmla="*/ 273 w 1082"/>
                <a:gd name="T31" fmla="*/ 30 h 67"/>
                <a:gd name="T32" fmla="*/ 287 w 1082"/>
                <a:gd name="T33" fmla="*/ 59 h 67"/>
                <a:gd name="T34" fmla="*/ 317 w 1082"/>
                <a:gd name="T35" fmla="*/ 44 h 67"/>
                <a:gd name="T36" fmla="*/ 339 w 1082"/>
                <a:gd name="T37" fmla="*/ 44 h 67"/>
                <a:gd name="T38" fmla="*/ 361 w 1082"/>
                <a:gd name="T39" fmla="*/ 30 h 67"/>
                <a:gd name="T40" fmla="*/ 383 w 1082"/>
                <a:gd name="T41" fmla="*/ 15 h 67"/>
                <a:gd name="T42" fmla="*/ 405 w 1082"/>
                <a:gd name="T43" fmla="*/ 8 h 67"/>
                <a:gd name="T44" fmla="*/ 427 w 1082"/>
                <a:gd name="T45" fmla="*/ 8 h 67"/>
                <a:gd name="T46" fmla="*/ 449 w 1082"/>
                <a:gd name="T47" fmla="*/ 22 h 67"/>
                <a:gd name="T48" fmla="*/ 471 w 1082"/>
                <a:gd name="T49" fmla="*/ 22 h 67"/>
                <a:gd name="T50" fmla="*/ 493 w 1082"/>
                <a:gd name="T51" fmla="*/ 37 h 67"/>
                <a:gd name="T52" fmla="*/ 508 w 1082"/>
                <a:gd name="T53" fmla="*/ 37 h 67"/>
                <a:gd name="T54" fmla="*/ 515 w 1082"/>
                <a:gd name="T55" fmla="*/ 37 h 67"/>
                <a:gd name="T56" fmla="*/ 537 w 1082"/>
                <a:gd name="T57" fmla="*/ 52 h 67"/>
                <a:gd name="T58" fmla="*/ 552 w 1082"/>
                <a:gd name="T59" fmla="*/ 37 h 67"/>
                <a:gd name="T60" fmla="*/ 567 w 1082"/>
                <a:gd name="T61" fmla="*/ 37 h 67"/>
                <a:gd name="T62" fmla="*/ 589 w 1082"/>
                <a:gd name="T63" fmla="*/ 44 h 67"/>
                <a:gd name="T64" fmla="*/ 611 w 1082"/>
                <a:gd name="T65" fmla="*/ 59 h 67"/>
                <a:gd name="T66" fmla="*/ 626 w 1082"/>
                <a:gd name="T67" fmla="*/ 59 h 67"/>
                <a:gd name="T68" fmla="*/ 648 w 1082"/>
                <a:gd name="T69" fmla="*/ 44 h 67"/>
                <a:gd name="T70" fmla="*/ 670 w 1082"/>
                <a:gd name="T71" fmla="*/ 44 h 67"/>
                <a:gd name="T72" fmla="*/ 699 w 1082"/>
                <a:gd name="T73" fmla="*/ 30 h 67"/>
                <a:gd name="T74" fmla="*/ 714 w 1082"/>
                <a:gd name="T75" fmla="*/ 30 h 67"/>
                <a:gd name="T76" fmla="*/ 729 w 1082"/>
                <a:gd name="T77" fmla="*/ 30 h 67"/>
                <a:gd name="T78" fmla="*/ 743 w 1082"/>
                <a:gd name="T79" fmla="*/ 44 h 67"/>
                <a:gd name="T80" fmla="*/ 773 w 1082"/>
                <a:gd name="T81" fmla="*/ 44 h 67"/>
                <a:gd name="T82" fmla="*/ 788 w 1082"/>
                <a:gd name="T83" fmla="*/ 44 h 67"/>
                <a:gd name="T84" fmla="*/ 810 w 1082"/>
                <a:gd name="T85" fmla="*/ 30 h 67"/>
                <a:gd name="T86" fmla="*/ 824 w 1082"/>
                <a:gd name="T87" fmla="*/ 30 h 67"/>
                <a:gd name="T88" fmla="*/ 839 w 1082"/>
                <a:gd name="T89" fmla="*/ 15 h 67"/>
                <a:gd name="T90" fmla="*/ 868 w 1082"/>
                <a:gd name="T91" fmla="*/ 8 h 67"/>
                <a:gd name="T92" fmla="*/ 898 w 1082"/>
                <a:gd name="T93" fmla="*/ 8 h 67"/>
                <a:gd name="T94" fmla="*/ 913 w 1082"/>
                <a:gd name="T95" fmla="*/ 8 h 67"/>
                <a:gd name="T96" fmla="*/ 935 w 1082"/>
                <a:gd name="T97" fmla="*/ 22 h 67"/>
                <a:gd name="T98" fmla="*/ 964 w 1082"/>
                <a:gd name="T99" fmla="*/ 44 h 67"/>
                <a:gd name="T100" fmla="*/ 986 w 1082"/>
                <a:gd name="T101" fmla="*/ 44 h 67"/>
                <a:gd name="T102" fmla="*/ 1008 w 1082"/>
                <a:gd name="T103" fmla="*/ 44 h 67"/>
                <a:gd name="T104" fmla="*/ 1023 w 1082"/>
                <a:gd name="T105" fmla="*/ 30 h 67"/>
                <a:gd name="T106" fmla="*/ 1045 w 1082"/>
                <a:gd name="T107" fmla="*/ 44 h 67"/>
                <a:gd name="T108" fmla="*/ 1060 w 1082"/>
                <a:gd name="T109" fmla="*/ 44 h 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2"/>
                <a:gd name="T166" fmla="*/ 0 h 67"/>
                <a:gd name="T167" fmla="*/ 1082 w 1082"/>
                <a:gd name="T168" fmla="*/ 67 h 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2" h="67">
                  <a:moveTo>
                    <a:pt x="0" y="8"/>
                  </a:moveTo>
                  <a:lnTo>
                    <a:pt x="8" y="15"/>
                  </a:lnTo>
                  <a:lnTo>
                    <a:pt x="15" y="22"/>
                  </a:lnTo>
                  <a:lnTo>
                    <a:pt x="22" y="15"/>
                  </a:lnTo>
                  <a:lnTo>
                    <a:pt x="30" y="22"/>
                  </a:lnTo>
                  <a:lnTo>
                    <a:pt x="30" y="30"/>
                  </a:lnTo>
                  <a:lnTo>
                    <a:pt x="37" y="37"/>
                  </a:lnTo>
                  <a:lnTo>
                    <a:pt x="37" y="44"/>
                  </a:lnTo>
                  <a:lnTo>
                    <a:pt x="44" y="52"/>
                  </a:lnTo>
                  <a:lnTo>
                    <a:pt x="52" y="44"/>
                  </a:lnTo>
                  <a:lnTo>
                    <a:pt x="52" y="37"/>
                  </a:lnTo>
                  <a:lnTo>
                    <a:pt x="52" y="30"/>
                  </a:lnTo>
                  <a:lnTo>
                    <a:pt x="59" y="37"/>
                  </a:lnTo>
                  <a:lnTo>
                    <a:pt x="59" y="44"/>
                  </a:lnTo>
                  <a:lnTo>
                    <a:pt x="59" y="52"/>
                  </a:lnTo>
                  <a:lnTo>
                    <a:pt x="67" y="44"/>
                  </a:lnTo>
                  <a:lnTo>
                    <a:pt x="74" y="52"/>
                  </a:lnTo>
                  <a:lnTo>
                    <a:pt x="74" y="59"/>
                  </a:lnTo>
                  <a:lnTo>
                    <a:pt x="81" y="52"/>
                  </a:lnTo>
                  <a:lnTo>
                    <a:pt x="89" y="44"/>
                  </a:lnTo>
                  <a:lnTo>
                    <a:pt x="96" y="37"/>
                  </a:lnTo>
                  <a:lnTo>
                    <a:pt x="96" y="30"/>
                  </a:lnTo>
                  <a:lnTo>
                    <a:pt x="103" y="37"/>
                  </a:lnTo>
                  <a:lnTo>
                    <a:pt x="111" y="37"/>
                  </a:lnTo>
                  <a:lnTo>
                    <a:pt x="118" y="44"/>
                  </a:lnTo>
                  <a:lnTo>
                    <a:pt x="125" y="44"/>
                  </a:lnTo>
                  <a:lnTo>
                    <a:pt x="133" y="52"/>
                  </a:lnTo>
                  <a:lnTo>
                    <a:pt x="133" y="59"/>
                  </a:lnTo>
                  <a:lnTo>
                    <a:pt x="140" y="52"/>
                  </a:lnTo>
                  <a:lnTo>
                    <a:pt x="140" y="44"/>
                  </a:lnTo>
                  <a:lnTo>
                    <a:pt x="147" y="52"/>
                  </a:lnTo>
                  <a:lnTo>
                    <a:pt x="155" y="59"/>
                  </a:lnTo>
                  <a:lnTo>
                    <a:pt x="162" y="67"/>
                  </a:lnTo>
                  <a:lnTo>
                    <a:pt x="170" y="59"/>
                  </a:lnTo>
                  <a:lnTo>
                    <a:pt x="177" y="52"/>
                  </a:lnTo>
                  <a:lnTo>
                    <a:pt x="177" y="59"/>
                  </a:lnTo>
                  <a:lnTo>
                    <a:pt x="177" y="67"/>
                  </a:lnTo>
                  <a:lnTo>
                    <a:pt x="184" y="59"/>
                  </a:lnTo>
                  <a:lnTo>
                    <a:pt x="192" y="52"/>
                  </a:lnTo>
                  <a:lnTo>
                    <a:pt x="199" y="44"/>
                  </a:lnTo>
                  <a:lnTo>
                    <a:pt x="199" y="37"/>
                  </a:lnTo>
                  <a:lnTo>
                    <a:pt x="199" y="44"/>
                  </a:lnTo>
                  <a:lnTo>
                    <a:pt x="206" y="37"/>
                  </a:lnTo>
                  <a:lnTo>
                    <a:pt x="206" y="44"/>
                  </a:lnTo>
                  <a:lnTo>
                    <a:pt x="206" y="52"/>
                  </a:lnTo>
                  <a:lnTo>
                    <a:pt x="214" y="44"/>
                  </a:lnTo>
                  <a:lnTo>
                    <a:pt x="214" y="52"/>
                  </a:lnTo>
                  <a:lnTo>
                    <a:pt x="221" y="44"/>
                  </a:lnTo>
                  <a:lnTo>
                    <a:pt x="221" y="37"/>
                  </a:lnTo>
                  <a:lnTo>
                    <a:pt x="228" y="44"/>
                  </a:lnTo>
                  <a:lnTo>
                    <a:pt x="236" y="37"/>
                  </a:lnTo>
                  <a:lnTo>
                    <a:pt x="236" y="44"/>
                  </a:lnTo>
                  <a:lnTo>
                    <a:pt x="236" y="37"/>
                  </a:lnTo>
                  <a:lnTo>
                    <a:pt x="236" y="30"/>
                  </a:lnTo>
                  <a:lnTo>
                    <a:pt x="243" y="37"/>
                  </a:lnTo>
                  <a:lnTo>
                    <a:pt x="243" y="30"/>
                  </a:lnTo>
                  <a:lnTo>
                    <a:pt x="250" y="37"/>
                  </a:lnTo>
                  <a:lnTo>
                    <a:pt x="250" y="30"/>
                  </a:lnTo>
                  <a:lnTo>
                    <a:pt x="258" y="22"/>
                  </a:lnTo>
                  <a:lnTo>
                    <a:pt x="258" y="15"/>
                  </a:lnTo>
                  <a:lnTo>
                    <a:pt x="265" y="22"/>
                  </a:lnTo>
                  <a:lnTo>
                    <a:pt x="265" y="30"/>
                  </a:lnTo>
                  <a:lnTo>
                    <a:pt x="273" y="22"/>
                  </a:lnTo>
                  <a:lnTo>
                    <a:pt x="273" y="30"/>
                  </a:lnTo>
                  <a:lnTo>
                    <a:pt x="280" y="37"/>
                  </a:lnTo>
                  <a:lnTo>
                    <a:pt x="287" y="44"/>
                  </a:lnTo>
                  <a:lnTo>
                    <a:pt x="287" y="52"/>
                  </a:lnTo>
                  <a:lnTo>
                    <a:pt x="287" y="59"/>
                  </a:lnTo>
                  <a:lnTo>
                    <a:pt x="295" y="52"/>
                  </a:lnTo>
                  <a:lnTo>
                    <a:pt x="302" y="44"/>
                  </a:lnTo>
                  <a:lnTo>
                    <a:pt x="309" y="44"/>
                  </a:lnTo>
                  <a:lnTo>
                    <a:pt x="317" y="44"/>
                  </a:lnTo>
                  <a:lnTo>
                    <a:pt x="324" y="37"/>
                  </a:lnTo>
                  <a:lnTo>
                    <a:pt x="331" y="44"/>
                  </a:lnTo>
                  <a:lnTo>
                    <a:pt x="331" y="37"/>
                  </a:lnTo>
                  <a:lnTo>
                    <a:pt x="339" y="44"/>
                  </a:lnTo>
                  <a:lnTo>
                    <a:pt x="346" y="37"/>
                  </a:lnTo>
                  <a:lnTo>
                    <a:pt x="346" y="30"/>
                  </a:lnTo>
                  <a:lnTo>
                    <a:pt x="353" y="37"/>
                  </a:lnTo>
                  <a:lnTo>
                    <a:pt x="361" y="30"/>
                  </a:lnTo>
                  <a:lnTo>
                    <a:pt x="368" y="37"/>
                  </a:lnTo>
                  <a:lnTo>
                    <a:pt x="376" y="30"/>
                  </a:lnTo>
                  <a:lnTo>
                    <a:pt x="376" y="22"/>
                  </a:lnTo>
                  <a:lnTo>
                    <a:pt x="383" y="15"/>
                  </a:lnTo>
                  <a:lnTo>
                    <a:pt x="390" y="8"/>
                  </a:lnTo>
                  <a:lnTo>
                    <a:pt x="398" y="8"/>
                  </a:lnTo>
                  <a:lnTo>
                    <a:pt x="405" y="0"/>
                  </a:lnTo>
                  <a:lnTo>
                    <a:pt x="405" y="8"/>
                  </a:lnTo>
                  <a:lnTo>
                    <a:pt x="405" y="0"/>
                  </a:lnTo>
                  <a:lnTo>
                    <a:pt x="412" y="8"/>
                  </a:lnTo>
                  <a:lnTo>
                    <a:pt x="420" y="0"/>
                  </a:lnTo>
                  <a:lnTo>
                    <a:pt x="427" y="8"/>
                  </a:lnTo>
                  <a:lnTo>
                    <a:pt x="434" y="0"/>
                  </a:lnTo>
                  <a:lnTo>
                    <a:pt x="434" y="8"/>
                  </a:lnTo>
                  <a:lnTo>
                    <a:pt x="442" y="15"/>
                  </a:lnTo>
                  <a:lnTo>
                    <a:pt x="449" y="22"/>
                  </a:lnTo>
                  <a:lnTo>
                    <a:pt x="449" y="15"/>
                  </a:lnTo>
                  <a:lnTo>
                    <a:pt x="456" y="8"/>
                  </a:lnTo>
                  <a:lnTo>
                    <a:pt x="464" y="15"/>
                  </a:lnTo>
                  <a:lnTo>
                    <a:pt x="471" y="22"/>
                  </a:lnTo>
                  <a:lnTo>
                    <a:pt x="479" y="15"/>
                  </a:lnTo>
                  <a:lnTo>
                    <a:pt x="486" y="22"/>
                  </a:lnTo>
                  <a:lnTo>
                    <a:pt x="493" y="30"/>
                  </a:lnTo>
                  <a:lnTo>
                    <a:pt x="493" y="37"/>
                  </a:lnTo>
                  <a:lnTo>
                    <a:pt x="501" y="44"/>
                  </a:lnTo>
                  <a:lnTo>
                    <a:pt x="501" y="52"/>
                  </a:lnTo>
                  <a:lnTo>
                    <a:pt x="508" y="44"/>
                  </a:lnTo>
                  <a:lnTo>
                    <a:pt x="508" y="37"/>
                  </a:lnTo>
                  <a:lnTo>
                    <a:pt x="508" y="44"/>
                  </a:lnTo>
                  <a:lnTo>
                    <a:pt x="515" y="37"/>
                  </a:lnTo>
                  <a:lnTo>
                    <a:pt x="515" y="30"/>
                  </a:lnTo>
                  <a:lnTo>
                    <a:pt x="515" y="37"/>
                  </a:lnTo>
                  <a:lnTo>
                    <a:pt x="523" y="44"/>
                  </a:lnTo>
                  <a:lnTo>
                    <a:pt x="530" y="52"/>
                  </a:lnTo>
                  <a:lnTo>
                    <a:pt x="530" y="44"/>
                  </a:lnTo>
                  <a:lnTo>
                    <a:pt x="537" y="52"/>
                  </a:lnTo>
                  <a:lnTo>
                    <a:pt x="537" y="44"/>
                  </a:lnTo>
                  <a:lnTo>
                    <a:pt x="545" y="52"/>
                  </a:lnTo>
                  <a:lnTo>
                    <a:pt x="552" y="44"/>
                  </a:lnTo>
                  <a:lnTo>
                    <a:pt x="552" y="37"/>
                  </a:lnTo>
                  <a:lnTo>
                    <a:pt x="559" y="30"/>
                  </a:lnTo>
                  <a:lnTo>
                    <a:pt x="559" y="37"/>
                  </a:lnTo>
                  <a:lnTo>
                    <a:pt x="559" y="30"/>
                  </a:lnTo>
                  <a:lnTo>
                    <a:pt x="567" y="37"/>
                  </a:lnTo>
                  <a:lnTo>
                    <a:pt x="567" y="30"/>
                  </a:lnTo>
                  <a:lnTo>
                    <a:pt x="574" y="37"/>
                  </a:lnTo>
                  <a:lnTo>
                    <a:pt x="582" y="44"/>
                  </a:lnTo>
                  <a:lnTo>
                    <a:pt x="589" y="44"/>
                  </a:lnTo>
                  <a:lnTo>
                    <a:pt x="596" y="52"/>
                  </a:lnTo>
                  <a:lnTo>
                    <a:pt x="604" y="44"/>
                  </a:lnTo>
                  <a:lnTo>
                    <a:pt x="611" y="52"/>
                  </a:lnTo>
                  <a:lnTo>
                    <a:pt x="611" y="59"/>
                  </a:lnTo>
                  <a:lnTo>
                    <a:pt x="618" y="52"/>
                  </a:lnTo>
                  <a:lnTo>
                    <a:pt x="618" y="59"/>
                  </a:lnTo>
                  <a:lnTo>
                    <a:pt x="618" y="52"/>
                  </a:lnTo>
                  <a:lnTo>
                    <a:pt x="626" y="59"/>
                  </a:lnTo>
                  <a:lnTo>
                    <a:pt x="633" y="52"/>
                  </a:lnTo>
                  <a:lnTo>
                    <a:pt x="640" y="59"/>
                  </a:lnTo>
                  <a:lnTo>
                    <a:pt x="640" y="52"/>
                  </a:lnTo>
                  <a:lnTo>
                    <a:pt x="648" y="44"/>
                  </a:lnTo>
                  <a:lnTo>
                    <a:pt x="655" y="37"/>
                  </a:lnTo>
                  <a:lnTo>
                    <a:pt x="662" y="44"/>
                  </a:lnTo>
                  <a:lnTo>
                    <a:pt x="662" y="37"/>
                  </a:lnTo>
                  <a:lnTo>
                    <a:pt x="670" y="44"/>
                  </a:lnTo>
                  <a:lnTo>
                    <a:pt x="677" y="37"/>
                  </a:lnTo>
                  <a:lnTo>
                    <a:pt x="685" y="44"/>
                  </a:lnTo>
                  <a:lnTo>
                    <a:pt x="692" y="37"/>
                  </a:lnTo>
                  <a:lnTo>
                    <a:pt x="699" y="30"/>
                  </a:lnTo>
                  <a:lnTo>
                    <a:pt x="699" y="37"/>
                  </a:lnTo>
                  <a:lnTo>
                    <a:pt x="699" y="30"/>
                  </a:lnTo>
                  <a:lnTo>
                    <a:pt x="707" y="37"/>
                  </a:lnTo>
                  <a:lnTo>
                    <a:pt x="714" y="30"/>
                  </a:lnTo>
                  <a:lnTo>
                    <a:pt x="714" y="22"/>
                  </a:lnTo>
                  <a:lnTo>
                    <a:pt x="721" y="15"/>
                  </a:lnTo>
                  <a:lnTo>
                    <a:pt x="721" y="22"/>
                  </a:lnTo>
                  <a:lnTo>
                    <a:pt x="729" y="30"/>
                  </a:lnTo>
                  <a:lnTo>
                    <a:pt x="729" y="22"/>
                  </a:lnTo>
                  <a:lnTo>
                    <a:pt x="736" y="30"/>
                  </a:lnTo>
                  <a:lnTo>
                    <a:pt x="743" y="37"/>
                  </a:lnTo>
                  <a:lnTo>
                    <a:pt x="743" y="44"/>
                  </a:lnTo>
                  <a:lnTo>
                    <a:pt x="751" y="52"/>
                  </a:lnTo>
                  <a:lnTo>
                    <a:pt x="758" y="44"/>
                  </a:lnTo>
                  <a:lnTo>
                    <a:pt x="765" y="37"/>
                  </a:lnTo>
                  <a:lnTo>
                    <a:pt x="773" y="44"/>
                  </a:lnTo>
                  <a:lnTo>
                    <a:pt x="773" y="37"/>
                  </a:lnTo>
                  <a:lnTo>
                    <a:pt x="780" y="44"/>
                  </a:lnTo>
                  <a:lnTo>
                    <a:pt x="780" y="37"/>
                  </a:lnTo>
                  <a:lnTo>
                    <a:pt x="788" y="44"/>
                  </a:lnTo>
                  <a:lnTo>
                    <a:pt x="788" y="37"/>
                  </a:lnTo>
                  <a:lnTo>
                    <a:pt x="795" y="44"/>
                  </a:lnTo>
                  <a:lnTo>
                    <a:pt x="802" y="37"/>
                  </a:lnTo>
                  <a:lnTo>
                    <a:pt x="810" y="30"/>
                  </a:lnTo>
                  <a:lnTo>
                    <a:pt x="810" y="37"/>
                  </a:lnTo>
                  <a:lnTo>
                    <a:pt x="810" y="30"/>
                  </a:lnTo>
                  <a:lnTo>
                    <a:pt x="817" y="37"/>
                  </a:lnTo>
                  <a:lnTo>
                    <a:pt x="824" y="30"/>
                  </a:lnTo>
                  <a:lnTo>
                    <a:pt x="832" y="37"/>
                  </a:lnTo>
                  <a:lnTo>
                    <a:pt x="832" y="30"/>
                  </a:lnTo>
                  <a:lnTo>
                    <a:pt x="832" y="22"/>
                  </a:lnTo>
                  <a:lnTo>
                    <a:pt x="839" y="15"/>
                  </a:lnTo>
                  <a:lnTo>
                    <a:pt x="846" y="8"/>
                  </a:lnTo>
                  <a:lnTo>
                    <a:pt x="854" y="15"/>
                  </a:lnTo>
                  <a:lnTo>
                    <a:pt x="861" y="8"/>
                  </a:lnTo>
                  <a:lnTo>
                    <a:pt x="868" y="8"/>
                  </a:lnTo>
                  <a:lnTo>
                    <a:pt x="876" y="15"/>
                  </a:lnTo>
                  <a:lnTo>
                    <a:pt x="883" y="8"/>
                  </a:lnTo>
                  <a:lnTo>
                    <a:pt x="891" y="0"/>
                  </a:lnTo>
                  <a:lnTo>
                    <a:pt x="898" y="8"/>
                  </a:lnTo>
                  <a:lnTo>
                    <a:pt x="905" y="15"/>
                  </a:lnTo>
                  <a:lnTo>
                    <a:pt x="905" y="22"/>
                  </a:lnTo>
                  <a:lnTo>
                    <a:pt x="913" y="15"/>
                  </a:lnTo>
                  <a:lnTo>
                    <a:pt x="913" y="8"/>
                  </a:lnTo>
                  <a:lnTo>
                    <a:pt x="920" y="15"/>
                  </a:lnTo>
                  <a:lnTo>
                    <a:pt x="920" y="8"/>
                  </a:lnTo>
                  <a:lnTo>
                    <a:pt x="927" y="15"/>
                  </a:lnTo>
                  <a:lnTo>
                    <a:pt x="935" y="22"/>
                  </a:lnTo>
                  <a:lnTo>
                    <a:pt x="942" y="22"/>
                  </a:lnTo>
                  <a:lnTo>
                    <a:pt x="949" y="30"/>
                  </a:lnTo>
                  <a:lnTo>
                    <a:pt x="957" y="37"/>
                  </a:lnTo>
                  <a:lnTo>
                    <a:pt x="964" y="44"/>
                  </a:lnTo>
                  <a:lnTo>
                    <a:pt x="971" y="37"/>
                  </a:lnTo>
                  <a:lnTo>
                    <a:pt x="971" y="30"/>
                  </a:lnTo>
                  <a:lnTo>
                    <a:pt x="979" y="37"/>
                  </a:lnTo>
                  <a:lnTo>
                    <a:pt x="986" y="44"/>
                  </a:lnTo>
                  <a:lnTo>
                    <a:pt x="994" y="52"/>
                  </a:lnTo>
                  <a:lnTo>
                    <a:pt x="1001" y="44"/>
                  </a:lnTo>
                  <a:lnTo>
                    <a:pt x="1008" y="37"/>
                  </a:lnTo>
                  <a:lnTo>
                    <a:pt x="1008" y="44"/>
                  </a:lnTo>
                  <a:lnTo>
                    <a:pt x="1008" y="37"/>
                  </a:lnTo>
                  <a:lnTo>
                    <a:pt x="1016" y="30"/>
                  </a:lnTo>
                  <a:lnTo>
                    <a:pt x="1023" y="37"/>
                  </a:lnTo>
                  <a:lnTo>
                    <a:pt x="1023" y="30"/>
                  </a:lnTo>
                  <a:lnTo>
                    <a:pt x="1030" y="37"/>
                  </a:lnTo>
                  <a:lnTo>
                    <a:pt x="1030" y="30"/>
                  </a:lnTo>
                  <a:lnTo>
                    <a:pt x="1038" y="37"/>
                  </a:lnTo>
                  <a:lnTo>
                    <a:pt x="1045" y="44"/>
                  </a:lnTo>
                  <a:lnTo>
                    <a:pt x="1045" y="37"/>
                  </a:lnTo>
                  <a:lnTo>
                    <a:pt x="1052" y="44"/>
                  </a:lnTo>
                  <a:lnTo>
                    <a:pt x="1052" y="52"/>
                  </a:lnTo>
                  <a:lnTo>
                    <a:pt x="1060" y="44"/>
                  </a:lnTo>
                  <a:lnTo>
                    <a:pt x="1067" y="52"/>
                  </a:lnTo>
                  <a:lnTo>
                    <a:pt x="1074" y="52"/>
                  </a:lnTo>
                  <a:lnTo>
                    <a:pt x="1082" y="59"/>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88" name="Line 86">
              <a:extLst>
                <a:ext uri="{FF2B5EF4-FFF2-40B4-BE49-F238E27FC236}">
                  <a16:creationId xmlns:a16="http://schemas.microsoft.com/office/drawing/2014/main" id="{98AABD08-3611-6A4E-A475-571631A9DC98}"/>
                </a:ext>
              </a:extLst>
            </p:cNvPr>
            <p:cNvSpPr>
              <a:spLocks noChangeShapeType="1"/>
            </p:cNvSpPr>
            <p:nvPr/>
          </p:nvSpPr>
          <p:spPr bwMode="auto">
            <a:xfrm flipV="1">
              <a:off x="1712913" y="1185863"/>
              <a:ext cx="11113" cy="4789488"/>
            </a:xfrm>
            <a:prstGeom prst="line">
              <a:avLst/>
            </a:prstGeom>
            <a:noFill/>
            <a:ln w="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9" name="Freeform 87">
              <a:extLst>
                <a:ext uri="{FF2B5EF4-FFF2-40B4-BE49-F238E27FC236}">
                  <a16:creationId xmlns:a16="http://schemas.microsoft.com/office/drawing/2014/main" id="{C8EA2DB7-3951-194A-981B-C8725A73DF4B}"/>
                </a:ext>
              </a:extLst>
            </p:cNvPr>
            <p:cNvSpPr>
              <a:spLocks/>
            </p:cNvSpPr>
            <p:nvPr/>
          </p:nvSpPr>
          <p:spPr bwMode="auto">
            <a:xfrm>
              <a:off x="1724025" y="1185863"/>
              <a:ext cx="1588" cy="2043113"/>
            </a:xfrm>
            <a:custGeom>
              <a:avLst/>
              <a:gdLst>
                <a:gd name="T0" fmla="*/ 0 w 1"/>
                <a:gd name="T1" fmla="*/ 0 h 175"/>
                <a:gd name="T2" fmla="*/ 0 w 1"/>
                <a:gd name="T3" fmla="*/ 175 h 175"/>
                <a:gd name="T4" fmla="*/ 0 w 1"/>
                <a:gd name="T5" fmla="*/ 0 h 175"/>
                <a:gd name="T6" fmla="*/ 0 60000 65536"/>
                <a:gd name="T7" fmla="*/ 0 60000 65536"/>
                <a:gd name="T8" fmla="*/ 0 60000 65536"/>
                <a:gd name="T9" fmla="*/ 0 w 1"/>
                <a:gd name="T10" fmla="*/ 0 h 175"/>
                <a:gd name="T11" fmla="*/ 1 w 1"/>
                <a:gd name="T12" fmla="*/ 175 h 175"/>
              </a:gdLst>
              <a:ahLst/>
              <a:cxnLst>
                <a:cxn ang="T6">
                  <a:pos x="T0" y="T1"/>
                </a:cxn>
                <a:cxn ang="T7">
                  <a:pos x="T2" y="T3"/>
                </a:cxn>
                <a:cxn ang="T8">
                  <a:pos x="T4" y="T5"/>
                </a:cxn>
              </a:cxnLst>
              <a:rect l="T9" t="T10" r="T11" b="T12"/>
              <a:pathLst>
                <a:path w="1" h="175">
                  <a:moveTo>
                    <a:pt x="0" y="0"/>
                  </a:moveTo>
                  <a:lnTo>
                    <a:pt x="0" y="175"/>
                  </a:lnTo>
                  <a:lnTo>
                    <a:pt x="0"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0" name="Freeform 88">
              <a:extLst>
                <a:ext uri="{FF2B5EF4-FFF2-40B4-BE49-F238E27FC236}">
                  <a16:creationId xmlns:a16="http://schemas.microsoft.com/office/drawing/2014/main" id="{3FBB530C-865B-9041-B97C-F0844CE38DDB}"/>
                </a:ext>
              </a:extLst>
            </p:cNvPr>
            <p:cNvSpPr>
              <a:spLocks/>
            </p:cNvSpPr>
            <p:nvPr/>
          </p:nvSpPr>
          <p:spPr bwMode="auto">
            <a:xfrm>
              <a:off x="1736725" y="1185863"/>
              <a:ext cx="11113" cy="4789488"/>
            </a:xfrm>
            <a:custGeom>
              <a:avLst/>
              <a:gdLst>
                <a:gd name="T0" fmla="*/ 0 w 7"/>
                <a:gd name="T1" fmla="*/ 0 h 3017"/>
                <a:gd name="T2" fmla="*/ 0 w 7"/>
                <a:gd name="T3" fmla="*/ 36 h 3017"/>
                <a:gd name="T4" fmla="*/ 0 w 7"/>
                <a:gd name="T5" fmla="*/ 1111 h 3017"/>
                <a:gd name="T6" fmla="*/ 0 w 7"/>
                <a:gd name="T7" fmla="*/ 1516 h 3017"/>
                <a:gd name="T8" fmla="*/ 0 w 7"/>
                <a:gd name="T9" fmla="*/ 1390 h 3017"/>
                <a:gd name="T10" fmla="*/ 7 w 7"/>
                <a:gd name="T11" fmla="*/ 1758 h 3017"/>
                <a:gd name="T12" fmla="*/ 7 w 7"/>
                <a:gd name="T13" fmla="*/ 2465 h 3017"/>
                <a:gd name="T14" fmla="*/ 7 w 7"/>
                <a:gd name="T15" fmla="*/ 3017 h 301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017"/>
                <a:gd name="T26" fmla="*/ 7 w 7"/>
                <a:gd name="T27" fmla="*/ 3017 h 30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017">
                  <a:moveTo>
                    <a:pt x="0" y="0"/>
                  </a:moveTo>
                  <a:lnTo>
                    <a:pt x="0" y="36"/>
                  </a:lnTo>
                  <a:lnTo>
                    <a:pt x="0" y="1111"/>
                  </a:lnTo>
                  <a:lnTo>
                    <a:pt x="0" y="1516"/>
                  </a:lnTo>
                  <a:lnTo>
                    <a:pt x="0" y="1390"/>
                  </a:lnTo>
                  <a:lnTo>
                    <a:pt x="7" y="1758"/>
                  </a:lnTo>
                  <a:lnTo>
                    <a:pt x="7" y="2465"/>
                  </a:lnTo>
                  <a:lnTo>
                    <a:pt x="7" y="3017"/>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1" name="Freeform 89">
              <a:extLst>
                <a:ext uri="{FF2B5EF4-FFF2-40B4-BE49-F238E27FC236}">
                  <a16:creationId xmlns:a16="http://schemas.microsoft.com/office/drawing/2014/main" id="{2C9E3CFD-6CEA-E94E-906A-9F9066C69676}"/>
                </a:ext>
              </a:extLst>
            </p:cNvPr>
            <p:cNvSpPr>
              <a:spLocks/>
            </p:cNvSpPr>
            <p:nvPr/>
          </p:nvSpPr>
          <p:spPr bwMode="auto">
            <a:xfrm>
              <a:off x="1771650" y="3381375"/>
              <a:ext cx="4297363" cy="2593975"/>
            </a:xfrm>
            <a:custGeom>
              <a:avLst/>
              <a:gdLst>
                <a:gd name="T0" fmla="*/ 29 w 2707"/>
                <a:gd name="T1" fmla="*/ 1472 h 1634"/>
                <a:gd name="T2" fmla="*/ 66 w 2707"/>
                <a:gd name="T3" fmla="*/ 501 h 1634"/>
                <a:gd name="T4" fmla="*/ 96 w 2707"/>
                <a:gd name="T5" fmla="*/ 780 h 1634"/>
                <a:gd name="T6" fmla="*/ 132 w 2707"/>
                <a:gd name="T7" fmla="*/ 861 h 1634"/>
                <a:gd name="T8" fmla="*/ 162 w 2707"/>
                <a:gd name="T9" fmla="*/ 486 h 1634"/>
                <a:gd name="T10" fmla="*/ 199 w 2707"/>
                <a:gd name="T11" fmla="*/ 346 h 1634"/>
                <a:gd name="T12" fmla="*/ 228 w 2707"/>
                <a:gd name="T13" fmla="*/ 317 h 1634"/>
                <a:gd name="T14" fmla="*/ 265 w 2707"/>
                <a:gd name="T15" fmla="*/ 390 h 1634"/>
                <a:gd name="T16" fmla="*/ 294 w 2707"/>
                <a:gd name="T17" fmla="*/ 265 h 1634"/>
                <a:gd name="T18" fmla="*/ 331 w 2707"/>
                <a:gd name="T19" fmla="*/ 118 h 1634"/>
                <a:gd name="T20" fmla="*/ 368 w 2707"/>
                <a:gd name="T21" fmla="*/ 44 h 1634"/>
                <a:gd name="T22" fmla="*/ 405 w 2707"/>
                <a:gd name="T23" fmla="*/ 111 h 1634"/>
                <a:gd name="T24" fmla="*/ 441 w 2707"/>
                <a:gd name="T25" fmla="*/ 162 h 1634"/>
                <a:gd name="T26" fmla="*/ 471 w 2707"/>
                <a:gd name="T27" fmla="*/ 309 h 1634"/>
                <a:gd name="T28" fmla="*/ 508 w 2707"/>
                <a:gd name="T29" fmla="*/ 236 h 1634"/>
                <a:gd name="T30" fmla="*/ 544 w 2707"/>
                <a:gd name="T31" fmla="*/ 302 h 1634"/>
                <a:gd name="T32" fmla="*/ 574 w 2707"/>
                <a:gd name="T33" fmla="*/ 353 h 1634"/>
                <a:gd name="T34" fmla="*/ 611 w 2707"/>
                <a:gd name="T35" fmla="*/ 265 h 1634"/>
                <a:gd name="T36" fmla="*/ 647 w 2707"/>
                <a:gd name="T37" fmla="*/ 206 h 1634"/>
                <a:gd name="T38" fmla="*/ 684 w 2707"/>
                <a:gd name="T39" fmla="*/ 184 h 1634"/>
                <a:gd name="T40" fmla="*/ 721 w 2707"/>
                <a:gd name="T41" fmla="*/ 258 h 1634"/>
                <a:gd name="T42" fmla="*/ 758 w 2707"/>
                <a:gd name="T43" fmla="*/ 206 h 1634"/>
                <a:gd name="T44" fmla="*/ 802 w 2707"/>
                <a:gd name="T45" fmla="*/ 96 h 1634"/>
                <a:gd name="T46" fmla="*/ 839 w 2707"/>
                <a:gd name="T47" fmla="*/ 111 h 1634"/>
                <a:gd name="T48" fmla="*/ 875 w 2707"/>
                <a:gd name="T49" fmla="*/ 140 h 1634"/>
                <a:gd name="T50" fmla="*/ 912 w 2707"/>
                <a:gd name="T51" fmla="*/ 258 h 1634"/>
                <a:gd name="T52" fmla="*/ 956 w 2707"/>
                <a:gd name="T53" fmla="*/ 243 h 1634"/>
                <a:gd name="T54" fmla="*/ 993 w 2707"/>
                <a:gd name="T55" fmla="*/ 221 h 1634"/>
                <a:gd name="T56" fmla="*/ 1030 w 2707"/>
                <a:gd name="T57" fmla="*/ 280 h 1634"/>
                <a:gd name="T58" fmla="*/ 1081 w 2707"/>
                <a:gd name="T59" fmla="*/ 236 h 1634"/>
                <a:gd name="T60" fmla="*/ 1126 w 2707"/>
                <a:gd name="T61" fmla="*/ 191 h 1634"/>
                <a:gd name="T62" fmla="*/ 1162 w 2707"/>
                <a:gd name="T63" fmla="*/ 243 h 1634"/>
                <a:gd name="T64" fmla="*/ 1214 w 2707"/>
                <a:gd name="T65" fmla="*/ 206 h 1634"/>
                <a:gd name="T66" fmla="*/ 1251 w 2707"/>
                <a:gd name="T67" fmla="*/ 147 h 1634"/>
                <a:gd name="T68" fmla="*/ 1302 w 2707"/>
                <a:gd name="T69" fmla="*/ 118 h 1634"/>
                <a:gd name="T70" fmla="*/ 1339 w 2707"/>
                <a:gd name="T71" fmla="*/ 177 h 1634"/>
                <a:gd name="T72" fmla="*/ 1383 w 2707"/>
                <a:gd name="T73" fmla="*/ 199 h 1634"/>
                <a:gd name="T74" fmla="*/ 1427 w 2707"/>
                <a:gd name="T75" fmla="*/ 191 h 1634"/>
                <a:gd name="T76" fmla="*/ 1486 w 2707"/>
                <a:gd name="T77" fmla="*/ 236 h 1634"/>
                <a:gd name="T78" fmla="*/ 1530 w 2707"/>
                <a:gd name="T79" fmla="*/ 206 h 1634"/>
                <a:gd name="T80" fmla="*/ 1574 w 2707"/>
                <a:gd name="T81" fmla="*/ 199 h 1634"/>
                <a:gd name="T82" fmla="*/ 1611 w 2707"/>
                <a:gd name="T83" fmla="*/ 199 h 1634"/>
                <a:gd name="T84" fmla="*/ 1663 w 2707"/>
                <a:gd name="T85" fmla="*/ 214 h 1634"/>
                <a:gd name="T86" fmla="*/ 1721 w 2707"/>
                <a:gd name="T87" fmla="*/ 140 h 1634"/>
                <a:gd name="T88" fmla="*/ 1773 w 2707"/>
                <a:gd name="T89" fmla="*/ 147 h 1634"/>
                <a:gd name="T90" fmla="*/ 1832 w 2707"/>
                <a:gd name="T91" fmla="*/ 206 h 1634"/>
                <a:gd name="T92" fmla="*/ 1876 w 2707"/>
                <a:gd name="T93" fmla="*/ 199 h 1634"/>
                <a:gd name="T94" fmla="*/ 1942 w 2707"/>
                <a:gd name="T95" fmla="*/ 221 h 1634"/>
                <a:gd name="T96" fmla="*/ 1994 w 2707"/>
                <a:gd name="T97" fmla="*/ 199 h 1634"/>
                <a:gd name="T98" fmla="*/ 2045 w 2707"/>
                <a:gd name="T99" fmla="*/ 177 h 1634"/>
                <a:gd name="T100" fmla="*/ 2104 w 2707"/>
                <a:gd name="T101" fmla="*/ 199 h 1634"/>
                <a:gd name="T102" fmla="*/ 2148 w 2707"/>
                <a:gd name="T103" fmla="*/ 177 h 1634"/>
                <a:gd name="T104" fmla="*/ 2207 w 2707"/>
                <a:gd name="T105" fmla="*/ 140 h 1634"/>
                <a:gd name="T106" fmla="*/ 2281 w 2707"/>
                <a:gd name="T107" fmla="*/ 177 h 1634"/>
                <a:gd name="T108" fmla="*/ 2339 w 2707"/>
                <a:gd name="T109" fmla="*/ 191 h 1634"/>
                <a:gd name="T110" fmla="*/ 2413 w 2707"/>
                <a:gd name="T111" fmla="*/ 221 h 1634"/>
                <a:gd name="T112" fmla="*/ 2487 w 2707"/>
                <a:gd name="T113" fmla="*/ 184 h 1634"/>
                <a:gd name="T114" fmla="*/ 2545 w 2707"/>
                <a:gd name="T115" fmla="*/ 199 h 1634"/>
                <a:gd name="T116" fmla="*/ 2612 w 2707"/>
                <a:gd name="T117" fmla="*/ 177 h 1634"/>
                <a:gd name="T118" fmla="*/ 2693 w 2707"/>
                <a:gd name="T119" fmla="*/ 155 h 16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07"/>
                <a:gd name="T181" fmla="*/ 0 h 1634"/>
                <a:gd name="T182" fmla="*/ 2707 w 2707"/>
                <a:gd name="T183" fmla="*/ 1634 h 16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07" h="1634">
                  <a:moveTo>
                    <a:pt x="0" y="1634"/>
                  </a:moveTo>
                  <a:lnTo>
                    <a:pt x="0" y="1509"/>
                  </a:lnTo>
                  <a:lnTo>
                    <a:pt x="0" y="1545"/>
                  </a:lnTo>
                  <a:lnTo>
                    <a:pt x="7" y="1060"/>
                  </a:lnTo>
                  <a:lnTo>
                    <a:pt x="7" y="677"/>
                  </a:lnTo>
                  <a:lnTo>
                    <a:pt x="7" y="1038"/>
                  </a:lnTo>
                  <a:lnTo>
                    <a:pt x="15" y="1317"/>
                  </a:lnTo>
                  <a:lnTo>
                    <a:pt x="15" y="1560"/>
                  </a:lnTo>
                  <a:lnTo>
                    <a:pt x="15" y="1553"/>
                  </a:lnTo>
                  <a:lnTo>
                    <a:pt x="15" y="1406"/>
                  </a:lnTo>
                  <a:lnTo>
                    <a:pt x="22" y="1472"/>
                  </a:lnTo>
                  <a:lnTo>
                    <a:pt x="22" y="1487"/>
                  </a:lnTo>
                  <a:lnTo>
                    <a:pt x="22" y="1626"/>
                  </a:lnTo>
                  <a:lnTo>
                    <a:pt x="22" y="1442"/>
                  </a:lnTo>
                  <a:lnTo>
                    <a:pt x="29" y="1420"/>
                  </a:lnTo>
                  <a:lnTo>
                    <a:pt x="29" y="1590"/>
                  </a:lnTo>
                  <a:lnTo>
                    <a:pt x="29" y="1472"/>
                  </a:lnTo>
                  <a:lnTo>
                    <a:pt x="29" y="1465"/>
                  </a:lnTo>
                  <a:lnTo>
                    <a:pt x="37" y="1273"/>
                  </a:lnTo>
                  <a:lnTo>
                    <a:pt x="37" y="1126"/>
                  </a:lnTo>
                  <a:lnTo>
                    <a:pt x="37" y="986"/>
                  </a:lnTo>
                  <a:lnTo>
                    <a:pt x="44" y="905"/>
                  </a:lnTo>
                  <a:lnTo>
                    <a:pt x="44" y="1008"/>
                  </a:lnTo>
                  <a:lnTo>
                    <a:pt x="44" y="773"/>
                  </a:lnTo>
                  <a:lnTo>
                    <a:pt x="44" y="552"/>
                  </a:lnTo>
                  <a:lnTo>
                    <a:pt x="51" y="456"/>
                  </a:lnTo>
                  <a:lnTo>
                    <a:pt x="51" y="574"/>
                  </a:lnTo>
                  <a:lnTo>
                    <a:pt x="51" y="515"/>
                  </a:lnTo>
                  <a:lnTo>
                    <a:pt x="51" y="677"/>
                  </a:lnTo>
                  <a:lnTo>
                    <a:pt x="59" y="515"/>
                  </a:lnTo>
                  <a:lnTo>
                    <a:pt x="59" y="464"/>
                  </a:lnTo>
                  <a:lnTo>
                    <a:pt x="59" y="574"/>
                  </a:lnTo>
                  <a:lnTo>
                    <a:pt x="66" y="640"/>
                  </a:lnTo>
                  <a:lnTo>
                    <a:pt x="66" y="501"/>
                  </a:lnTo>
                  <a:lnTo>
                    <a:pt x="66" y="604"/>
                  </a:lnTo>
                  <a:lnTo>
                    <a:pt x="66" y="574"/>
                  </a:lnTo>
                  <a:lnTo>
                    <a:pt x="73" y="611"/>
                  </a:lnTo>
                  <a:lnTo>
                    <a:pt x="73" y="508"/>
                  </a:lnTo>
                  <a:lnTo>
                    <a:pt x="73" y="626"/>
                  </a:lnTo>
                  <a:lnTo>
                    <a:pt x="73" y="604"/>
                  </a:lnTo>
                  <a:lnTo>
                    <a:pt x="81" y="743"/>
                  </a:lnTo>
                  <a:lnTo>
                    <a:pt x="81" y="714"/>
                  </a:lnTo>
                  <a:lnTo>
                    <a:pt x="81" y="729"/>
                  </a:lnTo>
                  <a:lnTo>
                    <a:pt x="81" y="721"/>
                  </a:lnTo>
                  <a:lnTo>
                    <a:pt x="88" y="795"/>
                  </a:lnTo>
                  <a:lnTo>
                    <a:pt x="88" y="913"/>
                  </a:lnTo>
                  <a:lnTo>
                    <a:pt x="88" y="854"/>
                  </a:lnTo>
                  <a:lnTo>
                    <a:pt x="88" y="751"/>
                  </a:lnTo>
                  <a:lnTo>
                    <a:pt x="96" y="684"/>
                  </a:lnTo>
                  <a:lnTo>
                    <a:pt x="96" y="743"/>
                  </a:lnTo>
                  <a:lnTo>
                    <a:pt x="96" y="780"/>
                  </a:lnTo>
                  <a:lnTo>
                    <a:pt x="96" y="854"/>
                  </a:lnTo>
                  <a:lnTo>
                    <a:pt x="103" y="868"/>
                  </a:lnTo>
                  <a:lnTo>
                    <a:pt x="103" y="920"/>
                  </a:lnTo>
                  <a:lnTo>
                    <a:pt x="103" y="927"/>
                  </a:lnTo>
                  <a:lnTo>
                    <a:pt x="110" y="898"/>
                  </a:lnTo>
                  <a:lnTo>
                    <a:pt x="110" y="854"/>
                  </a:lnTo>
                  <a:lnTo>
                    <a:pt x="110" y="898"/>
                  </a:lnTo>
                  <a:lnTo>
                    <a:pt x="110" y="839"/>
                  </a:lnTo>
                  <a:lnTo>
                    <a:pt x="118" y="927"/>
                  </a:lnTo>
                  <a:lnTo>
                    <a:pt x="118" y="986"/>
                  </a:lnTo>
                  <a:lnTo>
                    <a:pt x="118" y="898"/>
                  </a:lnTo>
                  <a:lnTo>
                    <a:pt x="118" y="802"/>
                  </a:lnTo>
                  <a:lnTo>
                    <a:pt x="125" y="832"/>
                  </a:lnTo>
                  <a:lnTo>
                    <a:pt x="125" y="780"/>
                  </a:lnTo>
                  <a:lnTo>
                    <a:pt x="125" y="729"/>
                  </a:lnTo>
                  <a:lnTo>
                    <a:pt x="125" y="765"/>
                  </a:lnTo>
                  <a:lnTo>
                    <a:pt x="132" y="861"/>
                  </a:lnTo>
                  <a:lnTo>
                    <a:pt x="132" y="891"/>
                  </a:lnTo>
                  <a:lnTo>
                    <a:pt x="132" y="795"/>
                  </a:lnTo>
                  <a:lnTo>
                    <a:pt x="132" y="707"/>
                  </a:lnTo>
                  <a:lnTo>
                    <a:pt x="140" y="662"/>
                  </a:lnTo>
                  <a:lnTo>
                    <a:pt x="140" y="581"/>
                  </a:lnTo>
                  <a:lnTo>
                    <a:pt x="140" y="596"/>
                  </a:lnTo>
                  <a:lnTo>
                    <a:pt x="140" y="618"/>
                  </a:lnTo>
                  <a:lnTo>
                    <a:pt x="147" y="545"/>
                  </a:lnTo>
                  <a:lnTo>
                    <a:pt x="147" y="478"/>
                  </a:lnTo>
                  <a:lnTo>
                    <a:pt x="147" y="442"/>
                  </a:lnTo>
                  <a:lnTo>
                    <a:pt x="147" y="427"/>
                  </a:lnTo>
                  <a:lnTo>
                    <a:pt x="154" y="486"/>
                  </a:lnTo>
                  <a:lnTo>
                    <a:pt x="154" y="449"/>
                  </a:lnTo>
                  <a:lnTo>
                    <a:pt x="154" y="397"/>
                  </a:lnTo>
                  <a:lnTo>
                    <a:pt x="162" y="486"/>
                  </a:lnTo>
                  <a:lnTo>
                    <a:pt x="162" y="545"/>
                  </a:lnTo>
                  <a:lnTo>
                    <a:pt x="162" y="486"/>
                  </a:lnTo>
                  <a:lnTo>
                    <a:pt x="162" y="471"/>
                  </a:lnTo>
                  <a:lnTo>
                    <a:pt x="169" y="530"/>
                  </a:lnTo>
                  <a:lnTo>
                    <a:pt x="169" y="449"/>
                  </a:lnTo>
                  <a:lnTo>
                    <a:pt x="169" y="420"/>
                  </a:lnTo>
                  <a:lnTo>
                    <a:pt x="176" y="412"/>
                  </a:lnTo>
                  <a:lnTo>
                    <a:pt x="176" y="397"/>
                  </a:lnTo>
                  <a:lnTo>
                    <a:pt x="176" y="434"/>
                  </a:lnTo>
                  <a:lnTo>
                    <a:pt x="176" y="456"/>
                  </a:lnTo>
                  <a:lnTo>
                    <a:pt x="184" y="390"/>
                  </a:lnTo>
                  <a:lnTo>
                    <a:pt x="184" y="383"/>
                  </a:lnTo>
                  <a:lnTo>
                    <a:pt x="184" y="339"/>
                  </a:lnTo>
                  <a:lnTo>
                    <a:pt x="184" y="405"/>
                  </a:lnTo>
                  <a:lnTo>
                    <a:pt x="191" y="353"/>
                  </a:lnTo>
                  <a:lnTo>
                    <a:pt x="191" y="280"/>
                  </a:lnTo>
                  <a:lnTo>
                    <a:pt x="191" y="346"/>
                  </a:lnTo>
                  <a:lnTo>
                    <a:pt x="191" y="302"/>
                  </a:lnTo>
                  <a:lnTo>
                    <a:pt x="199" y="346"/>
                  </a:lnTo>
                  <a:lnTo>
                    <a:pt x="199" y="272"/>
                  </a:lnTo>
                  <a:lnTo>
                    <a:pt x="199" y="309"/>
                  </a:lnTo>
                  <a:lnTo>
                    <a:pt x="206" y="294"/>
                  </a:lnTo>
                  <a:lnTo>
                    <a:pt x="206" y="265"/>
                  </a:lnTo>
                  <a:lnTo>
                    <a:pt x="206" y="191"/>
                  </a:lnTo>
                  <a:lnTo>
                    <a:pt x="206" y="140"/>
                  </a:lnTo>
                  <a:lnTo>
                    <a:pt x="213" y="125"/>
                  </a:lnTo>
                  <a:lnTo>
                    <a:pt x="213" y="81"/>
                  </a:lnTo>
                  <a:lnTo>
                    <a:pt x="213" y="140"/>
                  </a:lnTo>
                  <a:lnTo>
                    <a:pt x="213" y="184"/>
                  </a:lnTo>
                  <a:lnTo>
                    <a:pt x="221" y="236"/>
                  </a:lnTo>
                  <a:lnTo>
                    <a:pt x="221" y="199"/>
                  </a:lnTo>
                  <a:lnTo>
                    <a:pt x="221" y="155"/>
                  </a:lnTo>
                  <a:lnTo>
                    <a:pt x="221" y="214"/>
                  </a:lnTo>
                  <a:lnTo>
                    <a:pt x="228" y="221"/>
                  </a:lnTo>
                  <a:lnTo>
                    <a:pt x="228" y="287"/>
                  </a:lnTo>
                  <a:lnTo>
                    <a:pt x="228" y="317"/>
                  </a:lnTo>
                  <a:lnTo>
                    <a:pt x="228" y="361"/>
                  </a:lnTo>
                  <a:lnTo>
                    <a:pt x="235" y="317"/>
                  </a:lnTo>
                  <a:lnTo>
                    <a:pt x="235" y="361"/>
                  </a:lnTo>
                  <a:lnTo>
                    <a:pt x="235" y="390"/>
                  </a:lnTo>
                  <a:lnTo>
                    <a:pt x="235" y="434"/>
                  </a:lnTo>
                  <a:lnTo>
                    <a:pt x="243" y="486"/>
                  </a:lnTo>
                  <a:lnTo>
                    <a:pt x="243" y="545"/>
                  </a:lnTo>
                  <a:lnTo>
                    <a:pt x="243" y="508"/>
                  </a:lnTo>
                  <a:lnTo>
                    <a:pt x="250" y="464"/>
                  </a:lnTo>
                  <a:lnTo>
                    <a:pt x="250" y="427"/>
                  </a:lnTo>
                  <a:lnTo>
                    <a:pt x="250" y="368"/>
                  </a:lnTo>
                  <a:lnTo>
                    <a:pt x="257" y="375"/>
                  </a:lnTo>
                  <a:lnTo>
                    <a:pt x="257" y="346"/>
                  </a:lnTo>
                  <a:lnTo>
                    <a:pt x="257" y="405"/>
                  </a:lnTo>
                  <a:lnTo>
                    <a:pt x="257" y="397"/>
                  </a:lnTo>
                  <a:lnTo>
                    <a:pt x="265" y="375"/>
                  </a:lnTo>
                  <a:lnTo>
                    <a:pt x="265" y="390"/>
                  </a:lnTo>
                  <a:lnTo>
                    <a:pt x="265" y="361"/>
                  </a:lnTo>
                  <a:lnTo>
                    <a:pt x="265" y="368"/>
                  </a:lnTo>
                  <a:lnTo>
                    <a:pt x="272" y="375"/>
                  </a:lnTo>
                  <a:lnTo>
                    <a:pt x="272" y="368"/>
                  </a:lnTo>
                  <a:lnTo>
                    <a:pt x="272" y="317"/>
                  </a:lnTo>
                  <a:lnTo>
                    <a:pt x="272" y="353"/>
                  </a:lnTo>
                  <a:lnTo>
                    <a:pt x="279" y="390"/>
                  </a:lnTo>
                  <a:lnTo>
                    <a:pt x="279" y="397"/>
                  </a:lnTo>
                  <a:lnTo>
                    <a:pt x="279" y="339"/>
                  </a:lnTo>
                  <a:lnTo>
                    <a:pt x="279" y="331"/>
                  </a:lnTo>
                  <a:lnTo>
                    <a:pt x="287" y="375"/>
                  </a:lnTo>
                  <a:lnTo>
                    <a:pt x="287" y="405"/>
                  </a:lnTo>
                  <a:lnTo>
                    <a:pt x="287" y="397"/>
                  </a:lnTo>
                  <a:lnTo>
                    <a:pt x="287" y="339"/>
                  </a:lnTo>
                  <a:lnTo>
                    <a:pt x="294" y="302"/>
                  </a:lnTo>
                  <a:lnTo>
                    <a:pt x="294" y="317"/>
                  </a:lnTo>
                  <a:lnTo>
                    <a:pt x="294" y="265"/>
                  </a:lnTo>
                  <a:lnTo>
                    <a:pt x="302" y="258"/>
                  </a:lnTo>
                  <a:lnTo>
                    <a:pt x="302" y="221"/>
                  </a:lnTo>
                  <a:lnTo>
                    <a:pt x="302" y="236"/>
                  </a:lnTo>
                  <a:lnTo>
                    <a:pt x="302" y="287"/>
                  </a:lnTo>
                  <a:lnTo>
                    <a:pt x="309" y="272"/>
                  </a:lnTo>
                  <a:lnTo>
                    <a:pt x="309" y="309"/>
                  </a:lnTo>
                  <a:lnTo>
                    <a:pt x="309" y="294"/>
                  </a:lnTo>
                  <a:lnTo>
                    <a:pt x="309" y="272"/>
                  </a:lnTo>
                  <a:lnTo>
                    <a:pt x="316" y="250"/>
                  </a:lnTo>
                  <a:lnTo>
                    <a:pt x="316" y="206"/>
                  </a:lnTo>
                  <a:lnTo>
                    <a:pt x="316" y="243"/>
                  </a:lnTo>
                  <a:lnTo>
                    <a:pt x="316" y="250"/>
                  </a:lnTo>
                  <a:lnTo>
                    <a:pt x="324" y="265"/>
                  </a:lnTo>
                  <a:lnTo>
                    <a:pt x="324" y="228"/>
                  </a:lnTo>
                  <a:lnTo>
                    <a:pt x="324" y="191"/>
                  </a:lnTo>
                  <a:lnTo>
                    <a:pt x="331" y="140"/>
                  </a:lnTo>
                  <a:lnTo>
                    <a:pt x="331" y="118"/>
                  </a:lnTo>
                  <a:lnTo>
                    <a:pt x="331" y="81"/>
                  </a:lnTo>
                  <a:lnTo>
                    <a:pt x="331" y="59"/>
                  </a:lnTo>
                  <a:lnTo>
                    <a:pt x="338" y="52"/>
                  </a:lnTo>
                  <a:lnTo>
                    <a:pt x="338" y="44"/>
                  </a:lnTo>
                  <a:lnTo>
                    <a:pt x="338" y="7"/>
                  </a:lnTo>
                  <a:lnTo>
                    <a:pt x="338" y="15"/>
                  </a:lnTo>
                  <a:lnTo>
                    <a:pt x="346" y="59"/>
                  </a:lnTo>
                  <a:lnTo>
                    <a:pt x="346" y="15"/>
                  </a:lnTo>
                  <a:lnTo>
                    <a:pt x="346" y="30"/>
                  </a:lnTo>
                  <a:lnTo>
                    <a:pt x="353" y="52"/>
                  </a:lnTo>
                  <a:lnTo>
                    <a:pt x="353" y="22"/>
                  </a:lnTo>
                  <a:lnTo>
                    <a:pt x="353" y="30"/>
                  </a:lnTo>
                  <a:lnTo>
                    <a:pt x="360" y="0"/>
                  </a:lnTo>
                  <a:lnTo>
                    <a:pt x="360" y="30"/>
                  </a:lnTo>
                  <a:lnTo>
                    <a:pt x="360" y="0"/>
                  </a:lnTo>
                  <a:lnTo>
                    <a:pt x="360" y="22"/>
                  </a:lnTo>
                  <a:lnTo>
                    <a:pt x="368" y="44"/>
                  </a:lnTo>
                  <a:lnTo>
                    <a:pt x="368" y="66"/>
                  </a:lnTo>
                  <a:lnTo>
                    <a:pt x="368" y="44"/>
                  </a:lnTo>
                  <a:lnTo>
                    <a:pt x="375" y="15"/>
                  </a:lnTo>
                  <a:lnTo>
                    <a:pt x="375" y="30"/>
                  </a:lnTo>
                  <a:lnTo>
                    <a:pt x="375" y="44"/>
                  </a:lnTo>
                  <a:lnTo>
                    <a:pt x="382" y="37"/>
                  </a:lnTo>
                  <a:lnTo>
                    <a:pt x="382" y="0"/>
                  </a:lnTo>
                  <a:lnTo>
                    <a:pt x="382" y="7"/>
                  </a:lnTo>
                  <a:lnTo>
                    <a:pt x="390" y="37"/>
                  </a:lnTo>
                  <a:lnTo>
                    <a:pt x="390" y="81"/>
                  </a:lnTo>
                  <a:lnTo>
                    <a:pt x="390" y="88"/>
                  </a:lnTo>
                  <a:lnTo>
                    <a:pt x="397" y="81"/>
                  </a:lnTo>
                  <a:lnTo>
                    <a:pt x="397" y="125"/>
                  </a:lnTo>
                  <a:lnTo>
                    <a:pt x="397" y="147"/>
                  </a:lnTo>
                  <a:lnTo>
                    <a:pt x="405" y="133"/>
                  </a:lnTo>
                  <a:lnTo>
                    <a:pt x="405" y="118"/>
                  </a:lnTo>
                  <a:lnTo>
                    <a:pt x="405" y="111"/>
                  </a:lnTo>
                  <a:lnTo>
                    <a:pt x="405" y="81"/>
                  </a:lnTo>
                  <a:lnTo>
                    <a:pt x="412" y="59"/>
                  </a:lnTo>
                  <a:lnTo>
                    <a:pt x="412" y="74"/>
                  </a:lnTo>
                  <a:lnTo>
                    <a:pt x="412" y="66"/>
                  </a:lnTo>
                  <a:lnTo>
                    <a:pt x="412" y="74"/>
                  </a:lnTo>
                  <a:lnTo>
                    <a:pt x="419" y="103"/>
                  </a:lnTo>
                  <a:lnTo>
                    <a:pt x="419" y="118"/>
                  </a:lnTo>
                  <a:lnTo>
                    <a:pt x="419" y="140"/>
                  </a:lnTo>
                  <a:lnTo>
                    <a:pt x="419" y="169"/>
                  </a:lnTo>
                  <a:lnTo>
                    <a:pt x="427" y="177"/>
                  </a:lnTo>
                  <a:lnTo>
                    <a:pt x="427" y="147"/>
                  </a:lnTo>
                  <a:lnTo>
                    <a:pt x="427" y="169"/>
                  </a:lnTo>
                  <a:lnTo>
                    <a:pt x="427" y="140"/>
                  </a:lnTo>
                  <a:lnTo>
                    <a:pt x="434" y="133"/>
                  </a:lnTo>
                  <a:lnTo>
                    <a:pt x="434" y="155"/>
                  </a:lnTo>
                  <a:lnTo>
                    <a:pt x="434" y="169"/>
                  </a:lnTo>
                  <a:lnTo>
                    <a:pt x="441" y="162"/>
                  </a:lnTo>
                  <a:lnTo>
                    <a:pt x="441" y="177"/>
                  </a:lnTo>
                  <a:lnTo>
                    <a:pt x="441" y="214"/>
                  </a:lnTo>
                  <a:lnTo>
                    <a:pt x="449" y="250"/>
                  </a:lnTo>
                  <a:lnTo>
                    <a:pt x="449" y="280"/>
                  </a:lnTo>
                  <a:lnTo>
                    <a:pt x="449" y="287"/>
                  </a:lnTo>
                  <a:lnTo>
                    <a:pt x="449" y="302"/>
                  </a:lnTo>
                  <a:lnTo>
                    <a:pt x="456" y="331"/>
                  </a:lnTo>
                  <a:lnTo>
                    <a:pt x="456" y="317"/>
                  </a:lnTo>
                  <a:lnTo>
                    <a:pt x="456" y="339"/>
                  </a:lnTo>
                  <a:lnTo>
                    <a:pt x="456" y="309"/>
                  </a:lnTo>
                  <a:lnTo>
                    <a:pt x="463" y="272"/>
                  </a:lnTo>
                  <a:lnTo>
                    <a:pt x="463" y="280"/>
                  </a:lnTo>
                  <a:lnTo>
                    <a:pt x="463" y="243"/>
                  </a:lnTo>
                  <a:lnTo>
                    <a:pt x="463" y="214"/>
                  </a:lnTo>
                  <a:lnTo>
                    <a:pt x="471" y="250"/>
                  </a:lnTo>
                  <a:lnTo>
                    <a:pt x="471" y="280"/>
                  </a:lnTo>
                  <a:lnTo>
                    <a:pt x="471" y="309"/>
                  </a:lnTo>
                  <a:lnTo>
                    <a:pt x="478" y="302"/>
                  </a:lnTo>
                  <a:lnTo>
                    <a:pt x="478" y="309"/>
                  </a:lnTo>
                  <a:lnTo>
                    <a:pt x="478" y="317"/>
                  </a:lnTo>
                  <a:lnTo>
                    <a:pt x="478" y="339"/>
                  </a:lnTo>
                  <a:lnTo>
                    <a:pt x="485" y="324"/>
                  </a:lnTo>
                  <a:lnTo>
                    <a:pt x="485" y="346"/>
                  </a:lnTo>
                  <a:lnTo>
                    <a:pt x="493" y="339"/>
                  </a:lnTo>
                  <a:lnTo>
                    <a:pt x="493" y="317"/>
                  </a:lnTo>
                  <a:lnTo>
                    <a:pt x="493" y="324"/>
                  </a:lnTo>
                  <a:lnTo>
                    <a:pt x="500" y="302"/>
                  </a:lnTo>
                  <a:lnTo>
                    <a:pt x="500" y="287"/>
                  </a:lnTo>
                  <a:lnTo>
                    <a:pt x="500" y="280"/>
                  </a:lnTo>
                  <a:lnTo>
                    <a:pt x="500" y="294"/>
                  </a:lnTo>
                  <a:lnTo>
                    <a:pt x="508" y="265"/>
                  </a:lnTo>
                  <a:lnTo>
                    <a:pt x="508" y="228"/>
                  </a:lnTo>
                  <a:lnTo>
                    <a:pt x="508" y="214"/>
                  </a:lnTo>
                  <a:lnTo>
                    <a:pt x="508" y="236"/>
                  </a:lnTo>
                  <a:lnTo>
                    <a:pt x="515" y="228"/>
                  </a:lnTo>
                  <a:lnTo>
                    <a:pt x="515" y="258"/>
                  </a:lnTo>
                  <a:lnTo>
                    <a:pt x="515" y="228"/>
                  </a:lnTo>
                  <a:lnTo>
                    <a:pt x="515" y="221"/>
                  </a:lnTo>
                  <a:lnTo>
                    <a:pt x="522" y="243"/>
                  </a:lnTo>
                  <a:lnTo>
                    <a:pt x="522" y="258"/>
                  </a:lnTo>
                  <a:lnTo>
                    <a:pt x="522" y="228"/>
                  </a:lnTo>
                  <a:lnTo>
                    <a:pt x="522" y="250"/>
                  </a:lnTo>
                  <a:lnTo>
                    <a:pt x="530" y="243"/>
                  </a:lnTo>
                  <a:lnTo>
                    <a:pt x="530" y="250"/>
                  </a:lnTo>
                  <a:lnTo>
                    <a:pt x="530" y="236"/>
                  </a:lnTo>
                  <a:lnTo>
                    <a:pt x="530" y="258"/>
                  </a:lnTo>
                  <a:lnTo>
                    <a:pt x="537" y="258"/>
                  </a:lnTo>
                  <a:lnTo>
                    <a:pt x="537" y="287"/>
                  </a:lnTo>
                  <a:lnTo>
                    <a:pt x="537" y="280"/>
                  </a:lnTo>
                  <a:lnTo>
                    <a:pt x="544" y="287"/>
                  </a:lnTo>
                  <a:lnTo>
                    <a:pt x="544" y="302"/>
                  </a:lnTo>
                  <a:lnTo>
                    <a:pt x="544" y="331"/>
                  </a:lnTo>
                  <a:lnTo>
                    <a:pt x="552" y="317"/>
                  </a:lnTo>
                  <a:lnTo>
                    <a:pt x="552" y="294"/>
                  </a:lnTo>
                  <a:lnTo>
                    <a:pt x="552" y="287"/>
                  </a:lnTo>
                  <a:lnTo>
                    <a:pt x="552" y="302"/>
                  </a:lnTo>
                  <a:lnTo>
                    <a:pt x="559" y="309"/>
                  </a:lnTo>
                  <a:lnTo>
                    <a:pt x="559" y="324"/>
                  </a:lnTo>
                  <a:lnTo>
                    <a:pt x="559" y="331"/>
                  </a:lnTo>
                  <a:lnTo>
                    <a:pt x="559" y="346"/>
                  </a:lnTo>
                  <a:lnTo>
                    <a:pt x="566" y="353"/>
                  </a:lnTo>
                  <a:lnTo>
                    <a:pt x="566" y="346"/>
                  </a:lnTo>
                  <a:lnTo>
                    <a:pt x="566" y="339"/>
                  </a:lnTo>
                  <a:lnTo>
                    <a:pt x="566" y="346"/>
                  </a:lnTo>
                  <a:lnTo>
                    <a:pt x="574" y="339"/>
                  </a:lnTo>
                  <a:lnTo>
                    <a:pt x="574" y="361"/>
                  </a:lnTo>
                  <a:lnTo>
                    <a:pt x="574" y="375"/>
                  </a:lnTo>
                  <a:lnTo>
                    <a:pt x="574" y="353"/>
                  </a:lnTo>
                  <a:lnTo>
                    <a:pt x="581" y="331"/>
                  </a:lnTo>
                  <a:lnTo>
                    <a:pt x="581" y="339"/>
                  </a:lnTo>
                  <a:lnTo>
                    <a:pt x="581" y="331"/>
                  </a:lnTo>
                  <a:lnTo>
                    <a:pt x="588" y="317"/>
                  </a:lnTo>
                  <a:lnTo>
                    <a:pt x="588" y="324"/>
                  </a:lnTo>
                  <a:lnTo>
                    <a:pt x="588" y="353"/>
                  </a:lnTo>
                  <a:lnTo>
                    <a:pt x="588" y="368"/>
                  </a:lnTo>
                  <a:lnTo>
                    <a:pt x="596" y="339"/>
                  </a:lnTo>
                  <a:lnTo>
                    <a:pt x="596" y="317"/>
                  </a:lnTo>
                  <a:lnTo>
                    <a:pt x="596" y="309"/>
                  </a:lnTo>
                  <a:lnTo>
                    <a:pt x="596" y="287"/>
                  </a:lnTo>
                  <a:lnTo>
                    <a:pt x="603" y="294"/>
                  </a:lnTo>
                  <a:lnTo>
                    <a:pt x="603" y="280"/>
                  </a:lnTo>
                  <a:lnTo>
                    <a:pt x="603" y="258"/>
                  </a:lnTo>
                  <a:lnTo>
                    <a:pt x="611" y="250"/>
                  </a:lnTo>
                  <a:lnTo>
                    <a:pt x="611" y="243"/>
                  </a:lnTo>
                  <a:lnTo>
                    <a:pt x="611" y="265"/>
                  </a:lnTo>
                  <a:lnTo>
                    <a:pt x="611" y="250"/>
                  </a:lnTo>
                  <a:lnTo>
                    <a:pt x="618" y="236"/>
                  </a:lnTo>
                  <a:lnTo>
                    <a:pt x="618" y="265"/>
                  </a:lnTo>
                  <a:lnTo>
                    <a:pt x="618" y="280"/>
                  </a:lnTo>
                  <a:lnTo>
                    <a:pt x="618" y="265"/>
                  </a:lnTo>
                  <a:lnTo>
                    <a:pt x="625" y="265"/>
                  </a:lnTo>
                  <a:lnTo>
                    <a:pt x="625" y="280"/>
                  </a:lnTo>
                  <a:lnTo>
                    <a:pt x="625" y="258"/>
                  </a:lnTo>
                  <a:lnTo>
                    <a:pt x="633" y="250"/>
                  </a:lnTo>
                  <a:lnTo>
                    <a:pt x="633" y="243"/>
                  </a:lnTo>
                  <a:lnTo>
                    <a:pt x="640" y="258"/>
                  </a:lnTo>
                  <a:lnTo>
                    <a:pt x="640" y="265"/>
                  </a:lnTo>
                  <a:lnTo>
                    <a:pt x="640" y="243"/>
                  </a:lnTo>
                  <a:lnTo>
                    <a:pt x="647" y="228"/>
                  </a:lnTo>
                  <a:lnTo>
                    <a:pt x="647" y="250"/>
                  </a:lnTo>
                  <a:lnTo>
                    <a:pt x="647" y="228"/>
                  </a:lnTo>
                  <a:lnTo>
                    <a:pt x="647" y="206"/>
                  </a:lnTo>
                  <a:lnTo>
                    <a:pt x="655" y="228"/>
                  </a:lnTo>
                  <a:lnTo>
                    <a:pt x="655" y="214"/>
                  </a:lnTo>
                  <a:lnTo>
                    <a:pt x="655" y="228"/>
                  </a:lnTo>
                  <a:lnTo>
                    <a:pt x="655" y="206"/>
                  </a:lnTo>
                  <a:lnTo>
                    <a:pt x="662" y="221"/>
                  </a:lnTo>
                  <a:lnTo>
                    <a:pt x="662" y="214"/>
                  </a:lnTo>
                  <a:lnTo>
                    <a:pt x="662" y="206"/>
                  </a:lnTo>
                  <a:lnTo>
                    <a:pt x="662" y="177"/>
                  </a:lnTo>
                  <a:lnTo>
                    <a:pt x="669" y="162"/>
                  </a:lnTo>
                  <a:lnTo>
                    <a:pt x="669" y="155"/>
                  </a:lnTo>
                  <a:lnTo>
                    <a:pt x="669" y="140"/>
                  </a:lnTo>
                  <a:lnTo>
                    <a:pt x="669" y="162"/>
                  </a:lnTo>
                  <a:lnTo>
                    <a:pt x="677" y="177"/>
                  </a:lnTo>
                  <a:lnTo>
                    <a:pt x="677" y="191"/>
                  </a:lnTo>
                  <a:lnTo>
                    <a:pt x="677" y="184"/>
                  </a:lnTo>
                  <a:lnTo>
                    <a:pt x="684" y="162"/>
                  </a:lnTo>
                  <a:lnTo>
                    <a:pt x="684" y="184"/>
                  </a:lnTo>
                  <a:lnTo>
                    <a:pt x="684" y="191"/>
                  </a:lnTo>
                  <a:lnTo>
                    <a:pt x="684" y="214"/>
                  </a:lnTo>
                  <a:lnTo>
                    <a:pt x="691" y="228"/>
                  </a:lnTo>
                  <a:lnTo>
                    <a:pt x="691" y="243"/>
                  </a:lnTo>
                  <a:lnTo>
                    <a:pt x="691" y="228"/>
                  </a:lnTo>
                  <a:lnTo>
                    <a:pt x="691" y="243"/>
                  </a:lnTo>
                  <a:lnTo>
                    <a:pt x="699" y="250"/>
                  </a:lnTo>
                  <a:lnTo>
                    <a:pt x="699" y="272"/>
                  </a:lnTo>
                  <a:lnTo>
                    <a:pt x="699" y="287"/>
                  </a:lnTo>
                  <a:lnTo>
                    <a:pt x="699" y="309"/>
                  </a:lnTo>
                  <a:lnTo>
                    <a:pt x="706" y="302"/>
                  </a:lnTo>
                  <a:lnTo>
                    <a:pt x="706" y="280"/>
                  </a:lnTo>
                  <a:lnTo>
                    <a:pt x="706" y="272"/>
                  </a:lnTo>
                  <a:lnTo>
                    <a:pt x="714" y="250"/>
                  </a:lnTo>
                  <a:lnTo>
                    <a:pt x="714" y="243"/>
                  </a:lnTo>
                  <a:lnTo>
                    <a:pt x="714" y="265"/>
                  </a:lnTo>
                  <a:lnTo>
                    <a:pt x="721" y="258"/>
                  </a:lnTo>
                  <a:lnTo>
                    <a:pt x="721" y="250"/>
                  </a:lnTo>
                  <a:lnTo>
                    <a:pt x="721" y="258"/>
                  </a:lnTo>
                  <a:lnTo>
                    <a:pt x="721" y="243"/>
                  </a:lnTo>
                  <a:lnTo>
                    <a:pt x="728" y="250"/>
                  </a:lnTo>
                  <a:lnTo>
                    <a:pt x="736" y="228"/>
                  </a:lnTo>
                  <a:lnTo>
                    <a:pt x="736" y="243"/>
                  </a:lnTo>
                  <a:lnTo>
                    <a:pt x="736" y="258"/>
                  </a:lnTo>
                  <a:lnTo>
                    <a:pt x="736" y="265"/>
                  </a:lnTo>
                  <a:lnTo>
                    <a:pt x="743" y="243"/>
                  </a:lnTo>
                  <a:lnTo>
                    <a:pt x="743" y="236"/>
                  </a:lnTo>
                  <a:lnTo>
                    <a:pt x="743" y="258"/>
                  </a:lnTo>
                  <a:lnTo>
                    <a:pt x="750" y="265"/>
                  </a:lnTo>
                  <a:lnTo>
                    <a:pt x="750" y="243"/>
                  </a:lnTo>
                  <a:lnTo>
                    <a:pt x="750" y="221"/>
                  </a:lnTo>
                  <a:lnTo>
                    <a:pt x="750" y="236"/>
                  </a:lnTo>
                  <a:lnTo>
                    <a:pt x="758" y="214"/>
                  </a:lnTo>
                  <a:lnTo>
                    <a:pt x="758" y="206"/>
                  </a:lnTo>
                  <a:lnTo>
                    <a:pt x="758" y="191"/>
                  </a:lnTo>
                  <a:lnTo>
                    <a:pt x="758" y="199"/>
                  </a:lnTo>
                  <a:lnTo>
                    <a:pt x="765" y="221"/>
                  </a:lnTo>
                  <a:lnTo>
                    <a:pt x="765" y="214"/>
                  </a:lnTo>
                  <a:lnTo>
                    <a:pt x="765" y="228"/>
                  </a:lnTo>
                  <a:lnTo>
                    <a:pt x="772" y="214"/>
                  </a:lnTo>
                  <a:lnTo>
                    <a:pt x="772" y="206"/>
                  </a:lnTo>
                  <a:lnTo>
                    <a:pt x="772" y="184"/>
                  </a:lnTo>
                  <a:lnTo>
                    <a:pt x="780" y="206"/>
                  </a:lnTo>
                  <a:lnTo>
                    <a:pt x="780" y="214"/>
                  </a:lnTo>
                  <a:lnTo>
                    <a:pt x="787" y="191"/>
                  </a:lnTo>
                  <a:lnTo>
                    <a:pt x="787" y="177"/>
                  </a:lnTo>
                  <a:lnTo>
                    <a:pt x="787" y="162"/>
                  </a:lnTo>
                  <a:lnTo>
                    <a:pt x="787" y="147"/>
                  </a:lnTo>
                  <a:lnTo>
                    <a:pt x="794" y="133"/>
                  </a:lnTo>
                  <a:lnTo>
                    <a:pt x="794" y="118"/>
                  </a:lnTo>
                  <a:lnTo>
                    <a:pt x="802" y="96"/>
                  </a:lnTo>
                  <a:lnTo>
                    <a:pt x="802" y="103"/>
                  </a:lnTo>
                  <a:lnTo>
                    <a:pt x="802" y="118"/>
                  </a:lnTo>
                  <a:lnTo>
                    <a:pt x="802" y="103"/>
                  </a:lnTo>
                  <a:lnTo>
                    <a:pt x="809" y="111"/>
                  </a:lnTo>
                  <a:lnTo>
                    <a:pt x="809" y="118"/>
                  </a:lnTo>
                  <a:lnTo>
                    <a:pt x="809" y="103"/>
                  </a:lnTo>
                  <a:lnTo>
                    <a:pt x="817" y="103"/>
                  </a:lnTo>
                  <a:lnTo>
                    <a:pt x="817" y="88"/>
                  </a:lnTo>
                  <a:lnTo>
                    <a:pt x="817" y="103"/>
                  </a:lnTo>
                  <a:lnTo>
                    <a:pt x="817" y="88"/>
                  </a:lnTo>
                  <a:lnTo>
                    <a:pt x="824" y="103"/>
                  </a:lnTo>
                  <a:lnTo>
                    <a:pt x="824" y="111"/>
                  </a:lnTo>
                  <a:lnTo>
                    <a:pt x="831" y="118"/>
                  </a:lnTo>
                  <a:lnTo>
                    <a:pt x="831" y="111"/>
                  </a:lnTo>
                  <a:lnTo>
                    <a:pt x="831" y="96"/>
                  </a:lnTo>
                  <a:lnTo>
                    <a:pt x="831" y="103"/>
                  </a:lnTo>
                  <a:lnTo>
                    <a:pt x="839" y="111"/>
                  </a:lnTo>
                  <a:lnTo>
                    <a:pt x="839" y="88"/>
                  </a:lnTo>
                  <a:lnTo>
                    <a:pt x="846" y="96"/>
                  </a:lnTo>
                  <a:lnTo>
                    <a:pt x="846" y="111"/>
                  </a:lnTo>
                  <a:lnTo>
                    <a:pt x="846" y="125"/>
                  </a:lnTo>
                  <a:lnTo>
                    <a:pt x="853" y="133"/>
                  </a:lnTo>
                  <a:lnTo>
                    <a:pt x="853" y="125"/>
                  </a:lnTo>
                  <a:lnTo>
                    <a:pt x="853" y="147"/>
                  </a:lnTo>
                  <a:lnTo>
                    <a:pt x="853" y="162"/>
                  </a:lnTo>
                  <a:lnTo>
                    <a:pt x="861" y="155"/>
                  </a:lnTo>
                  <a:lnTo>
                    <a:pt x="861" y="147"/>
                  </a:lnTo>
                  <a:lnTo>
                    <a:pt x="861" y="140"/>
                  </a:lnTo>
                  <a:lnTo>
                    <a:pt x="868" y="125"/>
                  </a:lnTo>
                  <a:lnTo>
                    <a:pt x="868" y="118"/>
                  </a:lnTo>
                  <a:lnTo>
                    <a:pt x="868" y="125"/>
                  </a:lnTo>
                  <a:lnTo>
                    <a:pt x="875" y="118"/>
                  </a:lnTo>
                  <a:lnTo>
                    <a:pt x="875" y="125"/>
                  </a:lnTo>
                  <a:lnTo>
                    <a:pt x="875" y="140"/>
                  </a:lnTo>
                  <a:lnTo>
                    <a:pt x="875" y="147"/>
                  </a:lnTo>
                  <a:lnTo>
                    <a:pt x="883" y="155"/>
                  </a:lnTo>
                  <a:lnTo>
                    <a:pt x="883" y="169"/>
                  </a:lnTo>
                  <a:lnTo>
                    <a:pt x="883" y="177"/>
                  </a:lnTo>
                  <a:lnTo>
                    <a:pt x="883" y="162"/>
                  </a:lnTo>
                  <a:lnTo>
                    <a:pt x="890" y="169"/>
                  </a:lnTo>
                  <a:lnTo>
                    <a:pt x="890" y="155"/>
                  </a:lnTo>
                  <a:lnTo>
                    <a:pt x="897" y="162"/>
                  </a:lnTo>
                  <a:lnTo>
                    <a:pt x="897" y="169"/>
                  </a:lnTo>
                  <a:lnTo>
                    <a:pt x="897" y="177"/>
                  </a:lnTo>
                  <a:lnTo>
                    <a:pt x="905" y="191"/>
                  </a:lnTo>
                  <a:lnTo>
                    <a:pt x="905" y="214"/>
                  </a:lnTo>
                  <a:lnTo>
                    <a:pt x="905" y="228"/>
                  </a:lnTo>
                  <a:lnTo>
                    <a:pt x="912" y="236"/>
                  </a:lnTo>
                  <a:lnTo>
                    <a:pt x="912" y="250"/>
                  </a:lnTo>
                  <a:lnTo>
                    <a:pt x="912" y="243"/>
                  </a:lnTo>
                  <a:lnTo>
                    <a:pt x="912" y="258"/>
                  </a:lnTo>
                  <a:lnTo>
                    <a:pt x="920" y="243"/>
                  </a:lnTo>
                  <a:lnTo>
                    <a:pt x="920" y="221"/>
                  </a:lnTo>
                  <a:lnTo>
                    <a:pt x="920" y="228"/>
                  </a:lnTo>
                  <a:lnTo>
                    <a:pt x="927" y="214"/>
                  </a:lnTo>
                  <a:lnTo>
                    <a:pt x="927" y="191"/>
                  </a:lnTo>
                  <a:lnTo>
                    <a:pt x="927" y="214"/>
                  </a:lnTo>
                  <a:lnTo>
                    <a:pt x="927" y="228"/>
                  </a:lnTo>
                  <a:lnTo>
                    <a:pt x="934" y="243"/>
                  </a:lnTo>
                  <a:lnTo>
                    <a:pt x="934" y="236"/>
                  </a:lnTo>
                  <a:lnTo>
                    <a:pt x="934" y="243"/>
                  </a:lnTo>
                  <a:lnTo>
                    <a:pt x="942" y="250"/>
                  </a:lnTo>
                  <a:lnTo>
                    <a:pt x="942" y="258"/>
                  </a:lnTo>
                  <a:lnTo>
                    <a:pt x="942" y="250"/>
                  </a:lnTo>
                  <a:lnTo>
                    <a:pt x="949" y="265"/>
                  </a:lnTo>
                  <a:lnTo>
                    <a:pt x="949" y="258"/>
                  </a:lnTo>
                  <a:lnTo>
                    <a:pt x="956" y="250"/>
                  </a:lnTo>
                  <a:lnTo>
                    <a:pt x="956" y="243"/>
                  </a:lnTo>
                  <a:lnTo>
                    <a:pt x="956" y="236"/>
                  </a:lnTo>
                  <a:lnTo>
                    <a:pt x="956" y="228"/>
                  </a:lnTo>
                  <a:lnTo>
                    <a:pt x="964" y="236"/>
                  </a:lnTo>
                  <a:lnTo>
                    <a:pt x="964" y="221"/>
                  </a:lnTo>
                  <a:lnTo>
                    <a:pt x="964" y="206"/>
                  </a:lnTo>
                  <a:lnTo>
                    <a:pt x="971" y="199"/>
                  </a:lnTo>
                  <a:lnTo>
                    <a:pt x="971" y="206"/>
                  </a:lnTo>
                  <a:lnTo>
                    <a:pt x="971" y="199"/>
                  </a:lnTo>
                  <a:lnTo>
                    <a:pt x="971" y="214"/>
                  </a:lnTo>
                  <a:lnTo>
                    <a:pt x="978" y="206"/>
                  </a:lnTo>
                  <a:lnTo>
                    <a:pt x="978" y="199"/>
                  </a:lnTo>
                  <a:lnTo>
                    <a:pt x="978" y="206"/>
                  </a:lnTo>
                  <a:lnTo>
                    <a:pt x="978" y="214"/>
                  </a:lnTo>
                  <a:lnTo>
                    <a:pt x="986" y="206"/>
                  </a:lnTo>
                  <a:lnTo>
                    <a:pt x="986" y="214"/>
                  </a:lnTo>
                  <a:lnTo>
                    <a:pt x="993" y="206"/>
                  </a:lnTo>
                  <a:lnTo>
                    <a:pt x="993" y="221"/>
                  </a:lnTo>
                  <a:lnTo>
                    <a:pt x="993" y="236"/>
                  </a:lnTo>
                  <a:lnTo>
                    <a:pt x="1000" y="228"/>
                  </a:lnTo>
                  <a:lnTo>
                    <a:pt x="1000" y="236"/>
                  </a:lnTo>
                  <a:lnTo>
                    <a:pt x="1000" y="243"/>
                  </a:lnTo>
                  <a:lnTo>
                    <a:pt x="1008" y="258"/>
                  </a:lnTo>
                  <a:lnTo>
                    <a:pt x="1008" y="250"/>
                  </a:lnTo>
                  <a:lnTo>
                    <a:pt x="1008" y="243"/>
                  </a:lnTo>
                  <a:lnTo>
                    <a:pt x="1008" y="236"/>
                  </a:lnTo>
                  <a:lnTo>
                    <a:pt x="1015" y="243"/>
                  </a:lnTo>
                  <a:lnTo>
                    <a:pt x="1015" y="250"/>
                  </a:lnTo>
                  <a:lnTo>
                    <a:pt x="1015" y="258"/>
                  </a:lnTo>
                  <a:lnTo>
                    <a:pt x="1023" y="265"/>
                  </a:lnTo>
                  <a:lnTo>
                    <a:pt x="1023" y="272"/>
                  </a:lnTo>
                  <a:lnTo>
                    <a:pt x="1030" y="265"/>
                  </a:lnTo>
                  <a:lnTo>
                    <a:pt x="1030" y="272"/>
                  </a:lnTo>
                  <a:lnTo>
                    <a:pt x="1030" y="265"/>
                  </a:lnTo>
                  <a:lnTo>
                    <a:pt x="1030" y="280"/>
                  </a:lnTo>
                  <a:lnTo>
                    <a:pt x="1037" y="287"/>
                  </a:lnTo>
                  <a:lnTo>
                    <a:pt x="1037" y="272"/>
                  </a:lnTo>
                  <a:lnTo>
                    <a:pt x="1045" y="265"/>
                  </a:lnTo>
                  <a:lnTo>
                    <a:pt x="1045" y="258"/>
                  </a:lnTo>
                  <a:lnTo>
                    <a:pt x="1045" y="280"/>
                  </a:lnTo>
                  <a:lnTo>
                    <a:pt x="1052" y="272"/>
                  </a:lnTo>
                  <a:lnTo>
                    <a:pt x="1052" y="258"/>
                  </a:lnTo>
                  <a:lnTo>
                    <a:pt x="1052" y="250"/>
                  </a:lnTo>
                  <a:lnTo>
                    <a:pt x="1059" y="236"/>
                  </a:lnTo>
                  <a:lnTo>
                    <a:pt x="1059" y="243"/>
                  </a:lnTo>
                  <a:lnTo>
                    <a:pt x="1067" y="236"/>
                  </a:lnTo>
                  <a:lnTo>
                    <a:pt x="1067" y="221"/>
                  </a:lnTo>
                  <a:lnTo>
                    <a:pt x="1067" y="214"/>
                  </a:lnTo>
                  <a:lnTo>
                    <a:pt x="1074" y="221"/>
                  </a:lnTo>
                  <a:lnTo>
                    <a:pt x="1074" y="206"/>
                  </a:lnTo>
                  <a:lnTo>
                    <a:pt x="1074" y="228"/>
                  </a:lnTo>
                  <a:lnTo>
                    <a:pt x="1081" y="236"/>
                  </a:lnTo>
                  <a:lnTo>
                    <a:pt x="1081" y="228"/>
                  </a:lnTo>
                  <a:lnTo>
                    <a:pt x="1081" y="236"/>
                  </a:lnTo>
                  <a:lnTo>
                    <a:pt x="1089" y="221"/>
                  </a:lnTo>
                  <a:lnTo>
                    <a:pt x="1096" y="214"/>
                  </a:lnTo>
                  <a:lnTo>
                    <a:pt x="1096" y="221"/>
                  </a:lnTo>
                  <a:lnTo>
                    <a:pt x="1096" y="228"/>
                  </a:lnTo>
                  <a:lnTo>
                    <a:pt x="1096" y="214"/>
                  </a:lnTo>
                  <a:lnTo>
                    <a:pt x="1103" y="206"/>
                  </a:lnTo>
                  <a:lnTo>
                    <a:pt x="1103" y="214"/>
                  </a:lnTo>
                  <a:lnTo>
                    <a:pt x="1103" y="206"/>
                  </a:lnTo>
                  <a:lnTo>
                    <a:pt x="1111" y="191"/>
                  </a:lnTo>
                  <a:lnTo>
                    <a:pt x="1111" y="206"/>
                  </a:lnTo>
                  <a:lnTo>
                    <a:pt x="1111" y="199"/>
                  </a:lnTo>
                  <a:lnTo>
                    <a:pt x="1118" y="206"/>
                  </a:lnTo>
                  <a:lnTo>
                    <a:pt x="1118" y="191"/>
                  </a:lnTo>
                  <a:lnTo>
                    <a:pt x="1118" y="199"/>
                  </a:lnTo>
                  <a:lnTo>
                    <a:pt x="1126" y="191"/>
                  </a:lnTo>
                  <a:lnTo>
                    <a:pt x="1126" y="177"/>
                  </a:lnTo>
                  <a:lnTo>
                    <a:pt x="1126" y="162"/>
                  </a:lnTo>
                  <a:lnTo>
                    <a:pt x="1133" y="155"/>
                  </a:lnTo>
                  <a:lnTo>
                    <a:pt x="1133" y="162"/>
                  </a:lnTo>
                  <a:lnTo>
                    <a:pt x="1133" y="177"/>
                  </a:lnTo>
                  <a:lnTo>
                    <a:pt x="1133" y="184"/>
                  </a:lnTo>
                  <a:lnTo>
                    <a:pt x="1140" y="177"/>
                  </a:lnTo>
                  <a:lnTo>
                    <a:pt x="1140" y="169"/>
                  </a:lnTo>
                  <a:lnTo>
                    <a:pt x="1140" y="184"/>
                  </a:lnTo>
                  <a:lnTo>
                    <a:pt x="1148" y="199"/>
                  </a:lnTo>
                  <a:lnTo>
                    <a:pt x="1148" y="206"/>
                  </a:lnTo>
                  <a:lnTo>
                    <a:pt x="1148" y="214"/>
                  </a:lnTo>
                  <a:lnTo>
                    <a:pt x="1148" y="206"/>
                  </a:lnTo>
                  <a:lnTo>
                    <a:pt x="1155" y="214"/>
                  </a:lnTo>
                  <a:lnTo>
                    <a:pt x="1155" y="221"/>
                  </a:lnTo>
                  <a:lnTo>
                    <a:pt x="1155" y="236"/>
                  </a:lnTo>
                  <a:lnTo>
                    <a:pt x="1162" y="243"/>
                  </a:lnTo>
                  <a:lnTo>
                    <a:pt x="1162" y="258"/>
                  </a:lnTo>
                  <a:lnTo>
                    <a:pt x="1162" y="250"/>
                  </a:lnTo>
                  <a:lnTo>
                    <a:pt x="1170" y="243"/>
                  </a:lnTo>
                  <a:lnTo>
                    <a:pt x="1170" y="228"/>
                  </a:lnTo>
                  <a:lnTo>
                    <a:pt x="1170" y="221"/>
                  </a:lnTo>
                  <a:lnTo>
                    <a:pt x="1177" y="214"/>
                  </a:lnTo>
                  <a:lnTo>
                    <a:pt x="1177" y="228"/>
                  </a:lnTo>
                  <a:lnTo>
                    <a:pt x="1184" y="221"/>
                  </a:lnTo>
                  <a:lnTo>
                    <a:pt x="1192" y="221"/>
                  </a:lnTo>
                  <a:lnTo>
                    <a:pt x="1192" y="206"/>
                  </a:lnTo>
                  <a:lnTo>
                    <a:pt x="1192" y="221"/>
                  </a:lnTo>
                  <a:lnTo>
                    <a:pt x="1199" y="228"/>
                  </a:lnTo>
                  <a:lnTo>
                    <a:pt x="1199" y="214"/>
                  </a:lnTo>
                  <a:lnTo>
                    <a:pt x="1199" y="221"/>
                  </a:lnTo>
                  <a:lnTo>
                    <a:pt x="1206" y="228"/>
                  </a:lnTo>
                  <a:lnTo>
                    <a:pt x="1206" y="214"/>
                  </a:lnTo>
                  <a:lnTo>
                    <a:pt x="1214" y="206"/>
                  </a:lnTo>
                  <a:lnTo>
                    <a:pt x="1214" y="214"/>
                  </a:lnTo>
                  <a:lnTo>
                    <a:pt x="1214" y="199"/>
                  </a:lnTo>
                  <a:lnTo>
                    <a:pt x="1214" y="191"/>
                  </a:lnTo>
                  <a:lnTo>
                    <a:pt x="1221" y="184"/>
                  </a:lnTo>
                  <a:lnTo>
                    <a:pt x="1221" y="191"/>
                  </a:lnTo>
                  <a:lnTo>
                    <a:pt x="1221" y="199"/>
                  </a:lnTo>
                  <a:lnTo>
                    <a:pt x="1229" y="206"/>
                  </a:lnTo>
                  <a:lnTo>
                    <a:pt x="1229" y="199"/>
                  </a:lnTo>
                  <a:lnTo>
                    <a:pt x="1229" y="191"/>
                  </a:lnTo>
                  <a:lnTo>
                    <a:pt x="1236" y="184"/>
                  </a:lnTo>
                  <a:lnTo>
                    <a:pt x="1236" y="191"/>
                  </a:lnTo>
                  <a:lnTo>
                    <a:pt x="1243" y="199"/>
                  </a:lnTo>
                  <a:lnTo>
                    <a:pt x="1243" y="184"/>
                  </a:lnTo>
                  <a:lnTo>
                    <a:pt x="1243" y="177"/>
                  </a:lnTo>
                  <a:lnTo>
                    <a:pt x="1243" y="162"/>
                  </a:lnTo>
                  <a:lnTo>
                    <a:pt x="1251" y="155"/>
                  </a:lnTo>
                  <a:lnTo>
                    <a:pt x="1251" y="147"/>
                  </a:lnTo>
                  <a:lnTo>
                    <a:pt x="1251" y="140"/>
                  </a:lnTo>
                  <a:lnTo>
                    <a:pt x="1258" y="133"/>
                  </a:lnTo>
                  <a:lnTo>
                    <a:pt x="1258" y="125"/>
                  </a:lnTo>
                  <a:lnTo>
                    <a:pt x="1265" y="140"/>
                  </a:lnTo>
                  <a:lnTo>
                    <a:pt x="1265" y="125"/>
                  </a:lnTo>
                  <a:lnTo>
                    <a:pt x="1265" y="133"/>
                  </a:lnTo>
                  <a:lnTo>
                    <a:pt x="1273" y="125"/>
                  </a:lnTo>
                  <a:lnTo>
                    <a:pt x="1273" y="118"/>
                  </a:lnTo>
                  <a:lnTo>
                    <a:pt x="1280" y="125"/>
                  </a:lnTo>
                  <a:lnTo>
                    <a:pt x="1280" y="118"/>
                  </a:lnTo>
                  <a:lnTo>
                    <a:pt x="1280" y="125"/>
                  </a:lnTo>
                  <a:lnTo>
                    <a:pt x="1287" y="133"/>
                  </a:lnTo>
                  <a:lnTo>
                    <a:pt x="1287" y="140"/>
                  </a:lnTo>
                  <a:lnTo>
                    <a:pt x="1287" y="133"/>
                  </a:lnTo>
                  <a:lnTo>
                    <a:pt x="1295" y="125"/>
                  </a:lnTo>
                  <a:lnTo>
                    <a:pt x="1295" y="133"/>
                  </a:lnTo>
                  <a:lnTo>
                    <a:pt x="1302" y="118"/>
                  </a:lnTo>
                  <a:lnTo>
                    <a:pt x="1309" y="133"/>
                  </a:lnTo>
                  <a:lnTo>
                    <a:pt x="1309" y="140"/>
                  </a:lnTo>
                  <a:lnTo>
                    <a:pt x="1309" y="147"/>
                  </a:lnTo>
                  <a:lnTo>
                    <a:pt x="1309" y="140"/>
                  </a:lnTo>
                  <a:lnTo>
                    <a:pt x="1317" y="155"/>
                  </a:lnTo>
                  <a:lnTo>
                    <a:pt x="1317" y="162"/>
                  </a:lnTo>
                  <a:lnTo>
                    <a:pt x="1324" y="155"/>
                  </a:lnTo>
                  <a:lnTo>
                    <a:pt x="1324" y="140"/>
                  </a:lnTo>
                  <a:lnTo>
                    <a:pt x="1324" y="133"/>
                  </a:lnTo>
                  <a:lnTo>
                    <a:pt x="1332" y="140"/>
                  </a:lnTo>
                  <a:lnTo>
                    <a:pt x="1332" y="133"/>
                  </a:lnTo>
                  <a:lnTo>
                    <a:pt x="1332" y="140"/>
                  </a:lnTo>
                  <a:lnTo>
                    <a:pt x="1332" y="147"/>
                  </a:lnTo>
                  <a:lnTo>
                    <a:pt x="1339" y="155"/>
                  </a:lnTo>
                  <a:lnTo>
                    <a:pt x="1339" y="162"/>
                  </a:lnTo>
                  <a:lnTo>
                    <a:pt x="1339" y="169"/>
                  </a:lnTo>
                  <a:lnTo>
                    <a:pt x="1339" y="177"/>
                  </a:lnTo>
                  <a:lnTo>
                    <a:pt x="1346" y="162"/>
                  </a:lnTo>
                  <a:lnTo>
                    <a:pt x="1346" y="169"/>
                  </a:lnTo>
                  <a:lnTo>
                    <a:pt x="1346" y="162"/>
                  </a:lnTo>
                  <a:lnTo>
                    <a:pt x="1354" y="155"/>
                  </a:lnTo>
                  <a:lnTo>
                    <a:pt x="1354" y="169"/>
                  </a:lnTo>
                  <a:lnTo>
                    <a:pt x="1361" y="177"/>
                  </a:lnTo>
                  <a:lnTo>
                    <a:pt x="1361" y="184"/>
                  </a:lnTo>
                  <a:lnTo>
                    <a:pt x="1361" y="199"/>
                  </a:lnTo>
                  <a:lnTo>
                    <a:pt x="1368" y="206"/>
                  </a:lnTo>
                  <a:lnTo>
                    <a:pt x="1368" y="214"/>
                  </a:lnTo>
                  <a:lnTo>
                    <a:pt x="1368" y="228"/>
                  </a:lnTo>
                  <a:lnTo>
                    <a:pt x="1376" y="221"/>
                  </a:lnTo>
                  <a:lnTo>
                    <a:pt x="1376" y="228"/>
                  </a:lnTo>
                  <a:lnTo>
                    <a:pt x="1376" y="221"/>
                  </a:lnTo>
                  <a:lnTo>
                    <a:pt x="1376" y="206"/>
                  </a:lnTo>
                  <a:lnTo>
                    <a:pt x="1383" y="214"/>
                  </a:lnTo>
                  <a:lnTo>
                    <a:pt x="1383" y="199"/>
                  </a:lnTo>
                  <a:lnTo>
                    <a:pt x="1383" y="184"/>
                  </a:lnTo>
                  <a:lnTo>
                    <a:pt x="1383" y="199"/>
                  </a:lnTo>
                  <a:lnTo>
                    <a:pt x="1390" y="206"/>
                  </a:lnTo>
                  <a:lnTo>
                    <a:pt x="1390" y="221"/>
                  </a:lnTo>
                  <a:lnTo>
                    <a:pt x="1390" y="214"/>
                  </a:lnTo>
                  <a:lnTo>
                    <a:pt x="1398" y="221"/>
                  </a:lnTo>
                  <a:lnTo>
                    <a:pt x="1405" y="228"/>
                  </a:lnTo>
                  <a:lnTo>
                    <a:pt x="1405" y="236"/>
                  </a:lnTo>
                  <a:lnTo>
                    <a:pt x="1405" y="228"/>
                  </a:lnTo>
                  <a:lnTo>
                    <a:pt x="1412" y="236"/>
                  </a:lnTo>
                  <a:lnTo>
                    <a:pt x="1412" y="228"/>
                  </a:lnTo>
                  <a:lnTo>
                    <a:pt x="1412" y="221"/>
                  </a:lnTo>
                  <a:lnTo>
                    <a:pt x="1420" y="214"/>
                  </a:lnTo>
                  <a:lnTo>
                    <a:pt x="1420" y="206"/>
                  </a:lnTo>
                  <a:lnTo>
                    <a:pt x="1427" y="191"/>
                  </a:lnTo>
                  <a:lnTo>
                    <a:pt x="1427" y="184"/>
                  </a:lnTo>
                  <a:lnTo>
                    <a:pt x="1427" y="191"/>
                  </a:lnTo>
                  <a:lnTo>
                    <a:pt x="1435" y="206"/>
                  </a:lnTo>
                  <a:lnTo>
                    <a:pt x="1435" y="191"/>
                  </a:lnTo>
                  <a:lnTo>
                    <a:pt x="1442" y="199"/>
                  </a:lnTo>
                  <a:lnTo>
                    <a:pt x="1442" y="191"/>
                  </a:lnTo>
                  <a:lnTo>
                    <a:pt x="1449" y="199"/>
                  </a:lnTo>
                  <a:lnTo>
                    <a:pt x="1457" y="206"/>
                  </a:lnTo>
                  <a:lnTo>
                    <a:pt x="1464" y="214"/>
                  </a:lnTo>
                  <a:lnTo>
                    <a:pt x="1464" y="221"/>
                  </a:lnTo>
                  <a:lnTo>
                    <a:pt x="1464" y="236"/>
                  </a:lnTo>
                  <a:lnTo>
                    <a:pt x="1464" y="228"/>
                  </a:lnTo>
                  <a:lnTo>
                    <a:pt x="1471" y="221"/>
                  </a:lnTo>
                  <a:lnTo>
                    <a:pt x="1471" y="214"/>
                  </a:lnTo>
                  <a:lnTo>
                    <a:pt x="1471" y="221"/>
                  </a:lnTo>
                  <a:lnTo>
                    <a:pt x="1471" y="228"/>
                  </a:lnTo>
                  <a:lnTo>
                    <a:pt x="1479" y="236"/>
                  </a:lnTo>
                  <a:lnTo>
                    <a:pt x="1486" y="243"/>
                  </a:lnTo>
                  <a:lnTo>
                    <a:pt x="1486" y="236"/>
                  </a:lnTo>
                  <a:lnTo>
                    <a:pt x="1486" y="243"/>
                  </a:lnTo>
                  <a:lnTo>
                    <a:pt x="1486" y="236"/>
                  </a:lnTo>
                  <a:lnTo>
                    <a:pt x="1493" y="243"/>
                  </a:lnTo>
                  <a:lnTo>
                    <a:pt x="1493" y="250"/>
                  </a:lnTo>
                  <a:lnTo>
                    <a:pt x="1493" y="243"/>
                  </a:lnTo>
                  <a:lnTo>
                    <a:pt x="1501" y="236"/>
                  </a:lnTo>
                  <a:lnTo>
                    <a:pt x="1501" y="228"/>
                  </a:lnTo>
                  <a:lnTo>
                    <a:pt x="1508" y="236"/>
                  </a:lnTo>
                  <a:lnTo>
                    <a:pt x="1508" y="243"/>
                  </a:lnTo>
                  <a:lnTo>
                    <a:pt x="1508" y="250"/>
                  </a:lnTo>
                  <a:lnTo>
                    <a:pt x="1508" y="243"/>
                  </a:lnTo>
                  <a:lnTo>
                    <a:pt x="1515" y="228"/>
                  </a:lnTo>
                  <a:lnTo>
                    <a:pt x="1523" y="221"/>
                  </a:lnTo>
                  <a:lnTo>
                    <a:pt x="1523" y="214"/>
                  </a:lnTo>
                  <a:lnTo>
                    <a:pt x="1523" y="206"/>
                  </a:lnTo>
                  <a:lnTo>
                    <a:pt x="1530" y="199"/>
                  </a:lnTo>
                  <a:lnTo>
                    <a:pt x="1530" y="206"/>
                  </a:lnTo>
                  <a:lnTo>
                    <a:pt x="1530" y="199"/>
                  </a:lnTo>
                  <a:lnTo>
                    <a:pt x="1538" y="206"/>
                  </a:lnTo>
                  <a:lnTo>
                    <a:pt x="1538" y="221"/>
                  </a:lnTo>
                  <a:lnTo>
                    <a:pt x="1538" y="214"/>
                  </a:lnTo>
                  <a:lnTo>
                    <a:pt x="1545" y="206"/>
                  </a:lnTo>
                  <a:lnTo>
                    <a:pt x="1545" y="221"/>
                  </a:lnTo>
                  <a:lnTo>
                    <a:pt x="1545" y="206"/>
                  </a:lnTo>
                  <a:lnTo>
                    <a:pt x="1552" y="199"/>
                  </a:lnTo>
                  <a:lnTo>
                    <a:pt x="1560" y="206"/>
                  </a:lnTo>
                  <a:lnTo>
                    <a:pt x="1560" y="199"/>
                  </a:lnTo>
                  <a:lnTo>
                    <a:pt x="1560" y="191"/>
                  </a:lnTo>
                  <a:lnTo>
                    <a:pt x="1567" y="206"/>
                  </a:lnTo>
                  <a:lnTo>
                    <a:pt x="1567" y="199"/>
                  </a:lnTo>
                  <a:lnTo>
                    <a:pt x="1567" y="184"/>
                  </a:lnTo>
                  <a:lnTo>
                    <a:pt x="1567" y="199"/>
                  </a:lnTo>
                  <a:lnTo>
                    <a:pt x="1574" y="191"/>
                  </a:lnTo>
                  <a:lnTo>
                    <a:pt x="1574" y="199"/>
                  </a:lnTo>
                  <a:lnTo>
                    <a:pt x="1574" y="184"/>
                  </a:lnTo>
                  <a:lnTo>
                    <a:pt x="1582" y="191"/>
                  </a:lnTo>
                  <a:lnTo>
                    <a:pt x="1582" y="184"/>
                  </a:lnTo>
                  <a:lnTo>
                    <a:pt x="1582" y="177"/>
                  </a:lnTo>
                  <a:lnTo>
                    <a:pt x="1582" y="169"/>
                  </a:lnTo>
                  <a:lnTo>
                    <a:pt x="1589" y="162"/>
                  </a:lnTo>
                  <a:lnTo>
                    <a:pt x="1589" y="155"/>
                  </a:lnTo>
                  <a:lnTo>
                    <a:pt x="1589" y="169"/>
                  </a:lnTo>
                  <a:lnTo>
                    <a:pt x="1596" y="177"/>
                  </a:lnTo>
                  <a:lnTo>
                    <a:pt x="1596" y="184"/>
                  </a:lnTo>
                  <a:lnTo>
                    <a:pt x="1596" y="177"/>
                  </a:lnTo>
                  <a:lnTo>
                    <a:pt x="1596" y="169"/>
                  </a:lnTo>
                  <a:lnTo>
                    <a:pt x="1604" y="177"/>
                  </a:lnTo>
                  <a:lnTo>
                    <a:pt x="1604" y="191"/>
                  </a:lnTo>
                  <a:lnTo>
                    <a:pt x="1611" y="199"/>
                  </a:lnTo>
                  <a:lnTo>
                    <a:pt x="1611" y="191"/>
                  </a:lnTo>
                  <a:lnTo>
                    <a:pt x="1611" y="199"/>
                  </a:lnTo>
                  <a:lnTo>
                    <a:pt x="1611" y="206"/>
                  </a:lnTo>
                  <a:lnTo>
                    <a:pt x="1618" y="214"/>
                  </a:lnTo>
                  <a:lnTo>
                    <a:pt x="1618" y="221"/>
                  </a:lnTo>
                  <a:lnTo>
                    <a:pt x="1618" y="236"/>
                  </a:lnTo>
                  <a:lnTo>
                    <a:pt x="1626" y="228"/>
                  </a:lnTo>
                  <a:lnTo>
                    <a:pt x="1626" y="221"/>
                  </a:lnTo>
                  <a:lnTo>
                    <a:pt x="1626" y="214"/>
                  </a:lnTo>
                  <a:lnTo>
                    <a:pt x="1633" y="206"/>
                  </a:lnTo>
                  <a:lnTo>
                    <a:pt x="1633" y="199"/>
                  </a:lnTo>
                  <a:lnTo>
                    <a:pt x="1633" y="214"/>
                  </a:lnTo>
                  <a:lnTo>
                    <a:pt x="1641" y="206"/>
                  </a:lnTo>
                  <a:lnTo>
                    <a:pt x="1648" y="199"/>
                  </a:lnTo>
                  <a:lnTo>
                    <a:pt x="1655" y="206"/>
                  </a:lnTo>
                  <a:lnTo>
                    <a:pt x="1655" y="214"/>
                  </a:lnTo>
                  <a:lnTo>
                    <a:pt x="1655" y="206"/>
                  </a:lnTo>
                  <a:lnTo>
                    <a:pt x="1663" y="199"/>
                  </a:lnTo>
                  <a:lnTo>
                    <a:pt x="1663" y="214"/>
                  </a:lnTo>
                  <a:lnTo>
                    <a:pt x="1670" y="206"/>
                  </a:lnTo>
                  <a:lnTo>
                    <a:pt x="1670" y="199"/>
                  </a:lnTo>
                  <a:lnTo>
                    <a:pt x="1670" y="191"/>
                  </a:lnTo>
                  <a:lnTo>
                    <a:pt x="1677" y="184"/>
                  </a:lnTo>
                  <a:lnTo>
                    <a:pt x="1685" y="191"/>
                  </a:lnTo>
                  <a:lnTo>
                    <a:pt x="1685" y="199"/>
                  </a:lnTo>
                  <a:lnTo>
                    <a:pt x="1692" y="191"/>
                  </a:lnTo>
                  <a:lnTo>
                    <a:pt x="1692" y="184"/>
                  </a:lnTo>
                  <a:lnTo>
                    <a:pt x="1692" y="177"/>
                  </a:lnTo>
                  <a:lnTo>
                    <a:pt x="1699" y="184"/>
                  </a:lnTo>
                  <a:lnTo>
                    <a:pt x="1699" y="191"/>
                  </a:lnTo>
                  <a:lnTo>
                    <a:pt x="1699" y="184"/>
                  </a:lnTo>
                  <a:lnTo>
                    <a:pt x="1707" y="177"/>
                  </a:lnTo>
                  <a:lnTo>
                    <a:pt x="1707" y="162"/>
                  </a:lnTo>
                  <a:lnTo>
                    <a:pt x="1707" y="155"/>
                  </a:lnTo>
                  <a:lnTo>
                    <a:pt x="1714" y="147"/>
                  </a:lnTo>
                  <a:lnTo>
                    <a:pt x="1721" y="140"/>
                  </a:lnTo>
                  <a:lnTo>
                    <a:pt x="1721" y="147"/>
                  </a:lnTo>
                  <a:lnTo>
                    <a:pt x="1721" y="140"/>
                  </a:lnTo>
                  <a:lnTo>
                    <a:pt x="1729" y="147"/>
                  </a:lnTo>
                  <a:lnTo>
                    <a:pt x="1736" y="140"/>
                  </a:lnTo>
                  <a:lnTo>
                    <a:pt x="1736" y="133"/>
                  </a:lnTo>
                  <a:lnTo>
                    <a:pt x="1736" y="140"/>
                  </a:lnTo>
                  <a:lnTo>
                    <a:pt x="1736" y="133"/>
                  </a:lnTo>
                  <a:lnTo>
                    <a:pt x="1744" y="140"/>
                  </a:lnTo>
                  <a:lnTo>
                    <a:pt x="1744" y="147"/>
                  </a:lnTo>
                  <a:lnTo>
                    <a:pt x="1751" y="140"/>
                  </a:lnTo>
                  <a:lnTo>
                    <a:pt x="1751" y="133"/>
                  </a:lnTo>
                  <a:lnTo>
                    <a:pt x="1758" y="140"/>
                  </a:lnTo>
                  <a:lnTo>
                    <a:pt x="1766" y="133"/>
                  </a:lnTo>
                  <a:lnTo>
                    <a:pt x="1766" y="140"/>
                  </a:lnTo>
                  <a:lnTo>
                    <a:pt x="1766" y="147"/>
                  </a:lnTo>
                  <a:lnTo>
                    <a:pt x="1766" y="155"/>
                  </a:lnTo>
                  <a:lnTo>
                    <a:pt x="1773" y="147"/>
                  </a:lnTo>
                  <a:lnTo>
                    <a:pt x="1773" y="162"/>
                  </a:lnTo>
                  <a:lnTo>
                    <a:pt x="1780" y="155"/>
                  </a:lnTo>
                  <a:lnTo>
                    <a:pt x="1788" y="147"/>
                  </a:lnTo>
                  <a:lnTo>
                    <a:pt x="1788" y="140"/>
                  </a:lnTo>
                  <a:lnTo>
                    <a:pt x="1795" y="147"/>
                  </a:lnTo>
                  <a:lnTo>
                    <a:pt x="1795" y="155"/>
                  </a:lnTo>
                  <a:lnTo>
                    <a:pt x="1795" y="162"/>
                  </a:lnTo>
                  <a:lnTo>
                    <a:pt x="1802" y="169"/>
                  </a:lnTo>
                  <a:lnTo>
                    <a:pt x="1802" y="177"/>
                  </a:lnTo>
                  <a:lnTo>
                    <a:pt x="1802" y="162"/>
                  </a:lnTo>
                  <a:lnTo>
                    <a:pt x="1802" y="169"/>
                  </a:lnTo>
                  <a:lnTo>
                    <a:pt x="1810" y="162"/>
                  </a:lnTo>
                  <a:lnTo>
                    <a:pt x="1817" y="169"/>
                  </a:lnTo>
                  <a:lnTo>
                    <a:pt x="1817" y="184"/>
                  </a:lnTo>
                  <a:lnTo>
                    <a:pt x="1824" y="191"/>
                  </a:lnTo>
                  <a:lnTo>
                    <a:pt x="1824" y="199"/>
                  </a:lnTo>
                  <a:lnTo>
                    <a:pt x="1832" y="206"/>
                  </a:lnTo>
                  <a:lnTo>
                    <a:pt x="1832" y="214"/>
                  </a:lnTo>
                  <a:lnTo>
                    <a:pt x="1832" y="206"/>
                  </a:lnTo>
                  <a:lnTo>
                    <a:pt x="1832" y="214"/>
                  </a:lnTo>
                  <a:lnTo>
                    <a:pt x="1839" y="206"/>
                  </a:lnTo>
                  <a:lnTo>
                    <a:pt x="1839" y="199"/>
                  </a:lnTo>
                  <a:lnTo>
                    <a:pt x="1839" y="191"/>
                  </a:lnTo>
                  <a:lnTo>
                    <a:pt x="1847" y="184"/>
                  </a:lnTo>
                  <a:lnTo>
                    <a:pt x="1847" y="191"/>
                  </a:lnTo>
                  <a:lnTo>
                    <a:pt x="1847" y="199"/>
                  </a:lnTo>
                  <a:lnTo>
                    <a:pt x="1854" y="206"/>
                  </a:lnTo>
                  <a:lnTo>
                    <a:pt x="1861" y="214"/>
                  </a:lnTo>
                  <a:lnTo>
                    <a:pt x="1861" y="221"/>
                  </a:lnTo>
                  <a:lnTo>
                    <a:pt x="1869" y="214"/>
                  </a:lnTo>
                  <a:lnTo>
                    <a:pt x="1869" y="221"/>
                  </a:lnTo>
                  <a:lnTo>
                    <a:pt x="1869" y="214"/>
                  </a:lnTo>
                  <a:lnTo>
                    <a:pt x="1876" y="206"/>
                  </a:lnTo>
                  <a:lnTo>
                    <a:pt x="1876" y="199"/>
                  </a:lnTo>
                  <a:lnTo>
                    <a:pt x="1883" y="206"/>
                  </a:lnTo>
                  <a:lnTo>
                    <a:pt x="1883" y="199"/>
                  </a:lnTo>
                  <a:lnTo>
                    <a:pt x="1883" y="184"/>
                  </a:lnTo>
                  <a:lnTo>
                    <a:pt x="1891" y="191"/>
                  </a:lnTo>
                  <a:lnTo>
                    <a:pt x="1891" y="184"/>
                  </a:lnTo>
                  <a:lnTo>
                    <a:pt x="1891" y="191"/>
                  </a:lnTo>
                  <a:lnTo>
                    <a:pt x="1898" y="184"/>
                  </a:lnTo>
                  <a:lnTo>
                    <a:pt x="1905" y="191"/>
                  </a:lnTo>
                  <a:lnTo>
                    <a:pt x="1913" y="199"/>
                  </a:lnTo>
                  <a:lnTo>
                    <a:pt x="1920" y="206"/>
                  </a:lnTo>
                  <a:lnTo>
                    <a:pt x="1927" y="221"/>
                  </a:lnTo>
                  <a:lnTo>
                    <a:pt x="1927" y="214"/>
                  </a:lnTo>
                  <a:lnTo>
                    <a:pt x="1935" y="206"/>
                  </a:lnTo>
                  <a:lnTo>
                    <a:pt x="1935" y="214"/>
                  </a:lnTo>
                  <a:lnTo>
                    <a:pt x="1942" y="221"/>
                  </a:lnTo>
                  <a:lnTo>
                    <a:pt x="1942" y="228"/>
                  </a:lnTo>
                  <a:lnTo>
                    <a:pt x="1942" y="221"/>
                  </a:lnTo>
                  <a:lnTo>
                    <a:pt x="1950" y="228"/>
                  </a:lnTo>
                  <a:lnTo>
                    <a:pt x="1950" y="221"/>
                  </a:lnTo>
                  <a:lnTo>
                    <a:pt x="1950" y="228"/>
                  </a:lnTo>
                  <a:lnTo>
                    <a:pt x="1950" y="236"/>
                  </a:lnTo>
                  <a:lnTo>
                    <a:pt x="1957" y="228"/>
                  </a:lnTo>
                  <a:lnTo>
                    <a:pt x="1957" y="221"/>
                  </a:lnTo>
                  <a:lnTo>
                    <a:pt x="1964" y="214"/>
                  </a:lnTo>
                  <a:lnTo>
                    <a:pt x="1964" y="221"/>
                  </a:lnTo>
                  <a:lnTo>
                    <a:pt x="1964" y="228"/>
                  </a:lnTo>
                  <a:lnTo>
                    <a:pt x="1972" y="221"/>
                  </a:lnTo>
                  <a:lnTo>
                    <a:pt x="1972" y="214"/>
                  </a:lnTo>
                  <a:lnTo>
                    <a:pt x="1979" y="206"/>
                  </a:lnTo>
                  <a:lnTo>
                    <a:pt x="1979" y="214"/>
                  </a:lnTo>
                  <a:lnTo>
                    <a:pt x="1979" y="206"/>
                  </a:lnTo>
                  <a:lnTo>
                    <a:pt x="1986" y="199"/>
                  </a:lnTo>
                  <a:lnTo>
                    <a:pt x="1986" y="191"/>
                  </a:lnTo>
                  <a:lnTo>
                    <a:pt x="1994" y="199"/>
                  </a:lnTo>
                  <a:lnTo>
                    <a:pt x="1994" y="191"/>
                  </a:lnTo>
                  <a:lnTo>
                    <a:pt x="1994" y="199"/>
                  </a:lnTo>
                  <a:lnTo>
                    <a:pt x="1994" y="206"/>
                  </a:lnTo>
                  <a:lnTo>
                    <a:pt x="2001" y="199"/>
                  </a:lnTo>
                  <a:lnTo>
                    <a:pt x="2001" y="206"/>
                  </a:lnTo>
                  <a:lnTo>
                    <a:pt x="2008" y="199"/>
                  </a:lnTo>
                  <a:lnTo>
                    <a:pt x="2008" y="191"/>
                  </a:lnTo>
                  <a:lnTo>
                    <a:pt x="2016" y="199"/>
                  </a:lnTo>
                  <a:lnTo>
                    <a:pt x="2023" y="191"/>
                  </a:lnTo>
                  <a:lnTo>
                    <a:pt x="2023" y="199"/>
                  </a:lnTo>
                  <a:lnTo>
                    <a:pt x="2023" y="191"/>
                  </a:lnTo>
                  <a:lnTo>
                    <a:pt x="2030" y="184"/>
                  </a:lnTo>
                  <a:lnTo>
                    <a:pt x="2030" y="191"/>
                  </a:lnTo>
                  <a:lnTo>
                    <a:pt x="2030" y="184"/>
                  </a:lnTo>
                  <a:lnTo>
                    <a:pt x="2030" y="191"/>
                  </a:lnTo>
                  <a:lnTo>
                    <a:pt x="2038" y="184"/>
                  </a:lnTo>
                  <a:lnTo>
                    <a:pt x="2045" y="177"/>
                  </a:lnTo>
                  <a:lnTo>
                    <a:pt x="2045" y="169"/>
                  </a:lnTo>
                  <a:lnTo>
                    <a:pt x="2045" y="162"/>
                  </a:lnTo>
                  <a:lnTo>
                    <a:pt x="2053" y="169"/>
                  </a:lnTo>
                  <a:lnTo>
                    <a:pt x="2053" y="177"/>
                  </a:lnTo>
                  <a:lnTo>
                    <a:pt x="2060" y="169"/>
                  </a:lnTo>
                  <a:lnTo>
                    <a:pt x="2060" y="177"/>
                  </a:lnTo>
                  <a:lnTo>
                    <a:pt x="2060" y="184"/>
                  </a:lnTo>
                  <a:lnTo>
                    <a:pt x="2067" y="191"/>
                  </a:lnTo>
                  <a:lnTo>
                    <a:pt x="2075" y="199"/>
                  </a:lnTo>
                  <a:lnTo>
                    <a:pt x="2075" y="206"/>
                  </a:lnTo>
                  <a:lnTo>
                    <a:pt x="2075" y="214"/>
                  </a:lnTo>
                  <a:lnTo>
                    <a:pt x="2082" y="221"/>
                  </a:lnTo>
                  <a:lnTo>
                    <a:pt x="2082" y="214"/>
                  </a:lnTo>
                  <a:lnTo>
                    <a:pt x="2089" y="206"/>
                  </a:lnTo>
                  <a:lnTo>
                    <a:pt x="2089" y="199"/>
                  </a:lnTo>
                  <a:lnTo>
                    <a:pt x="2097" y="206"/>
                  </a:lnTo>
                  <a:lnTo>
                    <a:pt x="2104" y="199"/>
                  </a:lnTo>
                  <a:lnTo>
                    <a:pt x="2111" y="191"/>
                  </a:lnTo>
                  <a:lnTo>
                    <a:pt x="2111" y="199"/>
                  </a:lnTo>
                  <a:lnTo>
                    <a:pt x="2119" y="206"/>
                  </a:lnTo>
                  <a:lnTo>
                    <a:pt x="2119" y="199"/>
                  </a:lnTo>
                  <a:lnTo>
                    <a:pt x="2119" y="191"/>
                  </a:lnTo>
                  <a:lnTo>
                    <a:pt x="2119" y="199"/>
                  </a:lnTo>
                  <a:lnTo>
                    <a:pt x="2126" y="206"/>
                  </a:lnTo>
                  <a:lnTo>
                    <a:pt x="2126" y="199"/>
                  </a:lnTo>
                  <a:lnTo>
                    <a:pt x="2133" y="191"/>
                  </a:lnTo>
                  <a:lnTo>
                    <a:pt x="2133" y="184"/>
                  </a:lnTo>
                  <a:lnTo>
                    <a:pt x="2133" y="177"/>
                  </a:lnTo>
                  <a:lnTo>
                    <a:pt x="2141" y="184"/>
                  </a:lnTo>
                  <a:lnTo>
                    <a:pt x="2141" y="191"/>
                  </a:lnTo>
                  <a:lnTo>
                    <a:pt x="2141" y="184"/>
                  </a:lnTo>
                  <a:lnTo>
                    <a:pt x="2148" y="191"/>
                  </a:lnTo>
                  <a:lnTo>
                    <a:pt x="2148" y="184"/>
                  </a:lnTo>
                  <a:lnTo>
                    <a:pt x="2148" y="177"/>
                  </a:lnTo>
                  <a:lnTo>
                    <a:pt x="2156" y="184"/>
                  </a:lnTo>
                  <a:lnTo>
                    <a:pt x="2163" y="177"/>
                  </a:lnTo>
                  <a:lnTo>
                    <a:pt x="2163" y="169"/>
                  </a:lnTo>
                  <a:lnTo>
                    <a:pt x="2170" y="162"/>
                  </a:lnTo>
                  <a:lnTo>
                    <a:pt x="2170" y="155"/>
                  </a:lnTo>
                  <a:lnTo>
                    <a:pt x="2178" y="147"/>
                  </a:lnTo>
                  <a:lnTo>
                    <a:pt x="2178" y="140"/>
                  </a:lnTo>
                  <a:lnTo>
                    <a:pt x="2178" y="147"/>
                  </a:lnTo>
                  <a:lnTo>
                    <a:pt x="2178" y="155"/>
                  </a:lnTo>
                  <a:lnTo>
                    <a:pt x="2185" y="147"/>
                  </a:lnTo>
                  <a:lnTo>
                    <a:pt x="2192" y="140"/>
                  </a:lnTo>
                  <a:lnTo>
                    <a:pt x="2192" y="147"/>
                  </a:lnTo>
                  <a:lnTo>
                    <a:pt x="2200" y="140"/>
                  </a:lnTo>
                  <a:lnTo>
                    <a:pt x="2200" y="147"/>
                  </a:lnTo>
                  <a:lnTo>
                    <a:pt x="2207" y="155"/>
                  </a:lnTo>
                  <a:lnTo>
                    <a:pt x="2207" y="147"/>
                  </a:lnTo>
                  <a:lnTo>
                    <a:pt x="2207" y="140"/>
                  </a:lnTo>
                  <a:lnTo>
                    <a:pt x="2214" y="147"/>
                  </a:lnTo>
                  <a:lnTo>
                    <a:pt x="2222" y="140"/>
                  </a:lnTo>
                  <a:lnTo>
                    <a:pt x="2222" y="147"/>
                  </a:lnTo>
                  <a:lnTo>
                    <a:pt x="2229" y="155"/>
                  </a:lnTo>
                  <a:lnTo>
                    <a:pt x="2229" y="162"/>
                  </a:lnTo>
                  <a:lnTo>
                    <a:pt x="2236" y="169"/>
                  </a:lnTo>
                  <a:lnTo>
                    <a:pt x="2244" y="162"/>
                  </a:lnTo>
                  <a:lnTo>
                    <a:pt x="2244" y="155"/>
                  </a:lnTo>
                  <a:lnTo>
                    <a:pt x="2244" y="147"/>
                  </a:lnTo>
                  <a:lnTo>
                    <a:pt x="2244" y="155"/>
                  </a:lnTo>
                  <a:lnTo>
                    <a:pt x="2251" y="147"/>
                  </a:lnTo>
                  <a:lnTo>
                    <a:pt x="2251" y="155"/>
                  </a:lnTo>
                  <a:lnTo>
                    <a:pt x="2259" y="162"/>
                  </a:lnTo>
                  <a:lnTo>
                    <a:pt x="2266" y="169"/>
                  </a:lnTo>
                  <a:lnTo>
                    <a:pt x="2273" y="162"/>
                  </a:lnTo>
                  <a:lnTo>
                    <a:pt x="2281" y="169"/>
                  </a:lnTo>
                  <a:lnTo>
                    <a:pt x="2281" y="177"/>
                  </a:lnTo>
                  <a:lnTo>
                    <a:pt x="2281" y="184"/>
                  </a:lnTo>
                  <a:lnTo>
                    <a:pt x="2281" y="191"/>
                  </a:lnTo>
                  <a:lnTo>
                    <a:pt x="2288" y="199"/>
                  </a:lnTo>
                  <a:lnTo>
                    <a:pt x="2288" y="206"/>
                  </a:lnTo>
                  <a:lnTo>
                    <a:pt x="2288" y="199"/>
                  </a:lnTo>
                  <a:lnTo>
                    <a:pt x="2295" y="206"/>
                  </a:lnTo>
                  <a:lnTo>
                    <a:pt x="2295" y="199"/>
                  </a:lnTo>
                  <a:lnTo>
                    <a:pt x="2295" y="191"/>
                  </a:lnTo>
                  <a:lnTo>
                    <a:pt x="2303" y="184"/>
                  </a:lnTo>
                  <a:lnTo>
                    <a:pt x="2303" y="177"/>
                  </a:lnTo>
                  <a:lnTo>
                    <a:pt x="2303" y="191"/>
                  </a:lnTo>
                  <a:lnTo>
                    <a:pt x="2310" y="199"/>
                  </a:lnTo>
                  <a:lnTo>
                    <a:pt x="2317" y="206"/>
                  </a:lnTo>
                  <a:lnTo>
                    <a:pt x="2325" y="214"/>
                  </a:lnTo>
                  <a:lnTo>
                    <a:pt x="2332" y="206"/>
                  </a:lnTo>
                  <a:lnTo>
                    <a:pt x="2332" y="199"/>
                  </a:lnTo>
                  <a:lnTo>
                    <a:pt x="2339" y="191"/>
                  </a:lnTo>
                  <a:lnTo>
                    <a:pt x="2339" y="199"/>
                  </a:lnTo>
                  <a:lnTo>
                    <a:pt x="2339" y="191"/>
                  </a:lnTo>
                  <a:lnTo>
                    <a:pt x="2347" y="184"/>
                  </a:lnTo>
                  <a:lnTo>
                    <a:pt x="2347" y="191"/>
                  </a:lnTo>
                  <a:lnTo>
                    <a:pt x="2354" y="184"/>
                  </a:lnTo>
                  <a:lnTo>
                    <a:pt x="2362" y="191"/>
                  </a:lnTo>
                  <a:lnTo>
                    <a:pt x="2362" y="184"/>
                  </a:lnTo>
                  <a:lnTo>
                    <a:pt x="2369" y="191"/>
                  </a:lnTo>
                  <a:lnTo>
                    <a:pt x="2369" y="184"/>
                  </a:lnTo>
                  <a:lnTo>
                    <a:pt x="2369" y="191"/>
                  </a:lnTo>
                  <a:lnTo>
                    <a:pt x="2376" y="199"/>
                  </a:lnTo>
                  <a:lnTo>
                    <a:pt x="2384" y="206"/>
                  </a:lnTo>
                  <a:lnTo>
                    <a:pt x="2391" y="199"/>
                  </a:lnTo>
                  <a:lnTo>
                    <a:pt x="2391" y="206"/>
                  </a:lnTo>
                  <a:lnTo>
                    <a:pt x="2398" y="214"/>
                  </a:lnTo>
                  <a:lnTo>
                    <a:pt x="2406" y="214"/>
                  </a:lnTo>
                  <a:lnTo>
                    <a:pt x="2413" y="221"/>
                  </a:lnTo>
                  <a:lnTo>
                    <a:pt x="2420" y="214"/>
                  </a:lnTo>
                  <a:lnTo>
                    <a:pt x="2420" y="206"/>
                  </a:lnTo>
                  <a:lnTo>
                    <a:pt x="2420" y="214"/>
                  </a:lnTo>
                  <a:lnTo>
                    <a:pt x="2428" y="221"/>
                  </a:lnTo>
                  <a:lnTo>
                    <a:pt x="2428" y="214"/>
                  </a:lnTo>
                  <a:lnTo>
                    <a:pt x="2435" y="206"/>
                  </a:lnTo>
                  <a:lnTo>
                    <a:pt x="2435" y="199"/>
                  </a:lnTo>
                  <a:lnTo>
                    <a:pt x="2435" y="206"/>
                  </a:lnTo>
                  <a:lnTo>
                    <a:pt x="2442" y="199"/>
                  </a:lnTo>
                  <a:lnTo>
                    <a:pt x="2450" y="191"/>
                  </a:lnTo>
                  <a:lnTo>
                    <a:pt x="2457" y="199"/>
                  </a:lnTo>
                  <a:lnTo>
                    <a:pt x="2465" y="191"/>
                  </a:lnTo>
                  <a:lnTo>
                    <a:pt x="2472" y="199"/>
                  </a:lnTo>
                  <a:lnTo>
                    <a:pt x="2479" y="191"/>
                  </a:lnTo>
                  <a:lnTo>
                    <a:pt x="2479" y="184"/>
                  </a:lnTo>
                  <a:lnTo>
                    <a:pt x="2479" y="191"/>
                  </a:lnTo>
                  <a:lnTo>
                    <a:pt x="2487" y="184"/>
                  </a:lnTo>
                  <a:lnTo>
                    <a:pt x="2494" y="184"/>
                  </a:lnTo>
                  <a:lnTo>
                    <a:pt x="2501" y="177"/>
                  </a:lnTo>
                  <a:lnTo>
                    <a:pt x="2509" y="169"/>
                  </a:lnTo>
                  <a:lnTo>
                    <a:pt x="2509" y="162"/>
                  </a:lnTo>
                  <a:lnTo>
                    <a:pt x="2509" y="169"/>
                  </a:lnTo>
                  <a:lnTo>
                    <a:pt x="2516" y="177"/>
                  </a:lnTo>
                  <a:lnTo>
                    <a:pt x="2516" y="169"/>
                  </a:lnTo>
                  <a:lnTo>
                    <a:pt x="2523" y="177"/>
                  </a:lnTo>
                  <a:lnTo>
                    <a:pt x="2523" y="184"/>
                  </a:lnTo>
                  <a:lnTo>
                    <a:pt x="2523" y="191"/>
                  </a:lnTo>
                  <a:lnTo>
                    <a:pt x="2531" y="184"/>
                  </a:lnTo>
                  <a:lnTo>
                    <a:pt x="2531" y="191"/>
                  </a:lnTo>
                  <a:lnTo>
                    <a:pt x="2531" y="199"/>
                  </a:lnTo>
                  <a:lnTo>
                    <a:pt x="2538" y="206"/>
                  </a:lnTo>
                  <a:lnTo>
                    <a:pt x="2538" y="214"/>
                  </a:lnTo>
                  <a:lnTo>
                    <a:pt x="2545" y="206"/>
                  </a:lnTo>
                  <a:lnTo>
                    <a:pt x="2545" y="199"/>
                  </a:lnTo>
                  <a:lnTo>
                    <a:pt x="2553" y="191"/>
                  </a:lnTo>
                  <a:lnTo>
                    <a:pt x="2553" y="199"/>
                  </a:lnTo>
                  <a:lnTo>
                    <a:pt x="2560" y="191"/>
                  </a:lnTo>
                  <a:lnTo>
                    <a:pt x="2560" y="199"/>
                  </a:lnTo>
                  <a:lnTo>
                    <a:pt x="2568" y="191"/>
                  </a:lnTo>
                  <a:lnTo>
                    <a:pt x="2575" y="199"/>
                  </a:lnTo>
                  <a:lnTo>
                    <a:pt x="2575" y="191"/>
                  </a:lnTo>
                  <a:lnTo>
                    <a:pt x="2582" y="199"/>
                  </a:lnTo>
                  <a:lnTo>
                    <a:pt x="2582" y="191"/>
                  </a:lnTo>
                  <a:lnTo>
                    <a:pt x="2590" y="184"/>
                  </a:lnTo>
                  <a:lnTo>
                    <a:pt x="2590" y="191"/>
                  </a:lnTo>
                  <a:lnTo>
                    <a:pt x="2597" y="184"/>
                  </a:lnTo>
                  <a:lnTo>
                    <a:pt x="2597" y="177"/>
                  </a:lnTo>
                  <a:lnTo>
                    <a:pt x="2604" y="184"/>
                  </a:lnTo>
                  <a:lnTo>
                    <a:pt x="2604" y="191"/>
                  </a:lnTo>
                  <a:lnTo>
                    <a:pt x="2612" y="184"/>
                  </a:lnTo>
                  <a:lnTo>
                    <a:pt x="2612" y="177"/>
                  </a:lnTo>
                  <a:lnTo>
                    <a:pt x="2619" y="184"/>
                  </a:lnTo>
                  <a:lnTo>
                    <a:pt x="2619" y="177"/>
                  </a:lnTo>
                  <a:lnTo>
                    <a:pt x="2626" y="169"/>
                  </a:lnTo>
                  <a:lnTo>
                    <a:pt x="2626" y="162"/>
                  </a:lnTo>
                  <a:lnTo>
                    <a:pt x="2634" y="155"/>
                  </a:lnTo>
                  <a:lnTo>
                    <a:pt x="2634" y="147"/>
                  </a:lnTo>
                  <a:lnTo>
                    <a:pt x="2641" y="155"/>
                  </a:lnTo>
                  <a:lnTo>
                    <a:pt x="2641" y="147"/>
                  </a:lnTo>
                  <a:lnTo>
                    <a:pt x="2648" y="155"/>
                  </a:lnTo>
                  <a:lnTo>
                    <a:pt x="2656" y="147"/>
                  </a:lnTo>
                  <a:lnTo>
                    <a:pt x="2663" y="155"/>
                  </a:lnTo>
                  <a:lnTo>
                    <a:pt x="2671" y="147"/>
                  </a:lnTo>
                  <a:lnTo>
                    <a:pt x="2671" y="155"/>
                  </a:lnTo>
                  <a:lnTo>
                    <a:pt x="2678" y="147"/>
                  </a:lnTo>
                  <a:lnTo>
                    <a:pt x="2685" y="155"/>
                  </a:lnTo>
                  <a:lnTo>
                    <a:pt x="2685" y="162"/>
                  </a:lnTo>
                  <a:lnTo>
                    <a:pt x="2693" y="155"/>
                  </a:lnTo>
                  <a:lnTo>
                    <a:pt x="2693" y="162"/>
                  </a:lnTo>
                  <a:lnTo>
                    <a:pt x="2693" y="169"/>
                  </a:lnTo>
                  <a:lnTo>
                    <a:pt x="2700" y="162"/>
                  </a:lnTo>
                  <a:lnTo>
                    <a:pt x="2707" y="155"/>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2" name="Freeform 90">
              <a:extLst>
                <a:ext uri="{FF2B5EF4-FFF2-40B4-BE49-F238E27FC236}">
                  <a16:creationId xmlns:a16="http://schemas.microsoft.com/office/drawing/2014/main" id="{64C80A61-ECD8-CF43-AA94-5E2BF80D4A4D}"/>
                </a:ext>
              </a:extLst>
            </p:cNvPr>
            <p:cNvSpPr>
              <a:spLocks/>
            </p:cNvSpPr>
            <p:nvPr/>
          </p:nvSpPr>
          <p:spPr bwMode="auto">
            <a:xfrm>
              <a:off x="6069013" y="3614738"/>
              <a:ext cx="1717675" cy="106363"/>
            </a:xfrm>
            <a:custGeom>
              <a:avLst/>
              <a:gdLst>
                <a:gd name="T0" fmla="*/ 22 w 1082"/>
                <a:gd name="T1" fmla="*/ 15 h 67"/>
                <a:gd name="T2" fmla="*/ 37 w 1082"/>
                <a:gd name="T3" fmla="*/ 44 h 67"/>
                <a:gd name="T4" fmla="*/ 52 w 1082"/>
                <a:gd name="T5" fmla="*/ 30 h 67"/>
                <a:gd name="T6" fmla="*/ 67 w 1082"/>
                <a:gd name="T7" fmla="*/ 44 h 67"/>
                <a:gd name="T8" fmla="*/ 89 w 1082"/>
                <a:gd name="T9" fmla="*/ 44 h 67"/>
                <a:gd name="T10" fmla="*/ 111 w 1082"/>
                <a:gd name="T11" fmla="*/ 37 h 67"/>
                <a:gd name="T12" fmla="*/ 133 w 1082"/>
                <a:gd name="T13" fmla="*/ 59 h 67"/>
                <a:gd name="T14" fmla="*/ 155 w 1082"/>
                <a:gd name="T15" fmla="*/ 59 h 67"/>
                <a:gd name="T16" fmla="*/ 177 w 1082"/>
                <a:gd name="T17" fmla="*/ 59 h 67"/>
                <a:gd name="T18" fmla="*/ 199 w 1082"/>
                <a:gd name="T19" fmla="*/ 44 h 67"/>
                <a:gd name="T20" fmla="*/ 206 w 1082"/>
                <a:gd name="T21" fmla="*/ 44 h 67"/>
                <a:gd name="T22" fmla="*/ 221 w 1082"/>
                <a:gd name="T23" fmla="*/ 44 h 67"/>
                <a:gd name="T24" fmla="*/ 236 w 1082"/>
                <a:gd name="T25" fmla="*/ 44 h 67"/>
                <a:gd name="T26" fmla="*/ 243 w 1082"/>
                <a:gd name="T27" fmla="*/ 30 h 67"/>
                <a:gd name="T28" fmla="*/ 258 w 1082"/>
                <a:gd name="T29" fmla="*/ 15 h 67"/>
                <a:gd name="T30" fmla="*/ 273 w 1082"/>
                <a:gd name="T31" fmla="*/ 30 h 67"/>
                <a:gd name="T32" fmla="*/ 287 w 1082"/>
                <a:gd name="T33" fmla="*/ 59 h 67"/>
                <a:gd name="T34" fmla="*/ 317 w 1082"/>
                <a:gd name="T35" fmla="*/ 44 h 67"/>
                <a:gd name="T36" fmla="*/ 339 w 1082"/>
                <a:gd name="T37" fmla="*/ 44 h 67"/>
                <a:gd name="T38" fmla="*/ 361 w 1082"/>
                <a:gd name="T39" fmla="*/ 30 h 67"/>
                <a:gd name="T40" fmla="*/ 383 w 1082"/>
                <a:gd name="T41" fmla="*/ 15 h 67"/>
                <a:gd name="T42" fmla="*/ 405 w 1082"/>
                <a:gd name="T43" fmla="*/ 8 h 67"/>
                <a:gd name="T44" fmla="*/ 427 w 1082"/>
                <a:gd name="T45" fmla="*/ 8 h 67"/>
                <a:gd name="T46" fmla="*/ 449 w 1082"/>
                <a:gd name="T47" fmla="*/ 22 h 67"/>
                <a:gd name="T48" fmla="*/ 471 w 1082"/>
                <a:gd name="T49" fmla="*/ 22 h 67"/>
                <a:gd name="T50" fmla="*/ 493 w 1082"/>
                <a:gd name="T51" fmla="*/ 37 h 67"/>
                <a:gd name="T52" fmla="*/ 508 w 1082"/>
                <a:gd name="T53" fmla="*/ 37 h 67"/>
                <a:gd name="T54" fmla="*/ 515 w 1082"/>
                <a:gd name="T55" fmla="*/ 37 h 67"/>
                <a:gd name="T56" fmla="*/ 537 w 1082"/>
                <a:gd name="T57" fmla="*/ 52 h 67"/>
                <a:gd name="T58" fmla="*/ 552 w 1082"/>
                <a:gd name="T59" fmla="*/ 37 h 67"/>
                <a:gd name="T60" fmla="*/ 567 w 1082"/>
                <a:gd name="T61" fmla="*/ 37 h 67"/>
                <a:gd name="T62" fmla="*/ 589 w 1082"/>
                <a:gd name="T63" fmla="*/ 44 h 67"/>
                <a:gd name="T64" fmla="*/ 611 w 1082"/>
                <a:gd name="T65" fmla="*/ 59 h 67"/>
                <a:gd name="T66" fmla="*/ 626 w 1082"/>
                <a:gd name="T67" fmla="*/ 59 h 67"/>
                <a:gd name="T68" fmla="*/ 648 w 1082"/>
                <a:gd name="T69" fmla="*/ 44 h 67"/>
                <a:gd name="T70" fmla="*/ 670 w 1082"/>
                <a:gd name="T71" fmla="*/ 44 h 67"/>
                <a:gd name="T72" fmla="*/ 699 w 1082"/>
                <a:gd name="T73" fmla="*/ 30 h 67"/>
                <a:gd name="T74" fmla="*/ 714 w 1082"/>
                <a:gd name="T75" fmla="*/ 30 h 67"/>
                <a:gd name="T76" fmla="*/ 729 w 1082"/>
                <a:gd name="T77" fmla="*/ 30 h 67"/>
                <a:gd name="T78" fmla="*/ 743 w 1082"/>
                <a:gd name="T79" fmla="*/ 44 h 67"/>
                <a:gd name="T80" fmla="*/ 773 w 1082"/>
                <a:gd name="T81" fmla="*/ 44 h 67"/>
                <a:gd name="T82" fmla="*/ 788 w 1082"/>
                <a:gd name="T83" fmla="*/ 44 h 67"/>
                <a:gd name="T84" fmla="*/ 810 w 1082"/>
                <a:gd name="T85" fmla="*/ 30 h 67"/>
                <a:gd name="T86" fmla="*/ 824 w 1082"/>
                <a:gd name="T87" fmla="*/ 30 h 67"/>
                <a:gd name="T88" fmla="*/ 839 w 1082"/>
                <a:gd name="T89" fmla="*/ 15 h 67"/>
                <a:gd name="T90" fmla="*/ 868 w 1082"/>
                <a:gd name="T91" fmla="*/ 8 h 67"/>
                <a:gd name="T92" fmla="*/ 898 w 1082"/>
                <a:gd name="T93" fmla="*/ 8 h 67"/>
                <a:gd name="T94" fmla="*/ 913 w 1082"/>
                <a:gd name="T95" fmla="*/ 8 h 67"/>
                <a:gd name="T96" fmla="*/ 935 w 1082"/>
                <a:gd name="T97" fmla="*/ 22 h 67"/>
                <a:gd name="T98" fmla="*/ 964 w 1082"/>
                <a:gd name="T99" fmla="*/ 44 h 67"/>
                <a:gd name="T100" fmla="*/ 986 w 1082"/>
                <a:gd name="T101" fmla="*/ 44 h 67"/>
                <a:gd name="T102" fmla="*/ 1008 w 1082"/>
                <a:gd name="T103" fmla="*/ 44 h 67"/>
                <a:gd name="T104" fmla="*/ 1023 w 1082"/>
                <a:gd name="T105" fmla="*/ 30 h 67"/>
                <a:gd name="T106" fmla="*/ 1045 w 1082"/>
                <a:gd name="T107" fmla="*/ 44 h 67"/>
                <a:gd name="T108" fmla="*/ 1060 w 1082"/>
                <a:gd name="T109" fmla="*/ 44 h 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2"/>
                <a:gd name="T166" fmla="*/ 0 h 67"/>
                <a:gd name="T167" fmla="*/ 1082 w 1082"/>
                <a:gd name="T168" fmla="*/ 67 h 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2" h="67">
                  <a:moveTo>
                    <a:pt x="0" y="8"/>
                  </a:moveTo>
                  <a:lnTo>
                    <a:pt x="8" y="15"/>
                  </a:lnTo>
                  <a:lnTo>
                    <a:pt x="15" y="22"/>
                  </a:lnTo>
                  <a:lnTo>
                    <a:pt x="22" y="15"/>
                  </a:lnTo>
                  <a:lnTo>
                    <a:pt x="30" y="22"/>
                  </a:lnTo>
                  <a:lnTo>
                    <a:pt x="30" y="30"/>
                  </a:lnTo>
                  <a:lnTo>
                    <a:pt x="37" y="37"/>
                  </a:lnTo>
                  <a:lnTo>
                    <a:pt x="37" y="44"/>
                  </a:lnTo>
                  <a:lnTo>
                    <a:pt x="44" y="52"/>
                  </a:lnTo>
                  <a:lnTo>
                    <a:pt x="52" y="44"/>
                  </a:lnTo>
                  <a:lnTo>
                    <a:pt x="52" y="37"/>
                  </a:lnTo>
                  <a:lnTo>
                    <a:pt x="52" y="30"/>
                  </a:lnTo>
                  <a:lnTo>
                    <a:pt x="59" y="37"/>
                  </a:lnTo>
                  <a:lnTo>
                    <a:pt x="59" y="44"/>
                  </a:lnTo>
                  <a:lnTo>
                    <a:pt x="59" y="52"/>
                  </a:lnTo>
                  <a:lnTo>
                    <a:pt x="67" y="44"/>
                  </a:lnTo>
                  <a:lnTo>
                    <a:pt x="74" y="52"/>
                  </a:lnTo>
                  <a:lnTo>
                    <a:pt x="74" y="59"/>
                  </a:lnTo>
                  <a:lnTo>
                    <a:pt x="81" y="52"/>
                  </a:lnTo>
                  <a:lnTo>
                    <a:pt x="89" y="44"/>
                  </a:lnTo>
                  <a:lnTo>
                    <a:pt x="96" y="37"/>
                  </a:lnTo>
                  <a:lnTo>
                    <a:pt x="96" y="30"/>
                  </a:lnTo>
                  <a:lnTo>
                    <a:pt x="103" y="37"/>
                  </a:lnTo>
                  <a:lnTo>
                    <a:pt x="111" y="37"/>
                  </a:lnTo>
                  <a:lnTo>
                    <a:pt x="118" y="44"/>
                  </a:lnTo>
                  <a:lnTo>
                    <a:pt x="125" y="44"/>
                  </a:lnTo>
                  <a:lnTo>
                    <a:pt x="133" y="52"/>
                  </a:lnTo>
                  <a:lnTo>
                    <a:pt x="133" y="59"/>
                  </a:lnTo>
                  <a:lnTo>
                    <a:pt x="140" y="52"/>
                  </a:lnTo>
                  <a:lnTo>
                    <a:pt x="140" y="44"/>
                  </a:lnTo>
                  <a:lnTo>
                    <a:pt x="147" y="52"/>
                  </a:lnTo>
                  <a:lnTo>
                    <a:pt x="155" y="59"/>
                  </a:lnTo>
                  <a:lnTo>
                    <a:pt x="162" y="67"/>
                  </a:lnTo>
                  <a:lnTo>
                    <a:pt x="170" y="59"/>
                  </a:lnTo>
                  <a:lnTo>
                    <a:pt x="177" y="52"/>
                  </a:lnTo>
                  <a:lnTo>
                    <a:pt x="177" y="59"/>
                  </a:lnTo>
                  <a:lnTo>
                    <a:pt x="177" y="67"/>
                  </a:lnTo>
                  <a:lnTo>
                    <a:pt x="184" y="59"/>
                  </a:lnTo>
                  <a:lnTo>
                    <a:pt x="192" y="52"/>
                  </a:lnTo>
                  <a:lnTo>
                    <a:pt x="199" y="44"/>
                  </a:lnTo>
                  <a:lnTo>
                    <a:pt x="199" y="37"/>
                  </a:lnTo>
                  <a:lnTo>
                    <a:pt x="199" y="44"/>
                  </a:lnTo>
                  <a:lnTo>
                    <a:pt x="206" y="37"/>
                  </a:lnTo>
                  <a:lnTo>
                    <a:pt x="206" y="44"/>
                  </a:lnTo>
                  <a:lnTo>
                    <a:pt x="206" y="52"/>
                  </a:lnTo>
                  <a:lnTo>
                    <a:pt x="214" y="44"/>
                  </a:lnTo>
                  <a:lnTo>
                    <a:pt x="214" y="52"/>
                  </a:lnTo>
                  <a:lnTo>
                    <a:pt x="221" y="44"/>
                  </a:lnTo>
                  <a:lnTo>
                    <a:pt x="221" y="37"/>
                  </a:lnTo>
                  <a:lnTo>
                    <a:pt x="228" y="44"/>
                  </a:lnTo>
                  <a:lnTo>
                    <a:pt x="236" y="37"/>
                  </a:lnTo>
                  <a:lnTo>
                    <a:pt x="236" y="44"/>
                  </a:lnTo>
                  <a:lnTo>
                    <a:pt x="236" y="37"/>
                  </a:lnTo>
                  <a:lnTo>
                    <a:pt x="236" y="30"/>
                  </a:lnTo>
                  <a:lnTo>
                    <a:pt x="243" y="37"/>
                  </a:lnTo>
                  <a:lnTo>
                    <a:pt x="243" y="30"/>
                  </a:lnTo>
                  <a:lnTo>
                    <a:pt x="250" y="37"/>
                  </a:lnTo>
                  <a:lnTo>
                    <a:pt x="250" y="30"/>
                  </a:lnTo>
                  <a:lnTo>
                    <a:pt x="258" y="22"/>
                  </a:lnTo>
                  <a:lnTo>
                    <a:pt x="258" y="15"/>
                  </a:lnTo>
                  <a:lnTo>
                    <a:pt x="265" y="22"/>
                  </a:lnTo>
                  <a:lnTo>
                    <a:pt x="265" y="30"/>
                  </a:lnTo>
                  <a:lnTo>
                    <a:pt x="273" y="22"/>
                  </a:lnTo>
                  <a:lnTo>
                    <a:pt x="273" y="30"/>
                  </a:lnTo>
                  <a:lnTo>
                    <a:pt x="280" y="37"/>
                  </a:lnTo>
                  <a:lnTo>
                    <a:pt x="287" y="44"/>
                  </a:lnTo>
                  <a:lnTo>
                    <a:pt x="287" y="52"/>
                  </a:lnTo>
                  <a:lnTo>
                    <a:pt x="287" y="59"/>
                  </a:lnTo>
                  <a:lnTo>
                    <a:pt x="295" y="52"/>
                  </a:lnTo>
                  <a:lnTo>
                    <a:pt x="302" y="44"/>
                  </a:lnTo>
                  <a:lnTo>
                    <a:pt x="309" y="44"/>
                  </a:lnTo>
                  <a:lnTo>
                    <a:pt x="317" y="44"/>
                  </a:lnTo>
                  <a:lnTo>
                    <a:pt x="324" y="37"/>
                  </a:lnTo>
                  <a:lnTo>
                    <a:pt x="331" y="44"/>
                  </a:lnTo>
                  <a:lnTo>
                    <a:pt x="331" y="37"/>
                  </a:lnTo>
                  <a:lnTo>
                    <a:pt x="339" y="44"/>
                  </a:lnTo>
                  <a:lnTo>
                    <a:pt x="346" y="37"/>
                  </a:lnTo>
                  <a:lnTo>
                    <a:pt x="346" y="30"/>
                  </a:lnTo>
                  <a:lnTo>
                    <a:pt x="353" y="37"/>
                  </a:lnTo>
                  <a:lnTo>
                    <a:pt x="361" y="30"/>
                  </a:lnTo>
                  <a:lnTo>
                    <a:pt x="368" y="37"/>
                  </a:lnTo>
                  <a:lnTo>
                    <a:pt x="376" y="30"/>
                  </a:lnTo>
                  <a:lnTo>
                    <a:pt x="376" y="22"/>
                  </a:lnTo>
                  <a:lnTo>
                    <a:pt x="383" y="15"/>
                  </a:lnTo>
                  <a:lnTo>
                    <a:pt x="390" y="8"/>
                  </a:lnTo>
                  <a:lnTo>
                    <a:pt x="398" y="8"/>
                  </a:lnTo>
                  <a:lnTo>
                    <a:pt x="405" y="0"/>
                  </a:lnTo>
                  <a:lnTo>
                    <a:pt x="405" y="8"/>
                  </a:lnTo>
                  <a:lnTo>
                    <a:pt x="405" y="0"/>
                  </a:lnTo>
                  <a:lnTo>
                    <a:pt x="412" y="8"/>
                  </a:lnTo>
                  <a:lnTo>
                    <a:pt x="420" y="0"/>
                  </a:lnTo>
                  <a:lnTo>
                    <a:pt x="427" y="8"/>
                  </a:lnTo>
                  <a:lnTo>
                    <a:pt x="434" y="0"/>
                  </a:lnTo>
                  <a:lnTo>
                    <a:pt x="434" y="8"/>
                  </a:lnTo>
                  <a:lnTo>
                    <a:pt x="442" y="15"/>
                  </a:lnTo>
                  <a:lnTo>
                    <a:pt x="449" y="22"/>
                  </a:lnTo>
                  <a:lnTo>
                    <a:pt x="449" y="15"/>
                  </a:lnTo>
                  <a:lnTo>
                    <a:pt x="456" y="8"/>
                  </a:lnTo>
                  <a:lnTo>
                    <a:pt x="464" y="15"/>
                  </a:lnTo>
                  <a:lnTo>
                    <a:pt x="471" y="22"/>
                  </a:lnTo>
                  <a:lnTo>
                    <a:pt x="479" y="15"/>
                  </a:lnTo>
                  <a:lnTo>
                    <a:pt x="486" y="22"/>
                  </a:lnTo>
                  <a:lnTo>
                    <a:pt x="493" y="30"/>
                  </a:lnTo>
                  <a:lnTo>
                    <a:pt x="493" y="37"/>
                  </a:lnTo>
                  <a:lnTo>
                    <a:pt x="501" y="44"/>
                  </a:lnTo>
                  <a:lnTo>
                    <a:pt x="501" y="52"/>
                  </a:lnTo>
                  <a:lnTo>
                    <a:pt x="508" y="44"/>
                  </a:lnTo>
                  <a:lnTo>
                    <a:pt x="508" y="37"/>
                  </a:lnTo>
                  <a:lnTo>
                    <a:pt x="508" y="44"/>
                  </a:lnTo>
                  <a:lnTo>
                    <a:pt x="515" y="37"/>
                  </a:lnTo>
                  <a:lnTo>
                    <a:pt x="515" y="30"/>
                  </a:lnTo>
                  <a:lnTo>
                    <a:pt x="515" y="37"/>
                  </a:lnTo>
                  <a:lnTo>
                    <a:pt x="523" y="44"/>
                  </a:lnTo>
                  <a:lnTo>
                    <a:pt x="530" y="52"/>
                  </a:lnTo>
                  <a:lnTo>
                    <a:pt x="530" y="44"/>
                  </a:lnTo>
                  <a:lnTo>
                    <a:pt x="537" y="52"/>
                  </a:lnTo>
                  <a:lnTo>
                    <a:pt x="537" y="44"/>
                  </a:lnTo>
                  <a:lnTo>
                    <a:pt x="545" y="52"/>
                  </a:lnTo>
                  <a:lnTo>
                    <a:pt x="552" y="44"/>
                  </a:lnTo>
                  <a:lnTo>
                    <a:pt x="552" y="37"/>
                  </a:lnTo>
                  <a:lnTo>
                    <a:pt x="559" y="30"/>
                  </a:lnTo>
                  <a:lnTo>
                    <a:pt x="559" y="37"/>
                  </a:lnTo>
                  <a:lnTo>
                    <a:pt x="559" y="30"/>
                  </a:lnTo>
                  <a:lnTo>
                    <a:pt x="567" y="37"/>
                  </a:lnTo>
                  <a:lnTo>
                    <a:pt x="567" y="30"/>
                  </a:lnTo>
                  <a:lnTo>
                    <a:pt x="574" y="37"/>
                  </a:lnTo>
                  <a:lnTo>
                    <a:pt x="582" y="44"/>
                  </a:lnTo>
                  <a:lnTo>
                    <a:pt x="589" y="44"/>
                  </a:lnTo>
                  <a:lnTo>
                    <a:pt x="596" y="52"/>
                  </a:lnTo>
                  <a:lnTo>
                    <a:pt x="604" y="44"/>
                  </a:lnTo>
                  <a:lnTo>
                    <a:pt x="611" y="52"/>
                  </a:lnTo>
                  <a:lnTo>
                    <a:pt x="611" y="59"/>
                  </a:lnTo>
                  <a:lnTo>
                    <a:pt x="618" y="52"/>
                  </a:lnTo>
                  <a:lnTo>
                    <a:pt x="618" y="59"/>
                  </a:lnTo>
                  <a:lnTo>
                    <a:pt x="618" y="52"/>
                  </a:lnTo>
                  <a:lnTo>
                    <a:pt x="626" y="59"/>
                  </a:lnTo>
                  <a:lnTo>
                    <a:pt x="633" y="52"/>
                  </a:lnTo>
                  <a:lnTo>
                    <a:pt x="640" y="59"/>
                  </a:lnTo>
                  <a:lnTo>
                    <a:pt x="640" y="52"/>
                  </a:lnTo>
                  <a:lnTo>
                    <a:pt x="648" y="44"/>
                  </a:lnTo>
                  <a:lnTo>
                    <a:pt x="655" y="37"/>
                  </a:lnTo>
                  <a:lnTo>
                    <a:pt x="662" y="44"/>
                  </a:lnTo>
                  <a:lnTo>
                    <a:pt x="662" y="37"/>
                  </a:lnTo>
                  <a:lnTo>
                    <a:pt x="670" y="44"/>
                  </a:lnTo>
                  <a:lnTo>
                    <a:pt x="677" y="37"/>
                  </a:lnTo>
                  <a:lnTo>
                    <a:pt x="685" y="44"/>
                  </a:lnTo>
                  <a:lnTo>
                    <a:pt x="692" y="37"/>
                  </a:lnTo>
                  <a:lnTo>
                    <a:pt x="699" y="30"/>
                  </a:lnTo>
                  <a:lnTo>
                    <a:pt x="699" y="37"/>
                  </a:lnTo>
                  <a:lnTo>
                    <a:pt x="699" y="30"/>
                  </a:lnTo>
                  <a:lnTo>
                    <a:pt x="707" y="37"/>
                  </a:lnTo>
                  <a:lnTo>
                    <a:pt x="714" y="30"/>
                  </a:lnTo>
                  <a:lnTo>
                    <a:pt x="714" y="22"/>
                  </a:lnTo>
                  <a:lnTo>
                    <a:pt x="721" y="15"/>
                  </a:lnTo>
                  <a:lnTo>
                    <a:pt x="721" y="22"/>
                  </a:lnTo>
                  <a:lnTo>
                    <a:pt x="729" y="30"/>
                  </a:lnTo>
                  <a:lnTo>
                    <a:pt x="729" y="22"/>
                  </a:lnTo>
                  <a:lnTo>
                    <a:pt x="736" y="30"/>
                  </a:lnTo>
                  <a:lnTo>
                    <a:pt x="743" y="37"/>
                  </a:lnTo>
                  <a:lnTo>
                    <a:pt x="743" y="44"/>
                  </a:lnTo>
                  <a:lnTo>
                    <a:pt x="751" y="52"/>
                  </a:lnTo>
                  <a:lnTo>
                    <a:pt x="758" y="44"/>
                  </a:lnTo>
                  <a:lnTo>
                    <a:pt x="765" y="37"/>
                  </a:lnTo>
                  <a:lnTo>
                    <a:pt x="773" y="44"/>
                  </a:lnTo>
                  <a:lnTo>
                    <a:pt x="773" y="37"/>
                  </a:lnTo>
                  <a:lnTo>
                    <a:pt x="780" y="44"/>
                  </a:lnTo>
                  <a:lnTo>
                    <a:pt x="780" y="37"/>
                  </a:lnTo>
                  <a:lnTo>
                    <a:pt x="788" y="44"/>
                  </a:lnTo>
                  <a:lnTo>
                    <a:pt x="788" y="37"/>
                  </a:lnTo>
                  <a:lnTo>
                    <a:pt x="795" y="44"/>
                  </a:lnTo>
                  <a:lnTo>
                    <a:pt x="802" y="37"/>
                  </a:lnTo>
                  <a:lnTo>
                    <a:pt x="810" y="30"/>
                  </a:lnTo>
                  <a:lnTo>
                    <a:pt x="810" y="37"/>
                  </a:lnTo>
                  <a:lnTo>
                    <a:pt x="810" y="30"/>
                  </a:lnTo>
                  <a:lnTo>
                    <a:pt x="817" y="37"/>
                  </a:lnTo>
                  <a:lnTo>
                    <a:pt x="824" y="30"/>
                  </a:lnTo>
                  <a:lnTo>
                    <a:pt x="832" y="37"/>
                  </a:lnTo>
                  <a:lnTo>
                    <a:pt x="832" y="30"/>
                  </a:lnTo>
                  <a:lnTo>
                    <a:pt x="832" y="22"/>
                  </a:lnTo>
                  <a:lnTo>
                    <a:pt x="839" y="15"/>
                  </a:lnTo>
                  <a:lnTo>
                    <a:pt x="846" y="8"/>
                  </a:lnTo>
                  <a:lnTo>
                    <a:pt x="854" y="15"/>
                  </a:lnTo>
                  <a:lnTo>
                    <a:pt x="861" y="8"/>
                  </a:lnTo>
                  <a:lnTo>
                    <a:pt x="868" y="8"/>
                  </a:lnTo>
                  <a:lnTo>
                    <a:pt x="876" y="15"/>
                  </a:lnTo>
                  <a:lnTo>
                    <a:pt x="883" y="8"/>
                  </a:lnTo>
                  <a:lnTo>
                    <a:pt x="891" y="0"/>
                  </a:lnTo>
                  <a:lnTo>
                    <a:pt x="898" y="8"/>
                  </a:lnTo>
                  <a:lnTo>
                    <a:pt x="905" y="15"/>
                  </a:lnTo>
                  <a:lnTo>
                    <a:pt x="905" y="22"/>
                  </a:lnTo>
                  <a:lnTo>
                    <a:pt x="913" y="15"/>
                  </a:lnTo>
                  <a:lnTo>
                    <a:pt x="913" y="8"/>
                  </a:lnTo>
                  <a:lnTo>
                    <a:pt x="920" y="15"/>
                  </a:lnTo>
                  <a:lnTo>
                    <a:pt x="920" y="8"/>
                  </a:lnTo>
                  <a:lnTo>
                    <a:pt x="927" y="15"/>
                  </a:lnTo>
                  <a:lnTo>
                    <a:pt x="935" y="22"/>
                  </a:lnTo>
                  <a:lnTo>
                    <a:pt x="942" y="22"/>
                  </a:lnTo>
                  <a:lnTo>
                    <a:pt x="949" y="30"/>
                  </a:lnTo>
                  <a:lnTo>
                    <a:pt x="957" y="37"/>
                  </a:lnTo>
                  <a:lnTo>
                    <a:pt x="964" y="44"/>
                  </a:lnTo>
                  <a:lnTo>
                    <a:pt x="971" y="37"/>
                  </a:lnTo>
                  <a:lnTo>
                    <a:pt x="971" y="30"/>
                  </a:lnTo>
                  <a:lnTo>
                    <a:pt x="979" y="37"/>
                  </a:lnTo>
                  <a:lnTo>
                    <a:pt x="986" y="44"/>
                  </a:lnTo>
                  <a:lnTo>
                    <a:pt x="994" y="52"/>
                  </a:lnTo>
                  <a:lnTo>
                    <a:pt x="1001" y="44"/>
                  </a:lnTo>
                  <a:lnTo>
                    <a:pt x="1008" y="37"/>
                  </a:lnTo>
                  <a:lnTo>
                    <a:pt x="1008" y="44"/>
                  </a:lnTo>
                  <a:lnTo>
                    <a:pt x="1008" y="37"/>
                  </a:lnTo>
                  <a:lnTo>
                    <a:pt x="1016" y="30"/>
                  </a:lnTo>
                  <a:lnTo>
                    <a:pt x="1023" y="37"/>
                  </a:lnTo>
                  <a:lnTo>
                    <a:pt x="1023" y="30"/>
                  </a:lnTo>
                  <a:lnTo>
                    <a:pt x="1030" y="37"/>
                  </a:lnTo>
                  <a:lnTo>
                    <a:pt x="1030" y="30"/>
                  </a:lnTo>
                  <a:lnTo>
                    <a:pt x="1038" y="37"/>
                  </a:lnTo>
                  <a:lnTo>
                    <a:pt x="1045" y="44"/>
                  </a:lnTo>
                  <a:lnTo>
                    <a:pt x="1045" y="37"/>
                  </a:lnTo>
                  <a:lnTo>
                    <a:pt x="1052" y="44"/>
                  </a:lnTo>
                  <a:lnTo>
                    <a:pt x="1052" y="52"/>
                  </a:lnTo>
                  <a:lnTo>
                    <a:pt x="1060" y="44"/>
                  </a:lnTo>
                  <a:lnTo>
                    <a:pt x="1067" y="52"/>
                  </a:lnTo>
                  <a:lnTo>
                    <a:pt x="1074" y="52"/>
                  </a:lnTo>
                  <a:lnTo>
                    <a:pt x="1082" y="59"/>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3" name="Line 91">
              <a:extLst>
                <a:ext uri="{FF2B5EF4-FFF2-40B4-BE49-F238E27FC236}">
                  <a16:creationId xmlns:a16="http://schemas.microsoft.com/office/drawing/2014/main" id="{959BFC30-2105-6E4E-AB7B-33AAE57186E6}"/>
                </a:ext>
              </a:extLst>
            </p:cNvPr>
            <p:cNvSpPr>
              <a:spLocks noChangeShapeType="1"/>
            </p:cNvSpPr>
            <p:nvPr/>
          </p:nvSpPr>
          <p:spPr bwMode="auto">
            <a:xfrm flipV="1">
              <a:off x="1712913" y="1185863"/>
              <a:ext cx="11113" cy="4789488"/>
            </a:xfrm>
            <a:prstGeom prst="line">
              <a:avLst/>
            </a:prstGeom>
            <a:noFill/>
            <a:ln w="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4" name="Freeform 92">
              <a:extLst>
                <a:ext uri="{FF2B5EF4-FFF2-40B4-BE49-F238E27FC236}">
                  <a16:creationId xmlns:a16="http://schemas.microsoft.com/office/drawing/2014/main" id="{32F54E96-BAAB-B74E-9FCA-D655CAD9C6B8}"/>
                </a:ext>
              </a:extLst>
            </p:cNvPr>
            <p:cNvSpPr>
              <a:spLocks/>
            </p:cNvSpPr>
            <p:nvPr/>
          </p:nvSpPr>
          <p:spPr bwMode="auto">
            <a:xfrm>
              <a:off x="1724025" y="1185863"/>
              <a:ext cx="1588" cy="2043113"/>
            </a:xfrm>
            <a:custGeom>
              <a:avLst/>
              <a:gdLst>
                <a:gd name="T0" fmla="*/ 0 w 1"/>
                <a:gd name="T1" fmla="*/ 0 h 175"/>
                <a:gd name="T2" fmla="*/ 0 w 1"/>
                <a:gd name="T3" fmla="*/ 175 h 175"/>
                <a:gd name="T4" fmla="*/ 0 w 1"/>
                <a:gd name="T5" fmla="*/ 0 h 175"/>
                <a:gd name="T6" fmla="*/ 0 60000 65536"/>
                <a:gd name="T7" fmla="*/ 0 60000 65536"/>
                <a:gd name="T8" fmla="*/ 0 60000 65536"/>
                <a:gd name="T9" fmla="*/ 0 w 1"/>
                <a:gd name="T10" fmla="*/ 0 h 175"/>
                <a:gd name="T11" fmla="*/ 1 w 1"/>
                <a:gd name="T12" fmla="*/ 175 h 175"/>
              </a:gdLst>
              <a:ahLst/>
              <a:cxnLst>
                <a:cxn ang="T6">
                  <a:pos x="T0" y="T1"/>
                </a:cxn>
                <a:cxn ang="T7">
                  <a:pos x="T2" y="T3"/>
                </a:cxn>
                <a:cxn ang="T8">
                  <a:pos x="T4" y="T5"/>
                </a:cxn>
              </a:cxnLst>
              <a:rect l="T9" t="T10" r="T11" b="T12"/>
              <a:pathLst>
                <a:path w="1" h="175">
                  <a:moveTo>
                    <a:pt x="0" y="0"/>
                  </a:moveTo>
                  <a:lnTo>
                    <a:pt x="0" y="175"/>
                  </a:lnTo>
                  <a:lnTo>
                    <a:pt x="0" y="0"/>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5" name="Freeform 93">
              <a:extLst>
                <a:ext uri="{FF2B5EF4-FFF2-40B4-BE49-F238E27FC236}">
                  <a16:creationId xmlns:a16="http://schemas.microsoft.com/office/drawing/2014/main" id="{1C0B4E47-7768-B648-90D7-74E013D7DED4}"/>
                </a:ext>
              </a:extLst>
            </p:cNvPr>
            <p:cNvSpPr>
              <a:spLocks/>
            </p:cNvSpPr>
            <p:nvPr/>
          </p:nvSpPr>
          <p:spPr bwMode="auto">
            <a:xfrm>
              <a:off x="1736725" y="1185863"/>
              <a:ext cx="11113" cy="4789488"/>
            </a:xfrm>
            <a:custGeom>
              <a:avLst/>
              <a:gdLst>
                <a:gd name="T0" fmla="*/ 0 w 7"/>
                <a:gd name="T1" fmla="*/ 0 h 3017"/>
                <a:gd name="T2" fmla="*/ 0 w 7"/>
                <a:gd name="T3" fmla="*/ 36 h 3017"/>
                <a:gd name="T4" fmla="*/ 0 w 7"/>
                <a:gd name="T5" fmla="*/ 1111 h 3017"/>
                <a:gd name="T6" fmla="*/ 0 w 7"/>
                <a:gd name="T7" fmla="*/ 1516 h 3017"/>
                <a:gd name="T8" fmla="*/ 0 w 7"/>
                <a:gd name="T9" fmla="*/ 1390 h 3017"/>
                <a:gd name="T10" fmla="*/ 7 w 7"/>
                <a:gd name="T11" fmla="*/ 1758 h 3017"/>
                <a:gd name="T12" fmla="*/ 7 w 7"/>
                <a:gd name="T13" fmla="*/ 2465 h 3017"/>
                <a:gd name="T14" fmla="*/ 7 w 7"/>
                <a:gd name="T15" fmla="*/ 3017 h 301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017"/>
                <a:gd name="T26" fmla="*/ 7 w 7"/>
                <a:gd name="T27" fmla="*/ 3017 h 30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017">
                  <a:moveTo>
                    <a:pt x="0" y="0"/>
                  </a:moveTo>
                  <a:lnTo>
                    <a:pt x="0" y="36"/>
                  </a:lnTo>
                  <a:lnTo>
                    <a:pt x="0" y="1111"/>
                  </a:lnTo>
                  <a:lnTo>
                    <a:pt x="0" y="1516"/>
                  </a:lnTo>
                  <a:lnTo>
                    <a:pt x="0" y="1390"/>
                  </a:lnTo>
                  <a:lnTo>
                    <a:pt x="7" y="1758"/>
                  </a:lnTo>
                  <a:lnTo>
                    <a:pt x="7" y="2465"/>
                  </a:lnTo>
                  <a:lnTo>
                    <a:pt x="7" y="3017"/>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6" name="Freeform 94">
              <a:extLst>
                <a:ext uri="{FF2B5EF4-FFF2-40B4-BE49-F238E27FC236}">
                  <a16:creationId xmlns:a16="http://schemas.microsoft.com/office/drawing/2014/main" id="{702E691E-1DAC-1246-AC4D-5D4C135ED30F}"/>
                </a:ext>
              </a:extLst>
            </p:cNvPr>
            <p:cNvSpPr>
              <a:spLocks/>
            </p:cNvSpPr>
            <p:nvPr/>
          </p:nvSpPr>
          <p:spPr bwMode="auto">
            <a:xfrm>
              <a:off x="1771650" y="3381375"/>
              <a:ext cx="4297363" cy="2593975"/>
            </a:xfrm>
            <a:custGeom>
              <a:avLst/>
              <a:gdLst>
                <a:gd name="T0" fmla="*/ 29 w 2707"/>
                <a:gd name="T1" fmla="*/ 1472 h 1634"/>
                <a:gd name="T2" fmla="*/ 66 w 2707"/>
                <a:gd name="T3" fmla="*/ 501 h 1634"/>
                <a:gd name="T4" fmla="*/ 96 w 2707"/>
                <a:gd name="T5" fmla="*/ 780 h 1634"/>
                <a:gd name="T6" fmla="*/ 132 w 2707"/>
                <a:gd name="T7" fmla="*/ 861 h 1634"/>
                <a:gd name="T8" fmla="*/ 162 w 2707"/>
                <a:gd name="T9" fmla="*/ 486 h 1634"/>
                <a:gd name="T10" fmla="*/ 199 w 2707"/>
                <a:gd name="T11" fmla="*/ 346 h 1634"/>
                <a:gd name="T12" fmla="*/ 228 w 2707"/>
                <a:gd name="T13" fmla="*/ 317 h 1634"/>
                <a:gd name="T14" fmla="*/ 265 w 2707"/>
                <a:gd name="T15" fmla="*/ 390 h 1634"/>
                <a:gd name="T16" fmla="*/ 294 w 2707"/>
                <a:gd name="T17" fmla="*/ 265 h 1634"/>
                <a:gd name="T18" fmla="*/ 331 w 2707"/>
                <a:gd name="T19" fmla="*/ 118 h 1634"/>
                <a:gd name="T20" fmla="*/ 368 w 2707"/>
                <a:gd name="T21" fmla="*/ 44 h 1634"/>
                <a:gd name="T22" fmla="*/ 405 w 2707"/>
                <a:gd name="T23" fmla="*/ 111 h 1634"/>
                <a:gd name="T24" fmla="*/ 441 w 2707"/>
                <a:gd name="T25" fmla="*/ 162 h 1634"/>
                <a:gd name="T26" fmla="*/ 471 w 2707"/>
                <a:gd name="T27" fmla="*/ 309 h 1634"/>
                <a:gd name="T28" fmla="*/ 508 w 2707"/>
                <a:gd name="T29" fmla="*/ 236 h 1634"/>
                <a:gd name="T30" fmla="*/ 544 w 2707"/>
                <a:gd name="T31" fmla="*/ 302 h 1634"/>
                <a:gd name="T32" fmla="*/ 574 w 2707"/>
                <a:gd name="T33" fmla="*/ 353 h 1634"/>
                <a:gd name="T34" fmla="*/ 611 w 2707"/>
                <a:gd name="T35" fmla="*/ 265 h 1634"/>
                <a:gd name="T36" fmla="*/ 647 w 2707"/>
                <a:gd name="T37" fmla="*/ 206 h 1634"/>
                <a:gd name="T38" fmla="*/ 684 w 2707"/>
                <a:gd name="T39" fmla="*/ 184 h 1634"/>
                <a:gd name="T40" fmla="*/ 721 w 2707"/>
                <a:gd name="T41" fmla="*/ 258 h 1634"/>
                <a:gd name="T42" fmla="*/ 758 w 2707"/>
                <a:gd name="T43" fmla="*/ 206 h 1634"/>
                <a:gd name="T44" fmla="*/ 802 w 2707"/>
                <a:gd name="T45" fmla="*/ 96 h 1634"/>
                <a:gd name="T46" fmla="*/ 839 w 2707"/>
                <a:gd name="T47" fmla="*/ 111 h 1634"/>
                <a:gd name="T48" fmla="*/ 875 w 2707"/>
                <a:gd name="T49" fmla="*/ 140 h 1634"/>
                <a:gd name="T50" fmla="*/ 912 w 2707"/>
                <a:gd name="T51" fmla="*/ 258 h 1634"/>
                <a:gd name="T52" fmla="*/ 956 w 2707"/>
                <a:gd name="T53" fmla="*/ 243 h 1634"/>
                <a:gd name="T54" fmla="*/ 993 w 2707"/>
                <a:gd name="T55" fmla="*/ 221 h 1634"/>
                <a:gd name="T56" fmla="*/ 1030 w 2707"/>
                <a:gd name="T57" fmla="*/ 280 h 1634"/>
                <a:gd name="T58" fmla="*/ 1081 w 2707"/>
                <a:gd name="T59" fmla="*/ 236 h 1634"/>
                <a:gd name="T60" fmla="*/ 1126 w 2707"/>
                <a:gd name="T61" fmla="*/ 191 h 1634"/>
                <a:gd name="T62" fmla="*/ 1162 w 2707"/>
                <a:gd name="T63" fmla="*/ 243 h 1634"/>
                <a:gd name="T64" fmla="*/ 1214 w 2707"/>
                <a:gd name="T65" fmla="*/ 206 h 1634"/>
                <a:gd name="T66" fmla="*/ 1251 w 2707"/>
                <a:gd name="T67" fmla="*/ 147 h 1634"/>
                <a:gd name="T68" fmla="*/ 1302 w 2707"/>
                <a:gd name="T69" fmla="*/ 118 h 1634"/>
                <a:gd name="T70" fmla="*/ 1339 w 2707"/>
                <a:gd name="T71" fmla="*/ 177 h 1634"/>
                <a:gd name="T72" fmla="*/ 1383 w 2707"/>
                <a:gd name="T73" fmla="*/ 199 h 1634"/>
                <a:gd name="T74" fmla="*/ 1427 w 2707"/>
                <a:gd name="T75" fmla="*/ 191 h 1634"/>
                <a:gd name="T76" fmla="*/ 1486 w 2707"/>
                <a:gd name="T77" fmla="*/ 236 h 1634"/>
                <a:gd name="T78" fmla="*/ 1530 w 2707"/>
                <a:gd name="T79" fmla="*/ 206 h 1634"/>
                <a:gd name="T80" fmla="*/ 1574 w 2707"/>
                <a:gd name="T81" fmla="*/ 199 h 1634"/>
                <a:gd name="T82" fmla="*/ 1611 w 2707"/>
                <a:gd name="T83" fmla="*/ 199 h 1634"/>
                <a:gd name="T84" fmla="*/ 1663 w 2707"/>
                <a:gd name="T85" fmla="*/ 214 h 1634"/>
                <a:gd name="T86" fmla="*/ 1721 w 2707"/>
                <a:gd name="T87" fmla="*/ 140 h 1634"/>
                <a:gd name="T88" fmla="*/ 1773 w 2707"/>
                <a:gd name="T89" fmla="*/ 147 h 1634"/>
                <a:gd name="T90" fmla="*/ 1832 w 2707"/>
                <a:gd name="T91" fmla="*/ 206 h 1634"/>
                <a:gd name="T92" fmla="*/ 1876 w 2707"/>
                <a:gd name="T93" fmla="*/ 199 h 1634"/>
                <a:gd name="T94" fmla="*/ 1942 w 2707"/>
                <a:gd name="T95" fmla="*/ 221 h 1634"/>
                <a:gd name="T96" fmla="*/ 1994 w 2707"/>
                <a:gd name="T97" fmla="*/ 199 h 1634"/>
                <a:gd name="T98" fmla="*/ 2045 w 2707"/>
                <a:gd name="T99" fmla="*/ 177 h 1634"/>
                <a:gd name="T100" fmla="*/ 2104 w 2707"/>
                <a:gd name="T101" fmla="*/ 199 h 1634"/>
                <a:gd name="T102" fmla="*/ 2148 w 2707"/>
                <a:gd name="T103" fmla="*/ 177 h 1634"/>
                <a:gd name="T104" fmla="*/ 2207 w 2707"/>
                <a:gd name="T105" fmla="*/ 140 h 1634"/>
                <a:gd name="T106" fmla="*/ 2281 w 2707"/>
                <a:gd name="T107" fmla="*/ 177 h 1634"/>
                <a:gd name="T108" fmla="*/ 2339 w 2707"/>
                <a:gd name="T109" fmla="*/ 191 h 1634"/>
                <a:gd name="T110" fmla="*/ 2413 w 2707"/>
                <a:gd name="T111" fmla="*/ 221 h 1634"/>
                <a:gd name="T112" fmla="*/ 2487 w 2707"/>
                <a:gd name="T113" fmla="*/ 184 h 1634"/>
                <a:gd name="T114" fmla="*/ 2545 w 2707"/>
                <a:gd name="T115" fmla="*/ 199 h 1634"/>
                <a:gd name="T116" fmla="*/ 2612 w 2707"/>
                <a:gd name="T117" fmla="*/ 177 h 1634"/>
                <a:gd name="T118" fmla="*/ 2693 w 2707"/>
                <a:gd name="T119" fmla="*/ 155 h 16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07"/>
                <a:gd name="T181" fmla="*/ 0 h 1634"/>
                <a:gd name="T182" fmla="*/ 2707 w 2707"/>
                <a:gd name="T183" fmla="*/ 1634 h 16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07" h="1634">
                  <a:moveTo>
                    <a:pt x="0" y="1634"/>
                  </a:moveTo>
                  <a:lnTo>
                    <a:pt x="0" y="1509"/>
                  </a:lnTo>
                  <a:lnTo>
                    <a:pt x="0" y="1545"/>
                  </a:lnTo>
                  <a:lnTo>
                    <a:pt x="7" y="1060"/>
                  </a:lnTo>
                  <a:lnTo>
                    <a:pt x="7" y="677"/>
                  </a:lnTo>
                  <a:lnTo>
                    <a:pt x="7" y="1038"/>
                  </a:lnTo>
                  <a:lnTo>
                    <a:pt x="15" y="1317"/>
                  </a:lnTo>
                  <a:lnTo>
                    <a:pt x="15" y="1560"/>
                  </a:lnTo>
                  <a:lnTo>
                    <a:pt x="15" y="1553"/>
                  </a:lnTo>
                  <a:lnTo>
                    <a:pt x="15" y="1406"/>
                  </a:lnTo>
                  <a:lnTo>
                    <a:pt x="22" y="1472"/>
                  </a:lnTo>
                  <a:lnTo>
                    <a:pt x="22" y="1487"/>
                  </a:lnTo>
                  <a:lnTo>
                    <a:pt x="22" y="1626"/>
                  </a:lnTo>
                  <a:lnTo>
                    <a:pt x="22" y="1442"/>
                  </a:lnTo>
                  <a:lnTo>
                    <a:pt x="29" y="1420"/>
                  </a:lnTo>
                  <a:lnTo>
                    <a:pt x="29" y="1590"/>
                  </a:lnTo>
                  <a:lnTo>
                    <a:pt x="29" y="1472"/>
                  </a:lnTo>
                  <a:lnTo>
                    <a:pt x="29" y="1465"/>
                  </a:lnTo>
                  <a:lnTo>
                    <a:pt x="37" y="1273"/>
                  </a:lnTo>
                  <a:lnTo>
                    <a:pt x="37" y="1126"/>
                  </a:lnTo>
                  <a:lnTo>
                    <a:pt x="37" y="986"/>
                  </a:lnTo>
                  <a:lnTo>
                    <a:pt x="44" y="905"/>
                  </a:lnTo>
                  <a:lnTo>
                    <a:pt x="44" y="1008"/>
                  </a:lnTo>
                  <a:lnTo>
                    <a:pt x="44" y="773"/>
                  </a:lnTo>
                  <a:lnTo>
                    <a:pt x="44" y="552"/>
                  </a:lnTo>
                  <a:lnTo>
                    <a:pt x="51" y="456"/>
                  </a:lnTo>
                  <a:lnTo>
                    <a:pt x="51" y="574"/>
                  </a:lnTo>
                  <a:lnTo>
                    <a:pt x="51" y="515"/>
                  </a:lnTo>
                  <a:lnTo>
                    <a:pt x="51" y="677"/>
                  </a:lnTo>
                  <a:lnTo>
                    <a:pt x="59" y="515"/>
                  </a:lnTo>
                  <a:lnTo>
                    <a:pt x="59" y="464"/>
                  </a:lnTo>
                  <a:lnTo>
                    <a:pt x="59" y="574"/>
                  </a:lnTo>
                  <a:lnTo>
                    <a:pt x="66" y="640"/>
                  </a:lnTo>
                  <a:lnTo>
                    <a:pt x="66" y="501"/>
                  </a:lnTo>
                  <a:lnTo>
                    <a:pt x="66" y="604"/>
                  </a:lnTo>
                  <a:lnTo>
                    <a:pt x="66" y="574"/>
                  </a:lnTo>
                  <a:lnTo>
                    <a:pt x="73" y="611"/>
                  </a:lnTo>
                  <a:lnTo>
                    <a:pt x="73" y="508"/>
                  </a:lnTo>
                  <a:lnTo>
                    <a:pt x="73" y="626"/>
                  </a:lnTo>
                  <a:lnTo>
                    <a:pt x="73" y="604"/>
                  </a:lnTo>
                  <a:lnTo>
                    <a:pt x="81" y="743"/>
                  </a:lnTo>
                  <a:lnTo>
                    <a:pt x="81" y="714"/>
                  </a:lnTo>
                  <a:lnTo>
                    <a:pt x="81" y="729"/>
                  </a:lnTo>
                  <a:lnTo>
                    <a:pt x="81" y="721"/>
                  </a:lnTo>
                  <a:lnTo>
                    <a:pt x="88" y="795"/>
                  </a:lnTo>
                  <a:lnTo>
                    <a:pt x="88" y="913"/>
                  </a:lnTo>
                  <a:lnTo>
                    <a:pt x="88" y="854"/>
                  </a:lnTo>
                  <a:lnTo>
                    <a:pt x="88" y="751"/>
                  </a:lnTo>
                  <a:lnTo>
                    <a:pt x="96" y="684"/>
                  </a:lnTo>
                  <a:lnTo>
                    <a:pt x="96" y="743"/>
                  </a:lnTo>
                  <a:lnTo>
                    <a:pt x="96" y="780"/>
                  </a:lnTo>
                  <a:lnTo>
                    <a:pt x="96" y="854"/>
                  </a:lnTo>
                  <a:lnTo>
                    <a:pt x="103" y="868"/>
                  </a:lnTo>
                  <a:lnTo>
                    <a:pt x="103" y="920"/>
                  </a:lnTo>
                  <a:lnTo>
                    <a:pt x="103" y="927"/>
                  </a:lnTo>
                  <a:lnTo>
                    <a:pt x="110" y="898"/>
                  </a:lnTo>
                  <a:lnTo>
                    <a:pt x="110" y="854"/>
                  </a:lnTo>
                  <a:lnTo>
                    <a:pt x="110" y="898"/>
                  </a:lnTo>
                  <a:lnTo>
                    <a:pt x="110" y="839"/>
                  </a:lnTo>
                  <a:lnTo>
                    <a:pt x="118" y="927"/>
                  </a:lnTo>
                  <a:lnTo>
                    <a:pt x="118" y="986"/>
                  </a:lnTo>
                  <a:lnTo>
                    <a:pt x="118" y="898"/>
                  </a:lnTo>
                  <a:lnTo>
                    <a:pt x="118" y="802"/>
                  </a:lnTo>
                  <a:lnTo>
                    <a:pt x="125" y="832"/>
                  </a:lnTo>
                  <a:lnTo>
                    <a:pt x="125" y="780"/>
                  </a:lnTo>
                  <a:lnTo>
                    <a:pt x="125" y="729"/>
                  </a:lnTo>
                  <a:lnTo>
                    <a:pt x="125" y="765"/>
                  </a:lnTo>
                  <a:lnTo>
                    <a:pt x="132" y="861"/>
                  </a:lnTo>
                  <a:lnTo>
                    <a:pt x="132" y="891"/>
                  </a:lnTo>
                  <a:lnTo>
                    <a:pt x="132" y="795"/>
                  </a:lnTo>
                  <a:lnTo>
                    <a:pt x="132" y="707"/>
                  </a:lnTo>
                  <a:lnTo>
                    <a:pt x="140" y="662"/>
                  </a:lnTo>
                  <a:lnTo>
                    <a:pt x="140" y="581"/>
                  </a:lnTo>
                  <a:lnTo>
                    <a:pt x="140" y="596"/>
                  </a:lnTo>
                  <a:lnTo>
                    <a:pt x="140" y="618"/>
                  </a:lnTo>
                  <a:lnTo>
                    <a:pt x="147" y="545"/>
                  </a:lnTo>
                  <a:lnTo>
                    <a:pt x="147" y="478"/>
                  </a:lnTo>
                  <a:lnTo>
                    <a:pt x="147" y="442"/>
                  </a:lnTo>
                  <a:lnTo>
                    <a:pt x="147" y="427"/>
                  </a:lnTo>
                  <a:lnTo>
                    <a:pt x="154" y="486"/>
                  </a:lnTo>
                  <a:lnTo>
                    <a:pt x="154" y="449"/>
                  </a:lnTo>
                  <a:lnTo>
                    <a:pt x="154" y="397"/>
                  </a:lnTo>
                  <a:lnTo>
                    <a:pt x="162" y="486"/>
                  </a:lnTo>
                  <a:lnTo>
                    <a:pt x="162" y="545"/>
                  </a:lnTo>
                  <a:lnTo>
                    <a:pt x="162" y="486"/>
                  </a:lnTo>
                  <a:lnTo>
                    <a:pt x="162" y="471"/>
                  </a:lnTo>
                  <a:lnTo>
                    <a:pt x="169" y="530"/>
                  </a:lnTo>
                  <a:lnTo>
                    <a:pt x="169" y="449"/>
                  </a:lnTo>
                  <a:lnTo>
                    <a:pt x="169" y="420"/>
                  </a:lnTo>
                  <a:lnTo>
                    <a:pt x="176" y="412"/>
                  </a:lnTo>
                  <a:lnTo>
                    <a:pt x="176" y="397"/>
                  </a:lnTo>
                  <a:lnTo>
                    <a:pt x="176" y="434"/>
                  </a:lnTo>
                  <a:lnTo>
                    <a:pt x="176" y="456"/>
                  </a:lnTo>
                  <a:lnTo>
                    <a:pt x="184" y="390"/>
                  </a:lnTo>
                  <a:lnTo>
                    <a:pt x="184" y="383"/>
                  </a:lnTo>
                  <a:lnTo>
                    <a:pt x="184" y="339"/>
                  </a:lnTo>
                  <a:lnTo>
                    <a:pt x="184" y="405"/>
                  </a:lnTo>
                  <a:lnTo>
                    <a:pt x="191" y="353"/>
                  </a:lnTo>
                  <a:lnTo>
                    <a:pt x="191" y="280"/>
                  </a:lnTo>
                  <a:lnTo>
                    <a:pt x="191" y="346"/>
                  </a:lnTo>
                  <a:lnTo>
                    <a:pt x="191" y="302"/>
                  </a:lnTo>
                  <a:lnTo>
                    <a:pt x="199" y="346"/>
                  </a:lnTo>
                  <a:lnTo>
                    <a:pt x="199" y="272"/>
                  </a:lnTo>
                  <a:lnTo>
                    <a:pt x="199" y="309"/>
                  </a:lnTo>
                  <a:lnTo>
                    <a:pt x="206" y="294"/>
                  </a:lnTo>
                  <a:lnTo>
                    <a:pt x="206" y="265"/>
                  </a:lnTo>
                  <a:lnTo>
                    <a:pt x="206" y="191"/>
                  </a:lnTo>
                  <a:lnTo>
                    <a:pt x="206" y="140"/>
                  </a:lnTo>
                  <a:lnTo>
                    <a:pt x="213" y="125"/>
                  </a:lnTo>
                  <a:lnTo>
                    <a:pt x="213" y="81"/>
                  </a:lnTo>
                  <a:lnTo>
                    <a:pt x="213" y="140"/>
                  </a:lnTo>
                  <a:lnTo>
                    <a:pt x="213" y="184"/>
                  </a:lnTo>
                  <a:lnTo>
                    <a:pt x="221" y="236"/>
                  </a:lnTo>
                  <a:lnTo>
                    <a:pt x="221" y="199"/>
                  </a:lnTo>
                  <a:lnTo>
                    <a:pt x="221" y="155"/>
                  </a:lnTo>
                  <a:lnTo>
                    <a:pt x="221" y="214"/>
                  </a:lnTo>
                  <a:lnTo>
                    <a:pt x="228" y="221"/>
                  </a:lnTo>
                  <a:lnTo>
                    <a:pt x="228" y="287"/>
                  </a:lnTo>
                  <a:lnTo>
                    <a:pt x="228" y="317"/>
                  </a:lnTo>
                  <a:lnTo>
                    <a:pt x="228" y="361"/>
                  </a:lnTo>
                  <a:lnTo>
                    <a:pt x="235" y="317"/>
                  </a:lnTo>
                  <a:lnTo>
                    <a:pt x="235" y="361"/>
                  </a:lnTo>
                  <a:lnTo>
                    <a:pt x="235" y="390"/>
                  </a:lnTo>
                  <a:lnTo>
                    <a:pt x="235" y="434"/>
                  </a:lnTo>
                  <a:lnTo>
                    <a:pt x="243" y="486"/>
                  </a:lnTo>
                  <a:lnTo>
                    <a:pt x="243" y="545"/>
                  </a:lnTo>
                  <a:lnTo>
                    <a:pt x="243" y="508"/>
                  </a:lnTo>
                  <a:lnTo>
                    <a:pt x="250" y="464"/>
                  </a:lnTo>
                  <a:lnTo>
                    <a:pt x="250" y="427"/>
                  </a:lnTo>
                  <a:lnTo>
                    <a:pt x="250" y="368"/>
                  </a:lnTo>
                  <a:lnTo>
                    <a:pt x="257" y="375"/>
                  </a:lnTo>
                  <a:lnTo>
                    <a:pt x="257" y="346"/>
                  </a:lnTo>
                  <a:lnTo>
                    <a:pt x="257" y="405"/>
                  </a:lnTo>
                  <a:lnTo>
                    <a:pt x="257" y="397"/>
                  </a:lnTo>
                  <a:lnTo>
                    <a:pt x="265" y="375"/>
                  </a:lnTo>
                  <a:lnTo>
                    <a:pt x="265" y="390"/>
                  </a:lnTo>
                  <a:lnTo>
                    <a:pt x="265" y="361"/>
                  </a:lnTo>
                  <a:lnTo>
                    <a:pt x="265" y="368"/>
                  </a:lnTo>
                  <a:lnTo>
                    <a:pt x="272" y="375"/>
                  </a:lnTo>
                  <a:lnTo>
                    <a:pt x="272" y="368"/>
                  </a:lnTo>
                  <a:lnTo>
                    <a:pt x="272" y="317"/>
                  </a:lnTo>
                  <a:lnTo>
                    <a:pt x="272" y="353"/>
                  </a:lnTo>
                  <a:lnTo>
                    <a:pt x="279" y="390"/>
                  </a:lnTo>
                  <a:lnTo>
                    <a:pt x="279" y="397"/>
                  </a:lnTo>
                  <a:lnTo>
                    <a:pt x="279" y="339"/>
                  </a:lnTo>
                  <a:lnTo>
                    <a:pt x="279" y="331"/>
                  </a:lnTo>
                  <a:lnTo>
                    <a:pt x="287" y="375"/>
                  </a:lnTo>
                  <a:lnTo>
                    <a:pt x="287" y="405"/>
                  </a:lnTo>
                  <a:lnTo>
                    <a:pt x="287" y="397"/>
                  </a:lnTo>
                  <a:lnTo>
                    <a:pt x="287" y="339"/>
                  </a:lnTo>
                  <a:lnTo>
                    <a:pt x="294" y="302"/>
                  </a:lnTo>
                  <a:lnTo>
                    <a:pt x="294" y="317"/>
                  </a:lnTo>
                  <a:lnTo>
                    <a:pt x="294" y="265"/>
                  </a:lnTo>
                  <a:lnTo>
                    <a:pt x="302" y="258"/>
                  </a:lnTo>
                  <a:lnTo>
                    <a:pt x="302" y="221"/>
                  </a:lnTo>
                  <a:lnTo>
                    <a:pt x="302" y="236"/>
                  </a:lnTo>
                  <a:lnTo>
                    <a:pt x="302" y="287"/>
                  </a:lnTo>
                  <a:lnTo>
                    <a:pt x="309" y="272"/>
                  </a:lnTo>
                  <a:lnTo>
                    <a:pt x="309" y="309"/>
                  </a:lnTo>
                  <a:lnTo>
                    <a:pt x="309" y="294"/>
                  </a:lnTo>
                  <a:lnTo>
                    <a:pt x="309" y="272"/>
                  </a:lnTo>
                  <a:lnTo>
                    <a:pt x="316" y="250"/>
                  </a:lnTo>
                  <a:lnTo>
                    <a:pt x="316" y="206"/>
                  </a:lnTo>
                  <a:lnTo>
                    <a:pt x="316" y="243"/>
                  </a:lnTo>
                  <a:lnTo>
                    <a:pt x="316" y="250"/>
                  </a:lnTo>
                  <a:lnTo>
                    <a:pt x="324" y="265"/>
                  </a:lnTo>
                  <a:lnTo>
                    <a:pt x="324" y="228"/>
                  </a:lnTo>
                  <a:lnTo>
                    <a:pt x="324" y="191"/>
                  </a:lnTo>
                  <a:lnTo>
                    <a:pt x="331" y="140"/>
                  </a:lnTo>
                  <a:lnTo>
                    <a:pt x="331" y="118"/>
                  </a:lnTo>
                  <a:lnTo>
                    <a:pt x="331" y="81"/>
                  </a:lnTo>
                  <a:lnTo>
                    <a:pt x="331" y="59"/>
                  </a:lnTo>
                  <a:lnTo>
                    <a:pt x="338" y="52"/>
                  </a:lnTo>
                  <a:lnTo>
                    <a:pt x="338" y="44"/>
                  </a:lnTo>
                  <a:lnTo>
                    <a:pt x="338" y="7"/>
                  </a:lnTo>
                  <a:lnTo>
                    <a:pt x="338" y="15"/>
                  </a:lnTo>
                  <a:lnTo>
                    <a:pt x="346" y="59"/>
                  </a:lnTo>
                  <a:lnTo>
                    <a:pt x="346" y="15"/>
                  </a:lnTo>
                  <a:lnTo>
                    <a:pt x="346" y="30"/>
                  </a:lnTo>
                  <a:lnTo>
                    <a:pt x="353" y="52"/>
                  </a:lnTo>
                  <a:lnTo>
                    <a:pt x="353" y="22"/>
                  </a:lnTo>
                  <a:lnTo>
                    <a:pt x="353" y="30"/>
                  </a:lnTo>
                  <a:lnTo>
                    <a:pt x="360" y="0"/>
                  </a:lnTo>
                  <a:lnTo>
                    <a:pt x="360" y="30"/>
                  </a:lnTo>
                  <a:lnTo>
                    <a:pt x="360" y="0"/>
                  </a:lnTo>
                  <a:lnTo>
                    <a:pt x="360" y="22"/>
                  </a:lnTo>
                  <a:lnTo>
                    <a:pt x="368" y="44"/>
                  </a:lnTo>
                  <a:lnTo>
                    <a:pt x="368" y="66"/>
                  </a:lnTo>
                  <a:lnTo>
                    <a:pt x="368" y="44"/>
                  </a:lnTo>
                  <a:lnTo>
                    <a:pt x="375" y="15"/>
                  </a:lnTo>
                  <a:lnTo>
                    <a:pt x="375" y="30"/>
                  </a:lnTo>
                  <a:lnTo>
                    <a:pt x="375" y="44"/>
                  </a:lnTo>
                  <a:lnTo>
                    <a:pt x="382" y="37"/>
                  </a:lnTo>
                  <a:lnTo>
                    <a:pt x="382" y="0"/>
                  </a:lnTo>
                  <a:lnTo>
                    <a:pt x="382" y="7"/>
                  </a:lnTo>
                  <a:lnTo>
                    <a:pt x="390" y="37"/>
                  </a:lnTo>
                  <a:lnTo>
                    <a:pt x="390" y="81"/>
                  </a:lnTo>
                  <a:lnTo>
                    <a:pt x="390" y="88"/>
                  </a:lnTo>
                  <a:lnTo>
                    <a:pt x="397" y="81"/>
                  </a:lnTo>
                  <a:lnTo>
                    <a:pt x="397" y="125"/>
                  </a:lnTo>
                  <a:lnTo>
                    <a:pt x="397" y="147"/>
                  </a:lnTo>
                  <a:lnTo>
                    <a:pt x="405" y="133"/>
                  </a:lnTo>
                  <a:lnTo>
                    <a:pt x="405" y="118"/>
                  </a:lnTo>
                  <a:lnTo>
                    <a:pt x="405" y="111"/>
                  </a:lnTo>
                  <a:lnTo>
                    <a:pt x="405" y="81"/>
                  </a:lnTo>
                  <a:lnTo>
                    <a:pt x="412" y="59"/>
                  </a:lnTo>
                  <a:lnTo>
                    <a:pt x="412" y="74"/>
                  </a:lnTo>
                  <a:lnTo>
                    <a:pt x="412" y="66"/>
                  </a:lnTo>
                  <a:lnTo>
                    <a:pt x="412" y="74"/>
                  </a:lnTo>
                  <a:lnTo>
                    <a:pt x="419" y="103"/>
                  </a:lnTo>
                  <a:lnTo>
                    <a:pt x="419" y="118"/>
                  </a:lnTo>
                  <a:lnTo>
                    <a:pt x="419" y="140"/>
                  </a:lnTo>
                  <a:lnTo>
                    <a:pt x="419" y="169"/>
                  </a:lnTo>
                  <a:lnTo>
                    <a:pt x="427" y="177"/>
                  </a:lnTo>
                  <a:lnTo>
                    <a:pt x="427" y="147"/>
                  </a:lnTo>
                  <a:lnTo>
                    <a:pt x="427" y="169"/>
                  </a:lnTo>
                  <a:lnTo>
                    <a:pt x="427" y="140"/>
                  </a:lnTo>
                  <a:lnTo>
                    <a:pt x="434" y="133"/>
                  </a:lnTo>
                  <a:lnTo>
                    <a:pt x="434" y="155"/>
                  </a:lnTo>
                  <a:lnTo>
                    <a:pt x="434" y="169"/>
                  </a:lnTo>
                  <a:lnTo>
                    <a:pt x="441" y="162"/>
                  </a:lnTo>
                  <a:lnTo>
                    <a:pt x="441" y="177"/>
                  </a:lnTo>
                  <a:lnTo>
                    <a:pt x="441" y="214"/>
                  </a:lnTo>
                  <a:lnTo>
                    <a:pt x="449" y="250"/>
                  </a:lnTo>
                  <a:lnTo>
                    <a:pt x="449" y="280"/>
                  </a:lnTo>
                  <a:lnTo>
                    <a:pt x="449" y="287"/>
                  </a:lnTo>
                  <a:lnTo>
                    <a:pt x="449" y="302"/>
                  </a:lnTo>
                  <a:lnTo>
                    <a:pt x="456" y="331"/>
                  </a:lnTo>
                  <a:lnTo>
                    <a:pt x="456" y="317"/>
                  </a:lnTo>
                  <a:lnTo>
                    <a:pt x="456" y="339"/>
                  </a:lnTo>
                  <a:lnTo>
                    <a:pt x="456" y="309"/>
                  </a:lnTo>
                  <a:lnTo>
                    <a:pt x="463" y="272"/>
                  </a:lnTo>
                  <a:lnTo>
                    <a:pt x="463" y="280"/>
                  </a:lnTo>
                  <a:lnTo>
                    <a:pt x="463" y="243"/>
                  </a:lnTo>
                  <a:lnTo>
                    <a:pt x="463" y="214"/>
                  </a:lnTo>
                  <a:lnTo>
                    <a:pt x="471" y="250"/>
                  </a:lnTo>
                  <a:lnTo>
                    <a:pt x="471" y="280"/>
                  </a:lnTo>
                  <a:lnTo>
                    <a:pt x="471" y="309"/>
                  </a:lnTo>
                  <a:lnTo>
                    <a:pt x="478" y="302"/>
                  </a:lnTo>
                  <a:lnTo>
                    <a:pt x="478" y="309"/>
                  </a:lnTo>
                  <a:lnTo>
                    <a:pt x="478" y="317"/>
                  </a:lnTo>
                  <a:lnTo>
                    <a:pt x="478" y="339"/>
                  </a:lnTo>
                  <a:lnTo>
                    <a:pt x="485" y="324"/>
                  </a:lnTo>
                  <a:lnTo>
                    <a:pt x="485" y="346"/>
                  </a:lnTo>
                  <a:lnTo>
                    <a:pt x="493" y="339"/>
                  </a:lnTo>
                  <a:lnTo>
                    <a:pt x="493" y="317"/>
                  </a:lnTo>
                  <a:lnTo>
                    <a:pt x="493" y="324"/>
                  </a:lnTo>
                  <a:lnTo>
                    <a:pt x="500" y="302"/>
                  </a:lnTo>
                  <a:lnTo>
                    <a:pt x="500" y="287"/>
                  </a:lnTo>
                  <a:lnTo>
                    <a:pt x="500" y="280"/>
                  </a:lnTo>
                  <a:lnTo>
                    <a:pt x="500" y="294"/>
                  </a:lnTo>
                  <a:lnTo>
                    <a:pt x="508" y="265"/>
                  </a:lnTo>
                  <a:lnTo>
                    <a:pt x="508" y="228"/>
                  </a:lnTo>
                  <a:lnTo>
                    <a:pt x="508" y="214"/>
                  </a:lnTo>
                  <a:lnTo>
                    <a:pt x="508" y="236"/>
                  </a:lnTo>
                  <a:lnTo>
                    <a:pt x="515" y="228"/>
                  </a:lnTo>
                  <a:lnTo>
                    <a:pt x="515" y="258"/>
                  </a:lnTo>
                  <a:lnTo>
                    <a:pt x="515" y="228"/>
                  </a:lnTo>
                  <a:lnTo>
                    <a:pt x="515" y="221"/>
                  </a:lnTo>
                  <a:lnTo>
                    <a:pt x="522" y="243"/>
                  </a:lnTo>
                  <a:lnTo>
                    <a:pt x="522" y="258"/>
                  </a:lnTo>
                  <a:lnTo>
                    <a:pt x="522" y="228"/>
                  </a:lnTo>
                  <a:lnTo>
                    <a:pt x="522" y="250"/>
                  </a:lnTo>
                  <a:lnTo>
                    <a:pt x="530" y="243"/>
                  </a:lnTo>
                  <a:lnTo>
                    <a:pt x="530" y="250"/>
                  </a:lnTo>
                  <a:lnTo>
                    <a:pt x="530" y="236"/>
                  </a:lnTo>
                  <a:lnTo>
                    <a:pt x="530" y="258"/>
                  </a:lnTo>
                  <a:lnTo>
                    <a:pt x="537" y="258"/>
                  </a:lnTo>
                  <a:lnTo>
                    <a:pt x="537" y="287"/>
                  </a:lnTo>
                  <a:lnTo>
                    <a:pt x="537" y="280"/>
                  </a:lnTo>
                  <a:lnTo>
                    <a:pt x="544" y="287"/>
                  </a:lnTo>
                  <a:lnTo>
                    <a:pt x="544" y="302"/>
                  </a:lnTo>
                  <a:lnTo>
                    <a:pt x="544" y="331"/>
                  </a:lnTo>
                  <a:lnTo>
                    <a:pt x="552" y="317"/>
                  </a:lnTo>
                  <a:lnTo>
                    <a:pt x="552" y="294"/>
                  </a:lnTo>
                  <a:lnTo>
                    <a:pt x="552" y="287"/>
                  </a:lnTo>
                  <a:lnTo>
                    <a:pt x="552" y="302"/>
                  </a:lnTo>
                  <a:lnTo>
                    <a:pt x="559" y="309"/>
                  </a:lnTo>
                  <a:lnTo>
                    <a:pt x="559" y="324"/>
                  </a:lnTo>
                  <a:lnTo>
                    <a:pt x="559" y="331"/>
                  </a:lnTo>
                  <a:lnTo>
                    <a:pt x="559" y="346"/>
                  </a:lnTo>
                  <a:lnTo>
                    <a:pt x="566" y="353"/>
                  </a:lnTo>
                  <a:lnTo>
                    <a:pt x="566" y="346"/>
                  </a:lnTo>
                  <a:lnTo>
                    <a:pt x="566" y="339"/>
                  </a:lnTo>
                  <a:lnTo>
                    <a:pt x="566" y="346"/>
                  </a:lnTo>
                  <a:lnTo>
                    <a:pt x="574" y="339"/>
                  </a:lnTo>
                  <a:lnTo>
                    <a:pt x="574" y="361"/>
                  </a:lnTo>
                  <a:lnTo>
                    <a:pt x="574" y="375"/>
                  </a:lnTo>
                  <a:lnTo>
                    <a:pt x="574" y="353"/>
                  </a:lnTo>
                  <a:lnTo>
                    <a:pt x="581" y="331"/>
                  </a:lnTo>
                  <a:lnTo>
                    <a:pt x="581" y="339"/>
                  </a:lnTo>
                  <a:lnTo>
                    <a:pt x="581" y="331"/>
                  </a:lnTo>
                  <a:lnTo>
                    <a:pt x="588" y="317"/>
                  </a:lnTo>
                  <a:lnTo>
                    <a:pt x="588" y="324"/>
                  </a:lnTo>
                  <a:lnTo>
                    <a:pt x="588" y="353"/>
                  </a:lnTo>
                  <a:lnTo>
                    <a:pt x="588" y="368"/>
                  </a:lnTo>
                  <a:lnTo>
                    <a:pt x="596" y="339"/>
                  </a:lnTo>
                  <a:lnTo>
                    <a:pt x="596" y="317"/>
                  </a:lnTo>
                  <a:lnTo>
                    <a:pt x="596" y="309"/>
                  </a:lnTo>
                  <a:lnTo>
                    <a:pt x="596" y="287"/>
                  </a:lnTo>
                  <a:lnTo>
                    <a:pt x="603" y="294"/>
                  </a:lnTo>
                  <a:lnTo>
                    <a:pt x="603" y="280"/>
                  </a:lnTo>
                  <a:lnTo>
                    <a:pt x="603" y="258"/>
                  </a:lnTo>
                  <a:lnTo>
                    <a:pt x="611" y="250"/>
                  </a:lnTo>
                  <a:lnTo>
                    <a:pt x="611" y="243"/>
                  </a:lnTo>
                  <a:lnTo>
                    <a:pt x="611" y="265"/>
                  </a:lnTo>
                  <a:lnTo>
                    <a:pt x="611" y="250"/>
                  </a:lnTo>
                  <a:lnTo>
                    <a:pt x="618" y="236"/>
                  </a:lnTo>
                  <a:lnTo>
                    <a:pt x="618" y="265"/>
                  </a:lnTo>
                  <a:lnTo>
                    <a:pt x="618" y="280"/>
                  </a:lnTo>
                  <a:lnTo>
                    <a:pt x="618" y="265"/>
                  </a:lnTo>
                  <a:lnTo>
                    <a:pt x="625" y="265"/>
                  </a:lnTo>
                  <a:lnTo>
                    <a:pt x="625" y="280"/>
                  </a:lnTo>
                  <a:lnTo>
                    <a:pt x="625" y="258"/>
                  </a:lnTo>
                  <a:lnTo>
                    <a:pt x="633" y="250"/>
                  </a:lnTo>
                  <a:lnTo>
                    <a:pt x="633" y="243"/>
                  </a:lnTo>
                  <a:lnTo>
                    <a:pt x="640" y="258"/>
                  </a:lnTo>
                  <a:lnTo>
                    <a:pt x="640" y="265"/>
                  </a:lnTo>
                  <a:lnTo>
                    <a:pt x="640" y="243"/>
                  </a:lnTo>
                  <a:lnTo>
                    <a:pt x="647" y="228"/>
                  </a:lnTo>
                  <a:lnTo>
                    <a:pt x="647" y="250"/>
                  </a:lnTo>
                  <a:lnTo>
                    <a:pt x="647" y="228"/>
                  </a:lnTo>
                  <a:lnTo>
                    <a:pt x="647" y="206"/>
                  </a:lnTo>
                  <a:lnTo>
                    <a:pt x="655" y="228"/>
                  </a:lnTo>
                  <a:lnTo>
                    <a:pt x="655" y="214"/>
                  </a:lnTo>
                  <a:lnTo>
                    <a:pt x="655" y="228"/>
                  </a:lnTo>
                  <a:lnTo>
                    <a:pt x="655" y="206"/>
                  </a:lnTo>
                  <a:lnTo>
                    <a:pt x="662" y="221"/>
                  </a:lnTo>
                  <a:lnTo>
                    <a:pt x="662" y="214"/>
                  </a:lnTo>
                  <a:lnTo>
                    <a:pt x="662" y="206"/>
                  </a:lnTo>
                  <a:lnTo>
                    <a:pt x="662" y="177"/>
                  </a:lnTo>
                  <a:lnTo>
                    <a:pt x="669" y="162"/>
                  </a:lnTo>
                  <a:lnTo>
                    <a:pt x="669" y="155"/>
                  </a:lnTo>
                  <a:lnTo>
                    <a:pt x="669" y="140"/>
                  </a:lnTo>
                  <a:lnTo>
                    <a:pt x="669" y="162"/>
                  </a:lnTo>
                  <a:lnTo>
                    <a:pt x="677" y="177"/>
                  </a:lnTo>
                  <a:lnTo>
                    <a:pt x="677" y="191"/>
                  </a:lnTo>
                  <a:lnTo>
                    <a:pt x="677" y="184"/>
                  </a:lnTo>
                  <a:lnTo>
                    <a:pt x="684" y="162"/>
                  </a:lnTo>
                  <a:lnTo>
                    <a:pt x="684" y="184"/>
                  </a:lnTo>
                  <a:lnTo>
                    <a:pt x="684" y="191"/>
                  </a:lnTo>
                  <a:lnTo>
                    <a:pt x="684" y="214"/>
                  </a:lnTo>
                  <a:lnTo>
                    <a:pt x="691" y="228"/>
                  </a:lnTo>
                  <a:lnTo>
                    <a:pt x="691" y="243"/>
                  </a:lnTo>
                  <a:lnTo>
                    <a:pt x="691" y="228"/>
                  </a:lnTo>
                  <a:lnTo>
                    <a:pt x="691" y="243"/>
                  </a:lnTo>
                  <a:lnTo>
                    <a:pt x="699" y="250"/>
                  </a:lnTo>
                  <a:lnTo>
                    <a:pt x="699" y="272"/>
                  </a:lnTo>
                  <a:lnTo>
                    <a:pt x="699" y="287"/>
                  </a:lnTo>
                  <a:lnTo>
                    <a:pt x="699" y="309"/>
                  </a:lnTo>
                  <a:lnTo>
                    <a:pt x="706" y="302"/>
                  </a:lnTo>
                  <a:lnTo>
                    <a:pt x="706" y="280"/>
                  </a:lnTo>
                  <a:lnTo>
                    <a:pt x="706" y="272"/>
                  </a:lnTo>
                  <a:lnTo>
                    <a:pt x="714" y="250"/>
                  </a:lnTo>
                  <a:lnTo>
                    <a:pt x="714" y="243"/>
                  </a:lnTo>
                  <a:lnTo>
                    <a:pt x="714" y="265"/>
                  </a:lnTo>
                  <a:lnTo>
                    <a:pt x="721" y="258"/>
                  </a:lnTo>
                  <a:lnTo>
                    <a:pt x="721" y="250"/>
                  </a:lnTo>
                  <a:lnTo>
                    <a:pt x="721" y="258"/>
                  </a:lnTo>
                  <a:lnTo>
                    <a:pt x="721" y="243"/>
                  </a:lnTo>
                  <a:lnTo>
                    <a:pt x="728" y="250"/>
                  </a:lnTo>
                  <a:lnTo>
                    <a:pt x="736" y="228"/>
                  </a:lnTo>
                  <a:lnTo>
                    <a:pt x="736" y="243"/>
                  </a:lnTo>
                  <a:lnTo>
                    <a:pt x="736" y="258"/>
                  </a:lnTo>
                  <a:lnTo>
                    <a:pt x="736" y="265"/>
                  </a:lnTo>
                  <a:lnTo>
                    <a:pt x="743" y="243"/>
                  </a:lnTo>
                  <a:lnTo>
                    <a:pt x="743" y="236"/>
                  </a:lnTo>
                  <a:lnTo>
                    <a:pt x="743" y="258"/>
                  </a:lnTo>
                  <a:lnTo>
                    <a:pt x="750" y="265"/>
                  </a:lnTo>
                  <a:lnTo>
                    <a:pt x="750" y="243"/>
                  </a:lnTo>
                  <a:lnTo>
                    <a:pt x="750" y="221"/>
                  </a:lnTo>
                  <a:lnTo>
                    <a:pt x="750" y="236"/>
                  </a:lnTo>
                  <a:lnTo>
                    <a:pt x="758" y="214"/>
                  </a:lnTo>
                  <a:lnTo>
                    <a:pt x="758" y="206"/>
                  </a:lnTo>
                  <a:lnTo>
                    <a:pt x="758" y="191"/>
                  </a:lnTo>
                  <a:lnTo>
                    <a:pt x="758" y="199"/>
                  </a:lnTo>
                  <a:lnTo>
                    <a:pt x="765" y="221"/>
                  </a:lnTo>
                  <a:lnTo>
                    <a:pt x="765" y="214"/>
                  </a:lnTo>
                  <a:lnTo>
                    <a:pt x="765" y="228"/>
                  </a:lnTo>
                  <a:lnTo>
                    <a:pt x="772" y="214"/>
                  </a:lnTo>
                  <a:lnTo>
                    <a:pt x="772" y="206"/>
                  </a:lnTo>
                  <a:lnTo>
                    <a:pt x="772" y="184"/>
                  </a:lnTo>
                  <a:lnTo>
                    <a:pt x="780" y="206"/>
                  </a:lnTo>
                  <a:lnTo>
                    <a:pt x="780" y="214"/>
                  </a:lnTo>
                  <a:lnTo>
                    <a:pt x="787" y="191"/>
                  </a:lnTo>
                  <a:lnTo>
                    <a:pt x="787" y="177"/>
                  </a:lnTo>
                  <a:lnTo>
                    <a:pt x="787" y="162"/>
                  </a:lnTo>
                  <a:lnTo>
                    <a:pt x="787" y="147"/>
                  </a:lnTo>
                  <a:lnTo>
                    <a:pt x="794" y="133"/>
                  </a:lnTo>
                  <a:lnTo>
                    <a:pt x="794" y="118"/>
                  </a:lnTo>
                  <a:lnTo>
                    <a:pt x="802" y="96"/>
                  </a:lnTo>
                  <a:lnTo>
                    <a:pt x="802" y="103"/>
                  </a:lnTo>
                  <a:lnTo>
                    <a:pt x="802" y="118"/>
                  </a:lnTo>
                  <a:lnTo>
                    <a:pt x="802" y="103"/>
                  </a:lnTo>
                  <a:lnTo>
                    <a:pt x="809" y="111"/>
                  </a:lnTo>
                  <a:lnTo>
                    <a:pt x="809" y="118"/>
                  </a:lnTo>
                  <a:lnTo>
                    <a:pt x="809" y="103"/>
                  </a:lnTo>
                  <a:lnTo>
                    <a:pt x="817" y="103"/>
                  </a:lnTo>
                  <a:lnTo>
                    <a:pt x="817" y="88"/>
                  </a:lnTo>
                  <a:lnTo>
                    <a:pt x="817" y="103"/>
                  </a:lnTo>
                  <a:lnTo>
                    <a:pt x="817" y="88"/>
                  </a:lnTo>
                  <a:lnTo>
                    <a:pt x="824" y="103"/>
                  </a:lnTo>
                  <a:lnTo>
                    <a:pt x="824" y="111"/>
                  </a:lnTo>
                  <a:lnTo>
                    <a:pt x="831" y="118"/>
                  </a:lnTo>
                  <a:lnTo>
                    <a:pt x="831" y="111"/>
                  </a:lnTo>
                  <a:lnTo>
                    <a:pt x="831" y="96"/>
                  </a:lnTo>
                  <a:lnTo>
                    <a:pt x="831" y="103"/>
                  </a:lnTo>
                  <a:lnTo>
                    <a:pt x="839" y="111"/>
                  </a:lnTo>
                  <a:lnTo>
                    <a:pt x="839" y="88"/>
                  </a:lnTo>
                  <a:lnTo>
                    <a:pt x="846" y="96"/>
                  </a:lnTo>
                  <a:lnTo>
                    <a:pt x="846" y="111"/>
                  </a:lnTo>
                  <a:lnTo>
                    <a:pt x="846" y="125"/>
                  </a:lnTo>
                  <a:lnTo>
                    <a:pt x="853" y="133"/>
                  </a:lnTo>
                  <a:lnTo>
                    <a:pt x="853" y="125"/>
                  </a:lnTo>
                  <a:lnTo>
                    <a:pt x="853" y="147"/>
                  </a:lnTo>
                  <a:lnTo>
                    <a:pt x="853" y="162"/>
                  </a:lnTo>
                  <a:lnTo>
                    <a:pt x="861" y="155"/>
                  </a:lnTo>
                  <a:lnTo>
                    <a:pt x="861" y="147"/>
                  </a:lnTo>
                  <a:lnTo>
                    <a:pt x="861" y="140"/>
                  </a:lnTo>
                  <a:lnTo>
                    <a:pt x="868" y="125"/>
                  </a:lnTo>
                  <a:lnTo>
                    <a:pt x="868" y="118"/>
                  </a:lnTo>
                  <a:lnTo>
                    <a:pt x="868" y="125"/>
                  </a:lnTo>
                  <a:lnTo>
                    <a:pt x="875" y="118"/>
                  </a:lnTo>
                  <a:lnTo>
                    <a:pt x="875" y="125"/>
                  </a:lnTo>
                  <a:lnTo>
                    <a:pt x="875" y="140"/>
                  </a:lnTo>
                  <a:lnTo>
                    <a:pt x="875" y="147"/>
                  </a:lnTo>
                  <a:lnTo>
                    <a:pt x="883" y="155"/>
                  </a:lnTo>
                  <a:lnTo>
                    <a:pt x="883" y="169"/>
                  </a:lnTo>
                  <a:lnTo>
                    <a:pt x="883" y="177"/>
                  </a:lnTo>
                  <a:lnTo>
                    <a:pt x="883" y="162"/>
                  </a:lnTo>
                  <a:lnTo>
                    <a:pt x="890" y="169"/>
                  </a:lnTo>
                  <a:lnTo>
                    <a:pt x="890" y="155"/>
                  </a:lnTo>
                  <a:lnTo>
                    <a:pt x="897" y="162"/>
                  </a:lnTo>
                  <a:lnTo>
                    <a:pt x="897" y="169"/>
                  </a:lnTo>
                  <a:lnTo>
                    <a:pt x="897" y="177"/>
                  </a:lnTo>
                  <a:lnTo>
                    <a:pt x="905" y="191"/>
                  </a:lnTo>
                  <a:lnTo>
                    <a:pt x="905" y="214"/>
                  </a:lnTo>
                  <a:lnTo>
                    <a:pt x="905" y="228"/>
                  </a:lnTo>
                  <a:lnTo>
                    <a:pt x="912" y="236"/>
                  </a:lnTo>
                  <a:lnTo>
                    <a:pt x="912" y="250"/>
                  </a:lnTo>
                  <a:lnTo>
                    <a:pt x="912" y="243"/>
                  </a:lnTo>
                  <a:lnTo>
                    <a:pt x="912" y="258"/>
                  </a:lnTo>
                  <a:lnTo>
                    <a:pt x="920" y="243"/>
                  </a:lnTo>
                  <a:lnTo>
                    <a:pt x="920" y="221"/>
                  </a:lnTo>
                  <a:lnTo>
                    <a:pt x="920" y="228"/>
                  </a:lnTo>
                  <a:lnTo>
                    <a:pt x="927" y="214"/>
                  </a:lnTo>
                  <a:lnTo>
                    <a:pt x="927" y="191"/>
                  </a:lnTo>
                  <a:lnTo>
                    <a:pt x="927" y="214"/>
                  </a:lnTo>
                  <a:lnTo>
                    <a:pt x="927" y="228"/>
                  </a:lnTo>
                  <a:lnTo>
                    <a:pt x="934" y="243"/>
                  </a:lnTo>
                  <a:lnTo>
                    <a:pt x="934" y="236"/>
                  </a:lnTo>
                  <a:lnTo>
                    <a:pt x="934" y="243"/>
                  </a:lnTo>
                  <a:lnTo>
                    <a:pt x="942" y="250"/>
                  </a:lnTo>
                  <a:lnTo>
                    <a:pt x="942" y="258"/>
                  </a:lnTo>
                  <a:lnTo>
                    <a:pt x="942" y="250"/>
                  </a:lnTo>
                  <a:lnTo>
                    <a:pt x="949" y="265"/>
                  </a:lnTo>
                  <a:lnTo>
                    <a:pt x="949" y="258"/>
                  </a:lnTo>
                  <a:lnTo>
                    <a:pt x="956" y="250"/>
                  </a:lnTo>
                  <a:lnTo>
                    <a:pt x="956" y="243"/>
                  </a:lnTo>
                  <a:lnTo>
                    <a:pt x="956" y="236"/>
                  </a:lnTo>
                  <a:lnTo>
                    <a:pt x="956" y="228"/>
                  </a:lnTo>
                  <a:lnTo>
                    <a:pt x="964" y="236"/>
                  </a:lnTo>
                  <a:lnTo>
                    <a:pt x="964" y="221"/>
                  </a:lnTo>
                  <a:lnTo>
                    <a:pt x="964" y="206"/>
                  </a:lnTo>
                  <a:lnTo>
                    <a:pt x="971" y="199"/>
                  </a:lnTo>
                  <a:lnTo>
                    <a:pt x="971" y="206"/>
                  </a:lnTo>
                  <a:lnTo>
                    <a:pt x="971" y="199"/>
                  </a:lnTo>
                  <a:lnTo>
                    <a:pt x="971" y="214"/>
                  </a:lnTo>
                  <a:lnTo>
                    <a:pt x="978" y="206"/>
                  </a:lnTo>
                  <a:lnTo>
                    <a:pt x="978" y="199"/>
                  </a:lnTo>
                  <a:lnTo>
                    <a:pt x="978" y="206"/>
                  </a:lnTo>
                  <a:lnTo>
                    <a:pt x="978" y="214"/>
                  </a:lnTo>
                  <a:lnTo>
                    <a:pt x="986" y="206"/>
                  </a:lnTo>
                  <a:lnTo>
                    <a:pt x="986" y="214"/>
                  </a:lnTo>
                  <a:lnTo>
                    <a:pt x="993" y="206"/>
                  </a:lnTo>
                  <a:lnTo>
                    <a:pt x="993" y="221"/>
                  </a:lnTo>
                  <a:lnTo>
                    <a:pt x="993" y="236"/>
                  </a:lnTo>
                  <a:lnTo>
                    <a:pt x="1000" y="228"/>
                  </a:lnTo>
                  <a:lnTo>
                    <a:pt x="1000" y="236"/>
                  </a:lnTo>
                  <a:lnTo>
                    <a:pt x="1000" y="243"/>
                  </a:lnTo>
                  <a:lnTo>
                    <a:pt x="1008" y="258"/>
                  </a:lnTo>
                  <a:lnTo>
                    <a:pt x="1008" y="250"/>
                  </a:lnTo>
                  <a:lnTo>
                    <a:pt x="1008" y="243"/>
                  </a:lnTo>
                  <a:lnTo>
                    <a:pt x="1008" y="236"/>
                  </a:lnTo>
                  <a:lnTo>
                    <a:pt x="1015" y="243"/>
                  </a:lnTo>
                  <a:lnTo>
                    <a:pt x="1015" y="250"/>
                  </a:lnTo>
                  <a:lnTo>
                    <a:pt x="1015" y="258"/>
                  </a:lnTo>
                  <a:lnTo>
                    <a:pt x="1023" y="265"/>
                  </a:lnTo>
                  <a:lnTo>
                    <a:pt x="1023" y="272"/>
                  </a:lnTo>
                  <a:lnTo>
                    <a:pt x="1030" y="265"/>
                  </a:lnTo>
                  <a:lnTo>
                    <a:pt x="1030" y="272"/>
                  </a:lnTo>
                  <a:lnTo>
                    <a:pt x="1030" y="265"/>
                  </a:lnTo>
                  <a:lnTo>
                    <a:pt x="1030" y="280"/>
                  </a:lnTo>
                  <a:lnTo>
                    <a:pt x="1037" y="287"/>
                  </a:lnTo>
                  <a:lnTo>
                    <a:pt x="1037" y="272"/>
                  </a:lnTo>
                  <a:lnTo>
                    <a:pt x="1045" y="265"/>
                  </a:lnTo>
                  <a:lnTo>
                    <a:pt x="1045" y="258"/>
                  </a:lnTo>
                  <a:lnTo>
                    <a:pt x="1045" y="280"/>
                  </a:lnTo>
                  <a:lnTo>
                    <a:pt x="1052" y="272"/>
                  </a:lnTo>
                  <a:lnTo>
                    <a:pt x="1052" y="258"/>
                  </a:lnTo>
                  <a:lnTo>
                    <a:pt x="1052" y="250"/>
                  </a:lnTo>
                  <a:lnTo>
                    <a:pt x="1059" y="236"/>
                  </a:lnTo>
                  <a:lnTo>
                    <a:pt x="1059" y="243"/>
                  </a:lnTo>
                  <a:lnTo>
                    <a:pt x="1067" y="236"/>
                  </a:lnTo>
                  <a:lnTo>
                    <a:pt x="1067" y="221"/>
                  </a:lnTo>
                  <a:lnTo>
                    <a:pt x="1067" y="214"/>
                  </a:lnTo>
                  <a:lnTo>
                    <a:pt x="1074" y="221"/>
                  </a:lnTo>
                  <a:lnTo>
                    <a:pt x="1074" y="206"/>
                  </a:lnTo>
                  <a:lnTo>
                    <a:pt x="1074" y="228"/>
                  </a:lnTo>
                  <a:lnTo>
                    <a:pt x="1081" y="236"/>
                  </a:lnTo>
                  <a:lnTo>
                    <a:pt x="1081" y="228"/>
                  </a:lnTo>
                  <a:lnTo>
                    <a:pt x="1081" y="236"/>
                  </a:lnTo>
                  <a:lnTo>
                    <a:pt x="1089" y="221"/>
                  </a:lnTo>
                  <a:lnTo>
                    <a:pt x="1096" y="214"/>
                  </a:lnTo>
                  <a:lnTo>
                    <a:pt x="1096" y="221"/>
                  </a:lnTo>
                  <a:lnTo>
                    <a:pt x="1096" y="228"/>
                  </a:lnTo>
                  <a:lnTo>
                    <a:pt x="1096" y="214"/>
                  </a:lnTo>
                  <a:lnTo>
                    <a:pt x="1103" y="206"/>
                  </a:lnTo>
                  <a:lnTo>
                    <a:pt x="1103" y="214"/>
                  </a:lnTo>
                  <a:lnTo>
                    <a:pt x="1103" y="206"/>
                  </a:lnTo>
                  <a:lnTo>
                    <a:pt x="1111" y="191"/>
                  </a:lnTo>
                  <a:lnTo>
                    <a:pt x="1111" y="206"/>
                  </a:lnTo>
                  <a:lnTo>
                    <a:pt x="1111" y="199"/>
                  </a:lnTo>
                  <a:lnTo>
                    <a:pt x="1118" y="206"/>
                  </a:lnTo>
                  <a:lnTo>
                    <a:pt x="1118" y="191"/>
                  </a:lnTo>
                  <a:lnTo>
                    <a:pt x="1118" y="199"/>
                  </a:lnTo>
                  <a:lnTo>
                    <a:pt x="1126" y="191"/>
                  </a:lnTo>
                  <a:lnTo>
                    <a:pt x="1126" y="177"/>
                  </a:lnTo>
                  <a:lnTo>
                    <a:pt x="1126" y="162"/>
                  </a:lnTo>
                  <a:lnTo>
                    <a:pt x="1133" y="155"/>
                  </a:lnTo>
                  <a:lnTo>
                    <a:pt x="1133" y="162"/>
                  </a:lnTo>
                  <a:lnTo>
                    <a:pt x="1133" y="177"/>
                  </a:lnTo>
                  <a:lnTo>
                    <a:pt x="1133" y="184"/>
                  </a:lnTo>
                  <a:lnTo>
                    <a:pt x="1140" y="177"/>
                  </a:lnTo>
                  <a:lnTo>
                    <a:pt x="1140" y="169"/>
                  </a:lnTo>
                  <a:lnTo>
                    <a:pt x="1140" y="184"/>
                  </a:lnTo>
                  <a:lnTo>
                    <a:pt x="1148" y="199"/>
                  </a:lnTo>
                  <a:lnTo>
                    <a:pt x="1148" y="206"/>
                  </a:lnTo>
                  <a:lnTo>
                    <a:pt x="1148" y="214"/>
                  </a:lnTo>
                  <a:lnTo>
                    <a:pt x="1148" y="206"/>
                  </a:lnTo>
                  <a:lnTo>
                    <a:pt x="1155" y="214"/>
                  </a:lnTo>
                  <a:lnTo>
                    <a:pt x="1155" y="221"/>
                  </a:lnTo>
                  <a:lnTo>
                    <a:pt x="1155" y="236"/>
                  </a:lnTo>
                  <a:lnTo>
                    <a:pt x="1162" y="243"/>
                  </a:lnTo>
                  <a:lnTo>
                    <a:pt x="1162" y="258"/>
                  </a:lnTo>
                  <a:lnTo>
                    <a:pt x="1162" y="250"/>
                  </a:lnTo>
                  <a:lnTo>
                    <a:pt x="1170" y="243"/>
                  </a:lnTo>
                  <a:lnTo>
                    <a:pt x="1170" y="228"/>
                  </a:lnTo>
                  <a:lnTo>
                    <a:pt x="1170" y="221"/>
                  </a:lnTo>
                  <a:lnTo>
                    <a:pt x="1177" y="214"/>
                  </a:lnTo>
                  <a:lnTo>
                    <a:pt x="1177" y="228"/>
                  </a:lnTo>
                  <a:lnTo>
                    <a:pt x="1184" y="221"/>
                  </a:lnTo>
                  <a:lnTo>
                    <a:pt x="1192" y="221"/>
                  </a:lnTo>
                  <a:lnTo>
                    <a:pt x="1192" y="206"/>
                  </a:lnTo>
                  <a:lnTo>
                    <a:pt x="1192" y="221"/>
                  </a:lnTo>
                  <a:lnTo>
                    <a:pt x="1199" y="228"/>
                  </a:lnTo>
                  <a:lnTo>
                    <a:pt x="1199" y="214"/>
                  </a:lnTo>
                  <a:lnTo>
                    <a:pt x="1199" y="221"/>
                  </a:lnTo>
                  <a:lnTo>
                    <a:pt x="1206" y="228"/>
                  </a:lnTo>
                  <a:lnTo>
                    <a:pt x="1206" y="214"/>
                  </a:lnTo>
                  <a:lnTo>
                    <a:pt x="1214" y="206"/>
                  </a:lnTo>
                  <a:lnTo>
                    <a:pt x="1214" y="214"/>
                  </a:lnTo>
                  <a:lnTo>
                    <a:pt x="1214" y="199"/>
                  </a:lnTo>
                  <a:lnTo>
                    <a:pt x="1214" y="191"/>
                  </a:lnTo>
                  <a:lnTo>
                    <a:pt x="1221" y="184"/>
                  </a:lnTo>
                  <a:lnTo>
                    <a:pt x="1221" y="191"/>
                  </a:lnTo>
                  <a:lnTo>
                    <a:pt x="1221" y="199"/>
                  </a:lnTo>
                  <a:lnTo>
                    <a:pt x="1229" y="206"/>
                  </a:lnTo>
                  <a:lnTo>
                    <a:pt x="1229" y="199"/>
                  </a:lnTo>
                  <a:lnTo>
                    <a:pt x="1229" y="191"/>
                  </a:lnTo>
                  <a:lnTo>
                    <a:pt x="1236" y="184"/>
                  </a:lnTo>
                  <a:lnTo>
                    <a:pt x="1236" y="191"/>
                  </a:lnTo>
                  <a:lnTo>
                    <a:pt x="1243" y="199"/>
                  </a:lnTo>
                  <a:lnTo>
                    <a:pt x="1243" y="184"/>
                  </a:lnTo>
                  <a:lnTo>
                    <a:pt x="1243" y="177"/>
                  </a:lnTo>
                  <a:lnTo>
                    <a:pt x="1243" y="162"/>
                  </a:lnTo>
                  <a:lnTo>
                    <a:pt x="1251" y="155"/>
                  </a:lnTo>
                  <a:lnTo>
                    <a:pt x="1251" y="147"/>
                  </a:lnTo>
                  <a:lnTo>
                    <a:pt x="1251" y="140"/>
                  </a:lnTo>
                  <a:lnTo>
                    <a:pt x="1258" y="133"/>
                  </a:lnTo>
                  <a:lnTo>
                    <a:pt x="1258" y="125"/>
                  </a:lnTo>
                  <a:lnTo>
                    <a:pt x="1265" y="140"/>
                  </a:lnTo>
                  <a:lnTo>
                    <a:pt x="1265" y="125"/>
                  </a:lnTo>
                  <a:lnTo>
                    <a:pt x="1265" y="133"/>
                  </a:lnTo>
                  <a:lnTo>
                    <a:pt x="1273" y="125"/>
                  </a:lnTo>
                  <a:lnTo>
                    <a:pt x="1273" y="118"/>
                  </a:lnTo>
                  <a:lnTo>
                    <a:pt x="1280" y="125"/>
                  </a:lnTo>
                  <a:lnTo>
                    <a:pt x="1280" y="118"/>
                  </a:lnTo>
                  <a:lnTo>
                    <a:pt x="1280" y="125"/>
                  </a:lnTo>
                  <a:lnTo>
                    <a:pt x="1287" y="133"/>
                  </a:lnTo>
                  <a:lnTo>
                    <a:pt x="1287" y="140"/>
                  </a:lnTo>
                  <a:lnTo>
                    <a:pt x="1287" y="133"/>
                  </a:lnTo>
                  <a:lnTo>
                    <a:pt x="1295" y="125"/>
                  </a:lnTo>
                  <a:lnTo>
                    <a:pt x="1295" y="133"/>
                  </a:lnTo>
                  <a:lnTo>
                    <a:pt x="1302" y="118"/>
                  </a:lnTo>
                  <a:lnTo>
                    <a:pt x="1309" y="133"/>
                  </a:lnTo>
                  <a:lnTo>
                    <a:pt x="1309" y="140"/>
                  </a:lnTo>
                  <a:lnTo>
                    <a:pt x="1309" y="147"/>
                  </a:lnTo>
                  <a:lnTo>
                    <a:pt x="1309" y="140"/>
                  </a:lnTo>
                  <a:lnTo>
                    <a:pt x="1317" y="155"/>
                  </a:lnTo>
                  <a:lnTo>
                    <a:pt x="1317" y="162"/>
                  </a:lnTo>
                  <a:lnTo>
                    <a:pt x="1324" y="155"/>
                  </a:lnTo>
                  <a:lnTo>
                    <a:pt x="1324" y="140"/>
                  </a:lnTo>
                  <a:lnTo>
                    <a:pt x="1324" y="133"/>
                  </a:lnTo>
                  <a:lnTo>
                    <a:pt x="1332" y="140"/>
                  </a:lnTo>
                  <a:lnTo>
                    <a:pt x="1332" y="133"/>
                  </a:lnTo>
                  <a:lnTo>
                    <a:pt x="1332" y="140"/>
                  </a:lnTo>
                  <a:lnTo>
                    <a:pt x="1332" y="147"/>
                  </a:lnTo>
                  <a:lnTo>
                    <a:pt x="1339" y="155"/>
                  </a:lnTo>
                  <a:lnTo>
                    <a:pt x="1339" y="162"/>
                  </a:lnTo>
                  <a:lnTo>
                    <a:pt x="1339" y="169"/>
                  </a:lnTo>
                  <a:lnTo>
                    <a:pt x="1339" y="177"/>
                  </a:lnTo>
                  <a:lnTo>
                    <a:pt x="1346" y="162"/>
                  </a:lnTo>
                  <a:lnTo>
                    <a:pt x="1346" y="169"/>
                  </a:lnTo>
                  <a:lnTo>
                    <a:pt x="1346" y="162"/>
                  </a:lnTo>
                  <a:lnTo>
                    <a:pt x="1354" y="155"/>
                  </a:lnTo>
                  <a:lnTo>
                    <a:pt x="1354" y="169"/>
                  </a:lnTo>
                  <a:lnTo>
                    <a:pt x="1361" y="177"/>
                  </a:lnTo>
                  <a:lnTo>
                    <a:pt x="1361" y="184"/>
                  </a:lnTo>
                  <a:lnTo>
                    <a:pt x="1361" y="199"/>
                  </a:lnTo>
                  <a:lnTo>
                    <a:pt x="1368" y="206"/>
                  </a:lnTo>
                  <a:lnTo>
                    <a:pt x="1368" y="214"/>
                  </a:lnTo>
                  <a:lnTo>
                    <a:pt x="1368" y="228"/>
                  </a:lnTo>
                  <a:lnTo>
                    <a:pt x="1376" y="221"/>
                  </a:lnTo>
                  <a:lnTo>
                    <a:pt x="1376" y="228"/>
                  </a:lnTo>
                  <a:lnTo>
                    <a:pt x="1376" y="221"/>
                  </a:lnTo>
                  <a:lnTo>
                    <a:pt x="1376" y="206"/>
                  </a:lnTo>
                  <a:lnTo>
                    <a:pt x="1383" y="214"/>
                  </a:lnTo>
                  <a:lnTo>
                    <a:pt x="1383" y="199"/>
                  </a:lnTo>
                  <a:lnTo>
                    <a:pt x="1383" y="184"/>
                  </a:lnTo>
                  <a:lnTo>
                    <a:pt x="1383" y="199"/>
                  </a:lnTo>
                  <a:lnTo>
                    <a:pt x="1390" y="206"/>
                  </a:lnTo>
                  <a:lnTo>
                    <a:pt x="1390" y="221"/>
                  </a:lnTo>
                  <a:lnTo>
                    <a:pt x="1390" y="214"/>
                  </a:lnTo>
                  <a:lnTo>
                    <a:pt x="1398" y="221"/>
                  </a:lnTo>
                  <a:lnTo>
                    <a:pt x="1405" y="228"/>
                  </a:lnTo>
                  <a:lnTo>
                    <a:pt x="1405" y="236"/>
                  </a:lnTo>
                  <a:lnTo>
                    <a:pt x="1405" y="228"/>
                  </a:lnTo>
                  <a:lnTo>
                    <a:pt x="1412" y="236"/>
                  </a:lnTo>
                  <a:lnTo>
                    <a:pt x="1412" y="228"/>
                  </a:lnTo>
                  <a:lnTo>
                    <a:pt x="1412" y="221"/>
                  </a:lnTo>
                  <a:lnTo>
                    <a:pt x="1420" y="214"/>
                  </a:lnTo>
                  <a:lnTo>
                    <a:pt x="1420" y="206"/>
                  </a:lnTo>
                  <a:lnTo>
                    <a:pt x="1427" y="191"/>
                  </a:lnTo>
                  <a:lnTo>
                    <a:pt x="1427" y="184"/>
                  </a:lnTo>
                  <a:lnTo>
                    <a:pt x="1427" y="191"/>
                  </a:lnTo>
                  <a:lnTo>
                    <a:pt x="1435" y="206"/>
                  </a:lnTo>
                  <a:lnTo>
                    <a:pt x="1435" y="191"/>
                  </a:lnTo>
                  <a:lnTo>
                    <a:pt x="1442" y="199"/>
                  </a:lnTo>
                  <a:lnTo>
                    <a:pt x="1442" y="191"/>
                  </a:lnTo>
                  <a:lnTo>
                    <a:pt x="1449" y="199"/>
                  </a:lnTo>
                  <a:lnTo>
                    <a:pt x="1457" y="206"/>
                  </a:lnTo>
                  <a:lnTo>
                    <a:pt x="1464" y="214"/>
                  </a:lnTo>
                  <a:lnTo>
                    <a:pt x="1464" y="221"/>
                  </a:lnTo>
                  <a:lnTo>
                    <a:pt x="1464" y="236"/>
                  </a:lnTo>
                  <a:lnTo>
                    <a:pt x="1464" y="228"/>
                  </a:lnTo>
                  <a:lnTo>
                    <a:pt x="1471" y="221"/>
                  </a:lnTo>
                  <a:lnTo>
                    <a:pt x="1471" y="214"/>
                  </a:lnTo>
                  <a:lnTo>
                    <a:pt x="1471" y="221"/>
                  </a:lnTo>
                  <a:lnTo>
                    <a:pt x="1471" y="228"/>
                  </a:lnTo>
                  <a:lnTo>
                    <a:pt x="1479" y="236"/>
                  </a:lnTo>
                  <a:lnTo>
                    <a:pt x="1486" y="243"/>
                  </a:lnTo>
                  <a:lnTo>
                    <a:pt x="1486" y="236"/>
                  </a:lnTo>
                  <a:lnTo>
                    <a:pt x="1486" y="243"/>
                  </a:lnTo>
                  <a:lnTo>
                    <a:pt x="1486" y="236"/>
                  </a:lnTo>
                  <a:lnTo>
                    <a:pt x="1493" y="243"/>
                  </a:lnTo>
                  <a:lnTo>
                    <a:pt x="1493" y="250"/>
                  </a:lnTo>
                  <a:lnTo>
                    <a:pt x="1493" y="243"/>
                  </a:lnTo>
                  <a:lnTo>
                    <a:pt x="1501" y="236"/>
                  </a:lnTo>
                  <a:lnTo>
                    <a:pt x="1501" y="228"/>
                  </a:lnTo>
                  <a:lnTo>
                    <a:pt x="1508" y="236"/>
                  </a:lnTo>
                  <a:lnTo>
                    <a:pt x="1508" y="243"/>
                  </a:lnTo>
                  <a:lnTo>
                    <a:pt x="1508" y="250"/>
                  </a:lnTo>
                  <a:lnTo>
                    <a:pt x="1508" y="243"/>
                  </a:lnTo>
                  <a:lnTo>
                    <a:pt x="1515" y="228"/>
                  </a:lnTo>
                  <a:lnTo>
                    <a:pt x="1523" y="221"/>
                  </a:lnTo>
                  <a:lnTo>
                    <a:pt x="1523" y="214"/>
                  </a:lnTo>
                  <a:lnTo>
                    <a:pt x="1523" y="206"/>
                  </a:lnTo>
                  <a:lnTo>
                    <a:pt x="1530" y="199"/>
                  </a:lnTo>
                  <a:lnTo>
                    <a:pt x="1530" y="206"/>
                  </a:lnTo>
                  <a:lnTo>
                    <a:pt x="1530" y="199"/>
                  </a:lnTo>
                  <a:lnTo>
                    <a:pt x="1538" y="206"/>
                  </a:lnTo>
                  <a:lnTo>
                    <a:pt x="1538" y="221"/>
                  </a:lnTo>
                  <a:lnTo>
                    <a:pt x="1538" y="214"/>
                  </a:lnTo>
                  <a:lnTo>
                    <a:pt x="1545" y="206"/>
                  </a:lnTo>
                  <a:lnTo>
                    <a:pt x="1545" y="221"/>
                  </a:lnTo>
                  <a:lnTo>
                    <a:pt x="1545" y="206"/>
                  </a:lnTo>
                  <a:lnTo>
                    <a:pt x="1552" y="199"/>
                  </a:lnTo>
                  <a:lnTo>
                    <a:pt x="1560" y="206"/>
                  </a:lnTo>
                  <a:lnTo>
                    <a:pt x="1560" y="199"/>
                  </a:lnTo>
                  <a:lnTo>
                    <a:pt x="1560" y="191"/>
                  </a:lnTo>
                  <a:lnTo>
                    <a:pt x="1567" y="206"/>
                  </a:lnTo>
                  <a:lnTo>
                    <a:pt x="1567" y="199"/>
                  </a:lnTo>
                  <a:lnTo>
                    <a:pt x="1567" y="184"/>
                  </a:lnTo>
                  <a:lnTo>
                    <a:pt x="1567" y="199"/>
                  </a:lnTo>
                  <a:lnTo>
                    <a:pt x="1574" y="191"/>
                  </a:lnTo>
                  <a:lnTo>
                    <a:pt x="1574" y="199"/>
                  </a:lnTo>
                  <a:lnTo>
                    <a:pt x="1574" y="184"/>
                  </a:lnTo>
                  <a:lnTo>
                    <a:pt x="1582" y="191"/>
                  </a:lnTo>
                  <a:lnTo>
                    <a:pt x="1582" y="184"/>
                  </a:lnTo>
                  <a:lnTo>
                    <a:pt x="1582" y="177"/>
                  </a:lnTo>
                  <a:lnTo>
                    <a:pt x="1582" y="169"/>
                  </a:lnTo>
                  <a:lnTo>
                    <a:pt x="1589" y="162"/>
                  </a:lnTo>
                  <a:lnTo>
                    <a:pt x="1589" y="155"/>
                  </a:lnTo>
                  <a:lnTo>
                    <a:pt x="1589" y="169"/>
                  </a:lnTo>
                  <a:lnTo>
                    <a:pt x="1596" y="177"/>
                  </a:lnTo>
                  <a:lnTo>
                    <a:pt x="1596" y="184"/>
                  </a:lnTo>
                  <a:lnTo>
                    <a:pt x="1596" y="177"/>
                  </a:lnTo>
                  <a:lnTo>
                    <a:pt x="1596" y="169"/>
                  </a:lnTo>
                  <a:lnTo>
                    <a:pt x="1604" y="177"/>
                  </a:lnTo>
                  <a:lnTo>
                    <a:pt x="1604" y="191"/>
                  </a:lnTo>
                  <a:lnTo>
                    <a:pt x="1611" y="199"/>
                  </a:lnTo>
                  <a:lnTo>
                    <a:pt x="1611" y="191"/>
                  </a:lnTo>
                  <a:lnTo>
                    <a:pt x="1611" y="199"/>
                  </a:lnTo>
                  <a:lnTo>
                    <a:pt x="1611" y="206"/>
                  </a:lnTo>
                  <a:lnTo>
                    <a:pt x="1618" y="214"/>
                  </a:lnTo>
                  <a:lnTo>
                    <a:pt x="1618" y="221"/>
                  </a:lnTo>
                  <a:lnTo>
                    <a:pt x="1618" y="236"/>
                  </a:lnTo>
                  <a:lnTo>
                    <a:pt x="1626" y="228"/>
                  </a:lnTo>
                  <a:lnTo>
                    <a:pt x="1626" y="221"/>
                  </a:lnTo>
                  <a:lnTo>
                    <a:pt x="1626" y="214"/>
                  </a:lnTo>
                  <a:lnTo>
                    <a:pt x="1633" y="206"/>
                  </a:lnTo>
                  <a:lnTo>
                    <a:pt x="1633" y="199"/>
                  </a:lnTo>
                  <a:lnTo>
                    <a:pt x="1633" y="214"/>
                  </a:lnTo>
                  <a:lnTo>
                    <a:pt x="1641" y="206"/>
                  </a:lnTo>
                  <a:lnTo>
                    <a:pt x="1648" y="199"/>
                  </a:lnTo>
                  <a:lnTo>
                    <a:pt x="1655" y="206"/>
                  </a:lnTo>
                  <a:lnTo>
                    <a:pt x="1655" y="214"/>
                  </a:lnTo>
                  <a:lnTo>
                    <a:pt x="1655" y="206"/>
                  </a:lnTo>
                  <a:lnTo>
                    <a:pt x="1663" y="199"/>
                  </a:lnTo>
                  <a:lnTo>
                    <a:pt x="1663" y="214"/>
                  </a:lnTo>
                  <a:lnTo>
                    <a:pt x="1670" y="206"/>
                  </a:lnTo>
                  <a:lnTo>
                    <a:pt x="1670" y="199"/>
                  </a:lnTo>
                  <a:lnTo>
                    <a:pt x="1670" y="191"/>
                  </a:lnTo>
                  <a:lnTo>
                    <a:pt x="1677" y="184"/>
                  </a:lnTo>
                  <a:lnTo>
                    <a:pt x="1685" y="191"/>
                  </a:lnTo>
                  <a:lnTo>
                    <a:pt x="1685" y="199"/>
                  </a:lnTo>
                  <a:lnTo>
                    <a:pt x="1692" y="191"/>
                  </a:lnTo>
                  <a:lnTo>
                    <a:pt x="1692" y="184"/>
                  </a:lnTo>
                  <a:lnTo>
                    <a:pt x="1692" y="177"/>
                  </a:lnTo>
                  <a:lnTo>
                    <a:pt x="1699" y="184"/>
                  </a:lnTo>
                  <a:lnTo>
                    <a:pt x="1699" y="191"/>
                  </a:lnTo>
                  <a:lnTo>
                    <a:pt x="1699" y="184"/>
                  </a:lnTo>
                  <a:lnTo>
                    <a:pt x="1707" y="177"/>
                  </a:lnTo>
                  <a:lnTo>
                    <a:pt x="1707" y="162"/>
                  </a:lnTo>
                  <a:lnTo>
                    <a:pt x="1707" y="155"/>
                  </a:lnTo>
                  <a:lnTo>
                    <a:pt x="1714" y="147"/>
                  </a:lnTo>
                  <a:lnTo>
                    <a:pt x="1721" y="140"/>
                  </a:lnTo>
                  <a:lnTo>
                    <a:pt x="1721" y="147"/>
                  </a:lnTo>
                  <a:lnTo>
                    <a:pt x="1721" y="140"/>
                  </a:lnTo>
                  <a:lnTo>
                    <a:pt x="1729" y="147"/>
                  </a:lnTo>
                  <a:lnTo>
                    <a:pt x="1736" y="140"/>
                  </a:lnTo>
                  <a:lnTo>
                    <a:pt x="1736" y="133"/>
                  </a:lnTo>
                  <a:lnTo>
                    <a:pt x="1736" y="140"/>
                  </a:lnTo>
                  <a:lnTo>
                    <a:pt x="1736" y="133"/>
                  </a:lnTo>
                  <a:lnTo>
                    <a:pt x="1744" y="140"/>
                  </a:lnTo>
                  <a:lnTo>
                    <a:pt x="1744" y="147"/>
                  </a:lnTo>
                  <a:lnTo>
                    <a:pt x="1751" y="140"/>
                  </a:lnTo>
                  <a:lnTo>
                    <a:pt x="1751" y="133"/>
                  </a:lnTo>
                  <a:lnTo>
                    <a:pt x="1758" y="140"/>
                  </a:lnTo>
                  <a:lnTo>
                    <a:pt x="1766" y="133"/>
                  </a:lnTo>
                  <a:lnTo>
                    <a:pt x="1766" y="140"/>
                  </a:lnTo>
                  <a:lnTo>
                    <a:pt x="1766" y="147"/>
                  </a:lnTo>
                  <a:lnTo>
                    <a:pt x="1766" y="155"/>
                  </a:lnTo>
                  <a:lnTo>
                    <a:pt x="1773" y="147"/>
                  </a:lnTo>
                  <a:lnTo>
                    <a:pt x="1773" y="162"/>
                  </a:lnTo>
                  <a:lnTo>
                    <a:pt x="1780" y="155"/>
                  </a:lnTo>
                  <a:lnTo>
                    <a:pt x="1788" y="147"/>
                  </a:lnTo>
                  <a:lnTo>
                    <a:pt x="1788" y="140"/>
                  </a:lnTo>
                  <a:lnTo>
                    <a:pt x="1795" y="147"/>
                  </a:lnTo>
                  <a:lnTo>
                    <a:pt x="1795" y="155"/>
                  </a:lnTo>
                  <a:lnTo>
                    <a:pt x="1795" y="162"/>
                  </a:lnTo>
                  <a:lnTo>
                    <a:pt x="1802" y="169"/>
                  </a:lnTo>
                  <a:lnTo>
                    <a:pt x="1802" y="177"/>
                  </a:lnTo>
                  <a:lnTo>
                    <a:pt x="1802" y="162"/>
                  </a:lnTo>
                  <a:lnTo>
                    <a:pt x="1802" y="169"/>
                  </a:lnTo>
                  <a:lnTo>
                    <a:pt x="1810" y="162"/>
                  </a:lnTo>
                  <a:lnTo>
                    <a:pt x="1817" y="169"/>
                  </a:lnTo>
                  <a:lnTo>
                    <a:pt x="1817" y="184"/>
                  </a:lnTo>
                  <a:lnTo>
                    <a:pt x="1824" y="191"/>
                  </a:lnTo>
                  <a:lnTo>
                    <a:pt x="1824" y="199"/>
                  </a:lnTo>
                  <a:lnTo>
                    <a:pt x="1832" y="206"/>
                  </a:lnTo>
                  <a:lnTo>
                    <a:pt x="1832" y="214"/>
                  </a:lnTo>
                  <a:lnTo>
                    <a:pt x="1832" y="206"/>
                  </a:lnTo>
                  <a:lnTo>
                    <a:pt x="1832" y="214"/>
                  </a:lnTo>
                  <a:lnTo>
                    <a:pt x="1839" y="206"/>
                  </a:lnTo>
                  <a:lnTo>
                    <a:pt x="1839" y="199"/>
                  </a:lnTo>
                  <a:lnTo>
                    <a:pt x="1839" y="191"/>
                  </a:lnTo>
                  <a:lnTo>
                    <a:pt x="1847" y="184"/>
                  </a:lnTo>
                  <a:lnTo>
                    <a:pt x="1847" y="191"/>
                  </a:lnTo>
                  <a:lnTo>
                    <a:pt x="1847" y="199"/>
                  </a:lnTo>
                  <a:lnTo>
                    <a:pt x="1854" y="206"/>
                  </a:lnTo>
                  <a:lnTo>
                    <a:pt x="1861" y="214"/>
                  </a:lnTo>
                  <a:lnTo>
                    <a:pt x="1861" y="221"/>
                  </a:lnTo>
                  <a:lnTo>
                    <a:pt x="1869" y="214"/>
                  </a:lnTo>
                  <a:lnTo>
                    <a:pt x="1869" y="221"/>
                  </a:lnTo>
                  <a:lnTo>
                    <a:pt x="1869" y="214"/>
                  </a:lnTo>
                  <a:lnTo>
                    <a:pt x="1876" y="206"/>
                  </a:lnTo>
                  <a:lnTo>
                    <a:pt x="1876" y="199"/>
                  </a:lnTo>
                  <a:lnTo>
                    <a:pt x="1883" y="206"/>
                  </a:lnTo>
                  <a:lnTo>
                    <a:pt x="1883" y="199"/>
                  </a:lnTo>
                  <a:lnTo>
                    <a:pt x="1883" y="184"/>
                  </a:lnTo>
                  <a:lnTo>
                    <a:pt x="1891" y="191"/>
                  </a:lnTo>
                  <a:lnTo>
                    <a:pt x="1891" y="184"/>
                  </a:lnTo>
                  <a:lnTo>
                    <a:pt x="1891" y="191"/>
                  </a:lnTo>
                  <a:lnTo>
                    <a:pt x="1898" y="184"/>
                  </a:lnTo>
                  <a:lnTo>
                    <a:pt x="1905" y="191"/>
                  </a:lnTo>
                  <a:lnTo>
                    <a:pt x="1913" y="199"/>
                  </a:lnTo>
                  <a:lnTo>
                    <a:pt x="1920" y="206"/>
                  </a:lnTo>
                  <a:lnTo>
                    <a:pt x="1927" y="221"/>
                  </a:lnTo>
                  <a:lnTo>
                    <a:pt x="1927" y="214"/>
                  </a:lnTo>
                  <a:lnTo>
                    <a:pt x="1935" y="206"/>
                  </a:lnTo>
                  <a:lnTo>
                    <a:pt x="1935" y="214"/>
                  </a:lnTo>
                  <a:lnTo>
                    <a:pt x="1942" y="221"/>
                  </a:lnTo>
                  <a:lnTo>
                    <a:pt x="1942" y="228"/>
                  </a:lnTo>
                  <a:lnTo>
                    <a:pt x="1942" y="221"/>
                  </a:lnTo>
                  <a:lnTo>
                    <a:pt x="1950" y="228"/>
                  </a:lnTo>
                  <a:lnTo>
                    <a:pt x="1950" y="221"/>
                  </a:lnTo>
                  <a:lnTo>
                    <a:pt x="1950" y="228"/>
                  </a:lnTo>
                  <a:lnTo>
                    <a:pt x="1950" y="236"/>
                  </a:lnTo>
                  <a:lnTo>
                    <a:pt x="1957" y="228"/>
                  </a:lnTo>
                  <a:lnTo>
                    <a:pt x="1957" y="221"/>
                  </a:lnTo>
                  <a:lnTo>
                    <a:pt x="1964" y="214"/>
                  </a:lnTo>
                  <a:lnTo>
                    <a:pt x="1964" y="221"/>
                  </a:lnTo>
                  <a:lnTo>
                    <a:pt x="1964" y="228"/>
                  </a:lnTo>
                  <a:lnTo>
                    <a:pt x="1972" y="221"/>
                  </a:lnTo>
                  <a:lnTo>
                    <a:pt x="1972" y="214"/>
                  </a:lnTo>
                  <a:lnTo>
                    <a:pt x="1979" y="206"/>
                  </a:lnTo>
                  <a:lnTo>
                    <a:pt x="1979" y="214"/>
                  </a:lnTo>
                  <a:lnTo>
                    <a:pt x="1979" y="206"/>
                  </a:lnTo>
                  <a:lnTo>
                    <a:pt x="1986" y="199"/>
                  </a:lnTo>
                  <a:lnTo>
                    <a:pt x="1986" y="191"/>
                  </a:lnTo>
                  <a:lnTo>
                    <a:pt x="1994" y="199"/>
                  </a:lnTo>
                  <a:lnTo>
                    <a:pt x="1994" y="191"/>
                  </a:lnTo>
                  <a:lnTo>
                    <a:pt x="1994" y="199"/>
                  </a:lnTo>
                  <a:lnTo>
                    <a:pt x="1994" y="206"/>
                  </a:lnTo>
                  <a:lnTo>
                    <a:pt x="2001" y="199"/>
                  </a:lnTo>
                  <a:lnTo>
                    <a:pt x="2001" y="206"/>
                  </a:lnTo>
                  <a:lnTo>
                    <a:pt x="2008" y="199"/>
                  </a:lnTo>
                  <a:lnTo>
                    <a:pt x="2008" y="191"/>
                  </a:lnTo>
                  <a:lnTo>
                    <a:pt x="2016" y="199"/>
                  </a:lnTo>
                  <a:lnTo>
                    <a:pt x="2023" y="191"/>
                  </a:lnTo>
                  <a:lnTo>
                    <a:pt x="2023" y="199"/>
                  </a:lnTo>
                  <a:lnTo>
                    <a:pt x="2023" y="191"/>
                  </a:lnTo>
                  <a:lnTo>
                    <a:pt x="2030" y="184"/>
                  </a:lnTo>
                  <a:lnTo>
                    <a:pt x="2030" y="191"/>
                  </a:lnTo>
                  <a:lnTo>
                    <a:pt x="2030" y="184"/>
                  </a:lnTo>
                  <a:lnTo>
                    <a:pt x="2030" y="191"/>
                  </a:lnTo>
                  <a:lnTo>
                    <a:pt x="2038" y="184"/>
                  </a:lnTo>
                  <a:lnTo>
                    <a:pt x="2045" y="177"/>
                  </a:lnTo>
                  <a:lnTo>
                    <a:pt x="2045" y="169"/>
                  </a:lnTo>
                  <a:lnTo>
                    <a:pt x="2045" y="162"/>
                  </a:lnTo>
                  <a:lnTo>
                    <a:pt x="2053" y="169"/>
                  </a:lnTo>
                  <a:lnTo>
                    <a:pt x="2053" y="177"/>
                  </a:lnTo>
                  <a:lnTo>
                    <a:pt x="2060" y="169"/>
                  </a:lnTo>
                  <a:lnTo>
                    <a:pt x="2060" y="177"/>
                  </a:lnTo>
                  <a:lnTo>
                    <a:pt x="2060" y="184"/>
                  </a:lnTo>
                  <a:lnTo>
                    <a:pt x="2067" y="191"/>
                  </a:lnTo>
                  <a:lnTo>
                    <a:pt x="2075" y="199"/>
                  </a:lnTo>
                  <a:lnTo>
                    <a:pt x="2075" y="206"/>
                  </a:lnTo>
                  <a:lnTo>
                    <a:pt x="2075" y="214"/>
                  </a:lnTo>
                  <a:lnTo>
                    <a:pt x="2082" y="221"/>
                  </a:lnTo>
                  <a:lnTo>
                    <a:pt x="2082" y="214"/>
                  </a:lnTo>
                  <a:lnTo>
                    <a:pt x="2089" y="206"/>
                  </a:lnTo>
                  <a:lnTo>
                    <a:pt x="2089" y="199"/>
                  </a:lnTo>
                  <a:lnTo>
                    <a:pt x="2097" y="206"/>
                  </a:lnTo>
                  <a:lnTo>
                    <a:pt x="2104" y="199"/>
                  </a:lnTo>
                  <a:lnTo>
                    <a:pt x="2111" y="191"/>
                  </a:lnTo>
                  <a:lnTo>
                    <a:pt x="2111" y="199"/>
                  </a:lnTo>
                  <a:lnTo>
                    <a:pt x="2119" y="206"/>
                  </a:lnTo>
                  <a:lnTo>
                    <a:pt x="2119" y="199"/>
                  </a:lnTo>
                  <a:lnTo>
                    <a:pt x="2119" y="191"/>
                  </a:lnTo>
                  <a:lnTo>
                    <a:pt x="2119" y="199"/>
                  </a:lnTo>
                  <a:lnTo>
                    <a:pt x="2126" y="206"/>
                  </a:lnTo>
                  <a:lnTo>
                    <a:pt x="2126" y="199"/>
                  </a:lnTo>
                  <a:lnTo>
                    <a:pt x="2133" y="191"/>
                  </a:lnTo>
                  <a:lnTo>
                    <a:pt x="2133" y="184"/>
                  </a:lnTo>
                  <a:lnTo>
                    <a:pt x="2133" y="177"/>
                  </a:lnTo>
                  <a:lnTo>
                    <a:pt x="2141" y="184"/>
                  </a:lnTo>
                  <a:lnTo>
                    <a:pt x="2141" y="191"/>
                  </a:lnTo>
                  <a:lnTo>
                    <a:pt x="2141" y="184"/>
                  </a:lnTo>
                  <a:lnTo>
                    <a:pt x="2148" y="191"/>
                  </a:lnTo>
                  <a:lnTo>
                    <a:pt x="2148" y="184"/>
                  </a:lnTo>
                  <a:lnTo>
                    <a:pt x="2148" y="177"/>
                  </a:lnTo>
                  <a:lnTo>
                    <a:pt x="2156" y="184"/>
                  </a:lnTo>
                  <a:lnTo>
                    <a:pt x="2163" y="177"/>
                  </a:lnTo>
                  <a:lnTo>
                    <a:pt x="2163" y="169"/>
                  </a:lnTo>
                  <a:lnTo>
                    <a:pt x="2170" y="162"/>
                  </a:lnTo>
                  <a:lnTo>
                    <a:pt x="2170" y="155"/>
                  </a:lnTo>
                  <a:lnTo>
                    <a:pt x="2178" y="147"/>
                  </a:lnTo>
                  <a:lnTo>
                    <a:pt x="2178" y="140"/>
                  </a:lnTo>
                  <a:lnTo>
                    <a:pt x="2178" y="147"/>
                  </a:lnTo>
                  <a:lnTo>
                    <a:pt x="2178" y="155"/>
                  </a:lnTo>
                  <a:lnTo>
                    <a:pt x="2185" y="147"/>
                  </a:lnTo>
                  <a:lnTo>
                    <a:pt x="2192" y="140"/>
                  </a:lnTo>
                  <a:lnTo>
                    <a:pt x="2192" y="147"/>
                  </a:lnTo>
                  <a:lnTo>
                    <a:pt x="2200" y="140"/>
                  </a:lnTo>
                  <a:lnTo>
                    <a:pt x="2200" y="147"/>
                  </a:lnTo>
                  <a:lnTo>
                    <a:pt x="2207" y="155"/>
                  </a:lnTo>
                  <a:lnTo>
                    <a:pt x="2207" y="147"/>
                  </a:lnTo>
                  <a:lnTo>
                    <a:pt x="2207" y="140"/>
                  </a:lnTo>
                  <a:lnTo>
                    <a:pt x="2214" y="147"/>
                  </a:lnTo>
                  <a:lnTo>
                    <a:pt x="2222" y="140"/>
                  </a:lnTo>
                  <a:lnTo>
                    <a:pt x="2222" y="147"/>
                  </a:lnTo>
                  <a:lnTo>
                    <a:pt x="2229" y="155"/>
                  </a:lnTo>
                  <a:lnTo>
                    <a:pt x="2229" y="162"/>
                  </a:lnTo>
                  <a:lnTo>
                    <a:pt x="2236" y="169"/>
                  </a:lnTo>
                  <a:lnTo>
                    <a:pt x="2244" y="162"/>
                  </a:lnTo>
                  <a:lnTo>
                    <a:pt x="2244" y="155"/>
                  </a:lnTo>
                  <a:lnTo>
                    <a:pt x="2244" y="147"/>
                  </a:lnTo>
                  <a:lnTo>
                    <a:pt x="2244" y="155"/>
                  </a:lnTo>
                  <a:lnTo>
                    <a:pt x="2251" y="147"/>
                  </a:lnTo>
                  <a:lnTo>
                    <a:pt x="2251" y="155"/>
                  </a:lnTo>
                  <a:lnTo>
                    <a:pt x="2259" y="162"/>
                  </a:lnTo>
                  <a:lnTo>
                    <a:pt x="2266" y="169"/>
                  </a:lnTo>
                  <a:lnTo>
                    <a:pt x="2273" y="162"/>
                  </a:lnTo>
                  <a:lnTo>
                    <a:pt x="2281" y="169"/>
                  </a:lnTo>
                  <a:lnTo>
                    <a:pt x="2281" y="177"/>
                  </a:lnTo>
                  <a:lnTo>
                    <a:pt x="2281" y="184"/>
                  </a:lnTo>
                  <a:lnTo>
                    <a:pt x="2281" y="191"/>
                  </a:lnTo>
                  <a:lnTo>
                    <a:pt x="2288" y="199"/>
                  </a:lnTo>
                  <a:lnTo>
                    <a:pt x="2288" y="206"/>
                  </a:lnTo>
                  <a:lnTo>
                    <a:pt x="2288" y="199"/>
                  </a:lnTo>
                  <a:lnTo>
                    <a:pt x="2295" y="206"/>
                  </a:lnTo>
                  <a:lnTo>
                    <a:pt x="2295" y="199"/>
                  </a:lnTo>
                  <a:lnTo>
                    <a:pt x="2295" y="191"/>
                  </a:lnTo>
                  <a:lnTo>
                    <a:pt x="2303" y="184"/>
                  </a:lnTo>
                  <a:lnTo>
                    <a:pt x="2303" y="177"/>
                  </a:lnTo>
                  <a:lnTo>
                    <a:pt x="2303" y="191"/>
                  </a:lnTo>
                  <a:lnTo>
                    <a:pt x="2310" y="199"/>
                  </a:lnTo>
                  <a:lnTo>
                    <a:pt x="2317" y="206"/>
                  </a:lnTo>
                  <a:lnTo>
                    <a:pt x="2325" y="214"/>
                  </a:lnTo>
                  <a:lnTo>
                    <a:pt x="2332" y="206"/>
                  </a:lnTo>
                  <a:lnTo>
                    <a:pt x="2332" y="199"/>
                  </a:lnTo>
                  <a:lnTo>
                    <a:pt x="2339" y="191"/>
                  </a:lnTo>
                  <a:lnTo>
                    <a:pt x="2339" y="199"/>
                  </a:lnTo>
                  <a:lnTo>
                    <a:pt x="2339" y="191"/>
                  </a:lnTo>
                  <a:lnTo>
                    <a:pt x="2347" y="184"/>
                  </a:lnTo>
                  <a:lnTo>
                    <a:pt x="2347" y="191"/>
                  </a:lnTo>
                  <a:lnTo>
                    <a:pt x="2354" y="184"/>
                  </a:lnTo>
                  <a:lnTo>
                    <a:pt x="2362" y="191"/>
                  </a:lnTo>
                  <a:lnTo>
                    <a:pt x="2362" y="184"/>
                  </a:lnTo>
                  <a:lnTo>
                    <a:pt x="2369" y="191"/>
                  </a:lnTo>
                  <a:lnTo>
                    <a:pt x="2369" y="184"/>
                  </a:lnTo>
                  <a:lnTo>
                    <a:pt x="2369" y="191"/>
                  </a:lnTo>
                  <a:lnTo>
                    <a:pt x="2376" y="199"/>
                  </a:lnTo>
                  <a:lnTo>
                    <a:pt x="2384" y="206"/>
                  </a:lnTo>
                  <a:lnTo>
                    <a:pt x="2391" y="199"/>
                  </a:lnTo>
                  <a:lnTo>
                    <a:pt x="2391" y="206"/>
                  </a:lnTo>
                  <a:lnTo>
                    <a:pt x="2398" y="214"/>
                  </a:lnTo>
                  <a:lnTo>
                    <a:pt x="2406" y="214"/>
                  </a:lnTo>
                  <a:lnTo>
                    <a:pt x="2413" y="221"/>
                  </a:lnTo>
                  <a:lnTo>
                    <a:pt x="2420" y="214"/>
                  </a:lnTo>
                  <a:lnTo>
                    <a:pt x="2420" y="206"/>
                  </a:lnTo>
                  <a:lnTo>
                    <a:pt x="2420" y="214"/>
                  </a:lnTo>
                  <a:lnTo>
                    <a:pt x="2428" y="221"/>
                  </a:lnTo>
                  <a:lnTo>
                    <a:pt x="2428" y="214"/>
                  </a:lnTo>
                  <a:lnTo>
                    <a:pt x="2435" y="206"/>
                  </a:lnTo>
                  <a:lnTo>
                    <a:pt x="2435" y="199"/>
                  </a:lnTo>
                  <a:lnTo>
                    <a:pt x="2435" y="206"/>
                  </a:lnTo>
                  <a:lnTo>
                    <a:pt x="2442" y="199"/>
                  </a:lnTo>
                  <a:lnTo>
                    <a:pt x="2450" y="191"/>
                  </a:lnTo>
                  <a:lnTo>
                    <a:pt x="2457" y="199"/>
                  </a:lnTo>
                  <a:lnTo>
                    <a:pt x="2465" y="191"/>
                  </a:lnTo>
                  <a:lnTo>
                    <a:pt x="2472" y="199"/>
                  </a:lnTo>
                  <a:lnTo>
                    <a:pt x="2479" y="191"/>
                  </a:lnTo>
                  <a:lnTo>
                    <a:pt x="2479" y="184"/>
                  </a:lnTo>
                  <a:lnTo>
                    <a:pt x="2479" y="191"/>
                  </a:lnTo>
                  <a:lnTo>
                    <a:pt x="2487" y="184"/>
                  </a:lnTo>
                  <a:lnTo>
                    <a:pt x="2494" y="184"/>
                  </a:lnTo>
                  <a:lnTo>
                    <a:pt x="2501" y="177"/>
                  </a:lnTo>
                  <a:lnTo>
                    <a:pt x="2509" y="169"/>
                  </a:lnTo>
                  <a:lnTo>
                    <a:pt x="2509" y="162"/>
                  </a:lnTo>
                  <a:lnTo>
                    <a:pt x="2509" y="169"/>
                  </a:lnTo>
                  <a:lnTo>
                    <a:pt x="2516" y="177"/>
                  </a:lnTo>
                  <a:lnTo>
                    <a:pt x="2516" y="169"/>
                  </a:lnTo>
                  <a:lnTo>
                    <a:pt x="2523" y="177"/>
                  </a:lnTo>
                  <a:lnTo>
                    <a:pt x="2523" y="184"/>
                  </a:lnTo>
                  <a:lnTo>
                    <a:pt x="2523" y="191"/>
                  </a:lnTo>
                  <a:lnTo>
                    <a:pt x="2531" y="184"/>
                  </a:lnTo>
                  <a:lnTo>
                    <a:pt x="2531" y="191"/>
                  </a:lnTo>
                  <a:lnTo>
                    <a:pt x="2531" y="199"/>
                  </a:lnTo>
                  <a:lnTo>
                    <a:pt x="2538" y="206"/>
                  </a:lnTo>
                  <a:lnTo>
                    <a:pt x="2538" y="214"/>
                  </a:lnTo>
                  <a:lnTo>
                    <a:pt x="2545" y="206"/>
                  </a:lnTo>
                  <a:lnTo>
                    <a:pt x="2545" y="199"/>
                  </a:lnTo>
                  <a:lnTo>
                    <a:pt x="2553" y="191"/>
                  </a:lnTo>
                  <a:lnTo>
                    <a:pt x="2553" y="199"/>
                  </a:lnTo>
                  <a:lnTo>
                    <a:pt x="2560" y="191"/>
                  </a:lnTo>
                  <a:lnTo>
                    <a:pt x="2560" y="199"/>
                  </a:lnTo>
                  <a:lnTo>
                    <a:pt x="2568" y="191"/>
                  </a:lnTo>
                  <a:lnTo>
                    <a:pt x="2575" y="199"/>
                  </a:lnTo>
                  <a:lnTo>
                    <a:pt x="2575" y="191"/>
                  </a:lnTo>
                  <a:lnTo>
                    <a:pt x="2582" y="199"/>
                  </a:lnTo>
                  <a:lnTo>
                    <a:pt x="2582" y="191"/>
                  </a:lnTo>
                  <a:lnTo>
                    <a:pt x="2590" y="184"/>
                  </a:lnTo>
                  <a:lnTo>
                    <a:pt x="2590" y="191"/>
                  </a:lnTo>
                  <a:lnTo>
                    <a:pt x="2597" y="184"/>
                  </a:lnTo>
                  <a:lnTo>
                    <a:pt x="2597" y="177"/>
                  </a:lnTo>
                  <a:lnTo>
                    <a:pt x="2604" y="184"/>
                  </a:lnTo>
                  <a:lnTo>
                    <a:pt x="2604" y="191"/>
                  </a:lnTo>
                  <a:lnTo>
                    <a:pt x="2612" y="184"/>
                  </a:lnTo>
                  <a:lnTo>
                    <a:pt x="2612" y="177"/>
                  </a:lnTo>
                  <a:lnTo>
                    <a:pt x="2619" y="184"/>
                  </a:lnTo>
                  <a:lnTo>
                    <a:pt x="2619" y="177"/>
                  </a:lnTo>
                  <a:lnTo>
                    <a:pt x="2626" y="169"/>
                  </a:lnTo>
                  <a:lnTo>
                    <a:pt x="2626" y="162"/>
                  </a:lnTo>
                  <a:lnTo>
                    <a:pt x="2634" y="155"/>
                  </a:lnTo>
                  <a:lnTo>
                    <a:pt x="2634" y="147"/>
                  </a:lnTo>
                  <a:lnTo>
                    <a:pt x="2641" y="155"/>
                  </a:lnTo>
                  <a:lnTo>
                    <a:pt x="2641" y="147"/>
                  </a:lnTo>
                  <a:lnTo>
                    <a:pt x="2648" y="155"/>
                  </a:lnTo>
                  <a:lnTo>
                    <a:pt x="2656" y="147"/>
                  </a:lnTo>
                  <a:lnTo>
                    <a:pt x="2663" y="155"/>
                  </a:lnTo>
                  <a:lnTo>
                    <a:pt x="2671" y="147"/>
                  </a:lnTo>
                  <a:lnTo>
                    <a:pt x="2671" y="155"/>
                  </a:lnTo>
                  <a:lnTo>
                    <a:pt x="2678" y="147"/>
                  </a:lnTo>
                  <a:lnTo>
                    <a:pt x="2685" y="155"/>
                  </a:lnTo>
                  <a:lnTo>
                    <a:pt x="2685" y="162"/>
                  </a:lnTo>
                  <a:lnTo>
                    <a:pt x="2693" y="155"/>
                  </a:lnTo>
                  <a:lnTo>
                    <a:pt x="2693" y="162"/>
                  </a:lnTo>
                  <a:lnTo>
                    <a:pt x="2693" y="169"/>
                  </a:lnTo>
                  <a:lnTo>
                    <a:pt x="2700" y="162"/>
                  </a:lnTo>
                  <a:lnTo>
                    <a:pt x="2707" y="155"/>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7" name="Freeform 95">
              <a:extLst>
                <a:ext uri="{FF2B5EF4-FFF2-40B4-BE49-F238E27FC236}">
                  <a16:creationId xmlns:a16="http://schemas.microsoft.com/office/drawing/2014/main" id="{6A8EE87C-8046-C34D-AA33-D18525B6D8E1}"/>
                </a:ext>
              </a:extLst>
            </p:cNvPr>
            <p:cNvSpPr>
              <a:spLocks/>
            </p:cNvSpPr>
            <p:nvPr/>
          </p:nvSpPr>
          <p:spPr bwMode="auto">
            <a:xfrm>
              <a:off x="6069013" y="3614738"/>
              <a:ext cx="1717675" cy="106363"/>
            </a:xfrm>
            <a:custGeom>
              <a:avLst/>
              <a:gdLst>
                <a:gd name="T0" fmla="*/ 22 w 1082"/>
                <a:gd name="T1" fmla="*/ 15 h 67"/>
                <a:gd name="T2" fmla="*/ 37 w 1082"/>
                <a:gd name="T3" fmla="*/ 44 h 67"/>
                <a:gd name="T4" fmla="*/ 52 w 1082"/>
                <a:gd name="T5" fmla="*/ 30 h 67"/>
                <a:gd name="T6" fmla="*/ 67 w 1082"/>
                <a:gd name="T7" fmla="*/ 44 h 67"/>
                <a:gd name="T8" fmla="*/ 89 w 1082"/>
                <a:gd name="T9" fmla="*/ 44 h 67"/>
                <a:gd name="T10" fmla="*/ 111 w 1082"/>
                <a:gd name="T11" fmla="*/ 37 h 67"/>
                <a:gd name="T12" fmla="*/ 133 w 1082"/>
                <a:gd name="T13" fmla="*/ 59 h 67"/>
                <a:gd name="T14" fmla="*/ 155 w 1082"/>
                <a:gd name="T15" fmla="*/ 59 h 67"/>
                <a:gd name="T16" fmla="*/ 177 w 1082"/>
                <a:gd name="T17" fmla="*/ 59 h 67"/>
                <a:gd name="T18" fmla="*/ 199 w 1082"/>
                <a:gd name="T19" fmla="*/ 44 h 67"/>
                <a:gd name="T20" fmla="*/ 206 w 1082"/>
                <a:gd name="T21" fmla="*/ 44 h 67"/>
                <a:gd name="T22" fmla="*/ 221 w 1082"/>
                <a:gd name="T23" fmla="*/ 44 h 67"/>
                <a:gd name="T24" fmla="*/ 236 w 1082"/>
                <a:gd name="T25" fmla="*/ 44 h 67"/>
                <a:gd name="T26" fmla="*/ 243 w 1082"/>
                <a:gd name="T27" fmla="*/ 30 h 67"/>
                <a:gd name="T28" fmla="*/ 258 w 1082"/>
                <a:gd name="T29" fmla="*/ 15 h 67"/>
                <a:gd name="T30" fmla="*/ 273 w 1082"/>
                <a:gd name="T31" fmla="*/ 30 h 67"/>
                <a:gd name="T32" fmla="*/ 287 w 1082"/>
                <a:gd name="T33" fmla="*/ 59 h 67"/>
                <a:gd name="T34" fmla="*/ 317 w 1082"/>
                <a:gd name="T35" fmla="*/ 44 h 67"/>
                <a:gd name="T36" fmla="*/ 339 w 1082"/>
                <a:gd name="T37" fmla="*/ 44 h 67"/>
                <a:gd name="T38" fmla="*/ 361 w 1082"/>
                <a:gd name="T39" fmla="*/ 30 h 67"/>
                <a:gd name="T40" fmla="*/ 383 w 1082"/>
                <a:gd name="T41" fmla="*/ 15 h 67"/>
                <a:gd name="T42" fmla="*/ 405 w 1082"/>
                <a:gd name="T43" fmla="*/ 8 h 67"/>
                <a:gd name="T44" fmla="*/ 427 w 1082"/>
                <a:gd name="T45" fmla="*/ 8 h 67"/>
                <a:gd name="T46" fmla="*/ 449 w 1082"/>
                <a:gd name="T47" fmla="*/ 22 h 67"/>
                <a:gd name="T48" fmla="*/ 471 w 1082"/>
                <a:gd name="T49" fmla="*/ 22 h 67"/>
                <a:gd name="T50" fmla="*/ 493 w 1082"/>
                <a:gd name="T51" fmla="*/ 37 h 67"/>
                <a:gd name="T52" fmla="*/ 508 w 1082"/>
                <a:gd name="T53" fmla="*/ 37 h 67"/>
                <a:gd name="T54" fmla="*/ 515 w 1082"/>
                <a:gd name="T55" fmla="*/ 37 h 67"/>
                <a:gd name="T56" fmla="*/ 537 w 1082"/>
                <a:gd name="T57" fmla="*/ 52 h 67"/>
                <a:gd name="T58" fmla="*/ 552 w 1082"/>
                <a:gd name="T59" fmla="*/ 37 h 67"/>
                <a:gd name="T60" fmla="*/ 567 w 1082"/>
                <a:gd name="T61" fmla="*/ 37 h 67"/>
                <a:gd name="T62" fmla="*/ 589 w 1082"/>
                <a:gd name="T63" fmla="*/ 44 h 67"/>
                <a:gd name="T64" fmla="*/ 611 w 1082"/>
                <a:gd name="T65" fmla="*/ 59 h 67"/>
                <a:gd name="T66" fmla="*/ 626 w 1082"/>
                <a:gd name="T67" fmla="*/ 59 h 67"/>
                <a:gd name="T68" fmla="*/ 648 w 1082"/>
                <a:gd name="T69" fmla="*/ 44 h 67"/>
                <a:gd name="T70" fmla="*/ 670 w 1082"/>
                <a:gd name="T71" fmla="*/ 44 h 67"/>
                <a:gd name="T72" fmla="*/ 699 w 1082"/>
                <a:gd name="T73" fmla="*/ 30 h 67"/>
                <a:gd name="T74" fmla="*/ 714 w 1082"/>
                <a:gd name="T75" fmla="*/ 30 h 67"/>
                <a:gd name="T76" fmla="*/ 729 w 1082"/>
                <a:gd name="T77" fmla="*/ 30 h 67"/>
                <a:gd name="T78" fmla="*/ 743 w 1082"/>
                <a:gd name="T79" fmla="*/ 44 h 67"/>
                <a:gd name="T80" fmla="*/ 773 w 1082"/>
                <a:gd name="T81" fmla="*/ 44 h 67"/>
                <a:gd name="T82" fmla="*/ 788 w 1082"/>
                <a:gd name="T83" fmla="*/ 44 h 67"/>
                <a:gd name="T84" fmla="*/ 810 w 1082"/>
                <a:gd name="T85" fmla="*/ 30 h 67"/>
                <a:gd name="T86" fmla="*/ 824 w 1082"/>
                <a:gd name="T87" fmla="*/ 30 h 67"/>
                <a:gd name="T88" fmla="*/ 839 w 1082"/>
                <a:gd name="T89" fmla="*/ 15 h 67"/>
                <a:gd name="T90" fmla="*/ 868 w 1082"/>
                <a:gd name="T91" fmla="*/ 8 h 67"/>
                <a:gd name="T92" fmla="*/ 898 w 1082"/>
                <a:gd name="T93" fmla="*/ 8 h 67"/>
                <a:gd name="T94" fmla="*/ 913 w 1082"/>
                <a:gd name="T95" fmla="*/ 8 h 67"/>
                <a:gd name="T96" fmla="*/ 935 w 1082"/>
                <a:gd name="T97" fmla="*/ 22 h 67"/>
                <a:gd name="T98" fmla="*/ 964 w 1082"/>
                <a:gd name="T99" fmla="*/ 44 h 67"/>
                <a:gd name="T100" fmla="*/ 986 w 1082"/>
                <a:gd name="T101" fmla="*/ 44 h 67"/>
                <a:gd name="T102" fmla="*/ 1008 w 1082"/>
                <a:gd name="T103" fmla="*/ 44 h 67"/>
                <a:gd name="T104" fmla="*/ 1023 w 1082"/>
                <a:gd name="T105" fmla="*/ 30 h 67"/>
                <a:gd name="T106" fmla="*/ 1045 w 1082"/>
                <a:gd name="T107" fmla="*/ 44 h 67"/>
                <a:gd name="T108" fmla="*/ 1060 w 1082"/>
                <a:gd name="T109" fmla="*/ 44 h 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2"/>
                <a:gd name="T166" fmla="*/ 0 h 67"/>
                <a:gd name="T167" fmla="*/ 1082 w 1082"/>
                <a:gd name="T168" fmla="*/ 67 h 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2" h="67">
                  <a:moveTo>
                    <a:pt x="0" y="8"/>
                  </a:moveTo>
                  <a:lnTo>
                    <a:pt x="8" y="15"/>
                  </a:lnTo>
                  <a:lnTo>
                    <a:pt x="15" y="22"/>
                  </a:lnTo>
                  <a:lnTo>
                    <a:pt x="22" y="15"/>
                  </a:lnTo>
                  <a:lnTo>
                    <a:pt x="30" y="22"/>
                  </a:lnTo>
                  <a:lnTo>
                    <a:pt x="30" y="30"/>
                  </a:lnTo>
                  <a:lnTo>
                    <a:pt x="37" y="37"/>
                  </a:lnTo>
                  <a:lnTo>
                    <a:pt x="37" y="44"/>
                  </a:lnTo>
                  <a:lnTo>
                    <a:pt x="44" y="52"/>
                  </a:lnTo>
                  <a:lnTo>
                    <a:pt x="52" y="44"/>
                  </a:lnTo>
                  <a:lnTo>
                    <a:pt x="52" y="37"/>
                  </a:lnTo>
                  <a:lnTo>
                    <a:pt x="52" y="30"/>
                  </a:lnTo>
                  <a:lnTo>
                    <a:pt x="59" y="37"/>
                  </a:lnTo>
                  <a:lnTo>
                    <a:pt x="59" y="44"/>
                  </a:lnTo>
                  <a:lnTo>
                    <a:pt x="59" y="52"/>
                  </a:lnTo>
                  <a:lnTo>
                    <a:pt x="67" y="44"/>
                  </a:lnTo>
                  <a:lnTo>
                    <a:pt x="74" y="52"/>
                  </a:lnTo>
                  <a:lnTo>
                    <a:pt x="74" y="59"/>
                  </a:lnTo>
                  <a:lnTo>
                    <a:pt x="81" y="52"/>
                  </a:lnTo>
                  <a:lnTo>
                    <a:pt x="89" y="44"/>
                  </a:lnTo>
                  <a:lnTo>
                    <a:pt x="96" y="37"/>
                  </a:lnTo>
                  <a:lnTo>
                    <a:pt x="96" y="30"/>
                  </a:lnTo>
                  <a:lnTo>
                    <a:pt x="103" y="37"/>
                  </a:lnTo>
                  <a:lnTo>
                    <a:pt x="111" y="37"/>
                  </a:lnTo>
                  <a:lnTo>
                    <a:pt x="118" y="44"/>
                  </a:lnTo>
                  <a:lnTo>
                    <a:pt x="125" y="44"/>
                  </a:lnTo>
                  <a:lnTo>
                    <a:pt x="133" y="52"/>
                  </a:lnTo>
                  <a:lnTo>
                    <a:pt x="133" y="59"/>
                  </a:lnTo>
                  <a:lnTo>
                    <a:pt x="140" y="52"/>
                  </a:lnTo>
                  <a:lnTo>
                    <a:pt x="140" y="44"/>
                  </a:lnTo>
                  <a:lnTo>
                    <a:pt x="147" y="52"/>
                  </a:lnTo>
                  <a:lnTo>
                    <a:pt x="155" y="59"/>
                  </a:lnTo>
                  <a:lnTo>
                    <a:pt x="162" y="67"/>
                  </a:lnTo>
                  <a:lnTo>
                    <a:pt x="170" y="59"/>
                  </a:lnTo>
                  <a:lnTo>
                    <a:pt x="177" y="52"/>
                  </a:lnTo>
                  <a:lnTo>
                    <a:pt x="177" y="59"/>
                  </a:lnTo>
                  <a:lnTo>
                    <a:pt x="177" y="67"/>
                  </a:lnTo>
                  <a:lnTo>
                    <a:pt x="184" y="59"/>
                  </a:lnTo>
                  <a:lnTo>
                    <a:pt x="192" y="52"/>
                  </a:lnTo>
                  <a:lnTo>
                    <a:pt x="199" y="44"/>
                  </a:lnTo>
                  <a:lnTo>
                    <a:pt x="199" y="37"/>
                  </a:lnTo>
                  <a:lnTo>
                    <a:pt x="199" y="44"/>
                  </a:lnTo>
                  <a:lnTo>
                    <a:pt x="206" y="37"/>
                  </a:lnTo>
                  <a:lnTo>
                    <a:pt x="206" y="44"/>
                  </a:lnTo>
                  <a:lnTo>
                    <a:pt x="206" y="52"/>
                  </a:lnTo>
                  <a:lnTo>
                    <a:pt x="214" y="44"/>
                  </a:lnTo>
                  <a:lnTo>
                    <a:pt x="214" y="52"/>
                  </a:lnTo>
                  <a:lnTo>
                    <a:pt x="221" y="44"/>
                  </a:lnTo>
                  <a:lnTo>
                    <a:pt x="221" y="37"/>
                  </a:lnTo>
                  <a:lnTo>
                    <a:pt x="228" y="44"/>
                  </a:lnTo>
                  <a:lnTo>
                    <a:pt x="236" y="37"/>
                  </a:lnTo>
                  <a:lnTo>
                    <a:pt x="236" y="44"/>
                  </a:lnTo>
                  <a:lnTo>
                    <a:pt x="236" y="37"/>
                  </a:lnTo>
                  <a:lnTo>
                    <a:pt x="236" y="30"/>
                  </a:lnTo>
                  <a:lnTo>
                    <a:pt x="243" y="37"/>
                  </a:lnTo>
                  <a:lnTo>
                    <a:pt x="243" y="30"/>
                  </a:lnTo>
                  <a:lnTo>
                    <a:pt x="250" y="37"/>
                  </a:lnTo>
                  <a:lnTo>
                    <a:pt x="250" y="30"/>
                  </a:lnTo>
                  <a:lnTo>
                    <a:pt x="258" y="22"/>
                  </a:lnTo>
                  <a:lnTo>
                    <a:pt x="258" y="15"/>
                  </a:lnTo>
                  <a:lnTo>
                    <a:pt x="265" y="22"/>
                  </a:lnTo>
                  <a:lnTo>
                    <a:pt x="265" y="30"/>
                  </a:lnTo>
                  <a:lnTo>
                    <a:pt x="273" y="22"/>
                  </a:lnTo>
                  <a:lnTo>
                    <a:pt x="273" y="30"/>
                  </a:lnTo>
                  <a:lnTo>
                    <a:pt x="280" y="37"/>
                  </a:lnTo>
                  <a:lnTo>
                    <a:pt x="287" y="44"/>
                  </a:lnTo>
                  <a:lnTo>
                    <a:pt x="287" y="52"/>
                  </a:lnTo>
                  <a:lnTo>
                    <a:pt x="287" y="59"/>
                  </a:lnTo>
                  <a:lnTo>
                    <a:pt x="295" y="52"/>
                  </a:lnTo>
                  <a:lnTo>
                    <a:pt x="302" y="44"/>
                  </a:lnTo>
                  <a:lnTo>
                    <a:pt x="309" y="44"/>
                  </a:lnTo>
                  <a:lnTo>
                    <a:pt x="317" y="44"/>
                  </a:lnTo>
                  <a:lnTo>
                    <a:pt x="324" y="37"/>
                  </a:lnTo>
                  <a:lnTo>
                    <a:pt x="331" y="44"/>
                  </a:lnTo>
                  <a:lnTo>
                    <a:pt x="331" y="37"/>
                  </a:lnTo>
                  <a:lnTo>
                    <a:pt x="339" y="44"/>
                  </a:lnTo>
                  <a:lnTo>
                    <a:pt x="346" y="37"/>
                  </a:lnTo>
                  <a:lnTo>
                    <a:pt x="346" y="30"/>
                  </a:lnTo>
                  <a:lnTo>
                    <a:pt x="353" y="37"/>
                  </a:lnTo>
                  <a:lnTo>
                    <a:pt x="361" y="30"/>
                  </a:lnTo>
                  <a:lnTo>
                    <a:pt x="368" y="37"/>
                  </a:lnTo>
                  <a:lnTo>
                    <a:pt x="376" y="30"/>
                  </a:lnTo>
                  <a:lnTo>
                    <a:pt x="376" y="22"/>
                  </a:lnTo>
                  <a:lnTo>
                    <a:pt x="383" y="15"/>
                  </a:lnTo>
                  <a:lnTo>
                    <a:pt x="390" y="8"/>
                  </a:lnTo>
                  <a:lnTo>
                    <a:pt x="398" y="8"/>
                  </a:lnTo>
                  <a:lnTo>
                    <a:pt x="405" y="0"/>
                  </a:lnTo>
                  <a:lnTo>
                    <a:pt x="405" y="8"/>
                  </a:lnTo>
                  <a:lnTo>
                    <a:pt x="405" y="0"/>
                  </a:lnTo>
                  <a:lnTo>
                    <a:pt x="412" y="8"/>
                  </a:lnTo>
                  <a:lnTo>
                    <a:pt x="420" y="0"/>
                  </a:lnTo>
                  <a:lnTo>
                    <a:pt x="427" y="8"/>
                  </a:lnTo>
                  <a:lnTo>
                    <a:pt x="434" y="0"/>
                  </a:lnTo>
                  <a:lnTo>
                    <a:pt x="434" y="8"/>
                  </a:lnTo>
                  <a:lnTo>
                    <a:pt x="442" y="15"/>
                  </a:lnTo>
                  <a:lnTo>
                    <a:pt x="449" y="22"/>
                  </a:lnTo>
                  <a:lnTo>
                    <a:pt x="449" y="15"/>
                  </a:lnTo>
                  <a:lnTo>
                    <a:pt x="456" y="8"/>
                  </a:lnTo>
                  <a:lnTo>
                    <a:pt x="464" y="15"/>
                  </a:lnTo>
                  <a:lnTo>
                    <a:pt x="471" y="22"/>
                  </a:lnTo>
                  <a:lnTo>
                    <a:pt x="479" y="15"/>
                  </a:lnTo>
                  <a:lnTo>
                    <a:pt x="486" y="22"/>
                  </a:lnTo>
                  <a:lnTo>
                    <a:pt x="493" y="30"/>
                  </a:lnTo>
                  <a:lnTo>
                    <a:pt x="493" y="37"/>
                  </a:lnTo>
                  <a:lnTo>
                    <a:pt x="501" y="44"/>
                  </a:lnTo>
                  <a:lnTo>
                    <a:pt x="501" y="52"/>
                  </a:lnTo>
                  <a:lnTo>
                    <a:pt x="508" y="44"/>
                  </a:lnTo>
                  <a:lnTo>
                    <a:pt x="508" y="37"/>
                  </a:lnTo>
                  <a:lnTo>
                    <a:pt x="508" y="44"/>
                  </a:lnTo>
                  <a:lnTo>
                    <a:pt x="515" y="37"/>
                  </a:lnTo>
                  <a:lnTo>
                    <a:pt x="515" y="30"/>
                  </a:lnTo>
                  <a:lnTo>
                    <a:pt x="515" y="37"/>
                  </a:lnTo>
                  <a:lnTo>
                    <a:pt x="523" y="44"/>
                  </a:lnTo>
                  <a:lnTo>
                    <a:pt x="530" y="52"/>
                  </a:lnTo>
                  <a:lnTo>
                    <a:pt x="530" y="44"/>
                  </a:lnTo>
                  <a:lnTo>
                    <a:pt x="537" y="52"/>
                  </a:lnTo>
                  <a:lnTo>
                    <a:pt x="537" y="44"/>
                  </a:lnTo>
                  <a:lnTo>
                    <a:pt x="545" y="52"/>
                  </a:lnTo>
                  <a:lnTo>
                    <a:pt x="552" y="44"/>
                  </a:lnTo>
                  <a:lnTo>
                    <a:pt x="552" y="37"/>
                  </a:lnTo>
                  <a:lnTo>
                    <a:pt x="559" y="30"/>
                  </a:lnTo>
                  <a:lnTo>
                    <a:pt x="559" y="37"/>
                  </a:lnTo>
                  <a:lnTo>
                    <a:pt x="559" y="30"/>
                  </a:lnTo>
                  <a:lnTo>
                    <a:pt x="567" y="37"/>
                  </a:lnTo>
                  <a:lnTo>
                    <a:pt x="567" y="30"/>
                  </a:lnTo>
                  <a:lnTo>
                    <a:pt x="574" y="37"/>
                  </a:lnTo>
                  <a:lnTo>
                    <a:pt x="582" y="44"/>
                  </a:lnTo>
                  <a:lnTo>
                    <a:pt x="589" y="44"/>
                  </a:lnTo>
                  <a:lnTo>
                    <a:pt x="596" y="52"/>
                  </a:lnTo>
                  <a:lnTo>
                    <a:pt x="604" y="44"/>
                  </a:lnTo>
                  <a:lnTo>
                    <a:pt x="611" y="52"/>
                  </a:lnTo>
                  <a:lnTo>
                    <a:pt x="611" y="59"/>
                  </a:lnTo>
                  <a:lnTo>
                    <a:pt x="618" y="52"/>
                  </a:lnTo>
                  <a:lnTo>
                    <a:pt x="618" y="59"/>
                  </a:lnTo>
                  <a:lnTo>
                    <a:pt x="618" y="52"/>
                  </a:lnTo>
                  <a:lnTo>
                    <a:pt x="626" y="59"/>
                  </a:lnTo>
                  <a:lnTo>
                    <a:pt x="633" y="52"/>
                  </a:lnTo>
                  <a:lnTo>
                    <a:pt x="640" y="59"/>
                  </a:lnTo>
                  <a:lnTo>
                    <a:pt x="640" y="52"/>
                  </a:lnTo>
                  <a:lnTo>
                    <a:pt x="648" y="44"/>
                  </a:lnTo>
                  <a:lnTo>
                    <a:pt x="655" y="37"/>
                  </a:lnTo>
                  <a:lnTo>
                    <a:pt x="662" y="44"/>
                  </a:lnTo>
                  <a:lnTo>
                    <a:pt x="662" y="37"/>
                  </a:lnTo>
                  <a:lnTo>
                    <a:pt x="670" y="44"/>
                  </a:lnTo>
                  <a:lnTo>
                    <a:pt x="677" y="37"/>
                  </a:lnTo>
                  <a:lnTo>
                    <a:pt x="685" y="44"/>
                  </a:lnTo>
                  <a:lnTo>
                    <a:pt x="692" y="37"/>
                  </a:lnTo>
                  <a:lnTo>
                    <a:pt x="699" y="30"/>
                  </a:lnTo>
                  <a:lnTo>
                    <a:pt x="699" y="37"/>
                  </a:lnTo>
                  <a:lnTo>
                    <a:pt x="699" y="30"/>
                  </a:lnTo>
                  <a:lnTo>
                    <a:pt x="707" y="37"/>
                  </a:lnTo>
                  <a:lnTo>
                    <a:pt x="714" y="30"/>
                  </a:lnTo>
                  <a:lnTo>
                    <a:pt x="714" y="22"/>
                  </a:lnTo>
                  <a:lnTo>
                    <a:pt x="721" y="15"/>
                  </a:lnTo>
                  <a:lnTo>
                    <a:pt x="721" y="22"/>
                  </a:lnTo>
                  <a:lnTo>
                    <a:pt x="729" y="30"/>
                  </a:lnTo>
                  <a:lnTo>
                    <a:pt x="729" y="22"/>
                  </a:lnTo>
                  <a:lnTo>
                    <a:pt x="736" y="30"/>
                  </a:lnTo>
                  <a:lnTo>
                    <a:pt x="743" y="37"/>
                  </a:lnTo>
                  <a:lnTo>
                    <a:pt x="743" y="44"/>
                  </a:lnTo>
                  <a:lnTo>
                    <a:pt x="751" y="52"/>
                  </a:lnTo>
                  <a:lnTo>
                    <a:pt x="758" y="44"/>
                  </a:lnTo>
                  <a:lnTo>
                    <a:pt x="765" y="37"/>
                  </a:lnTo>
                  <a:lnTo>
                    <a:pt x="773" y="44"/>
                  </a:lnTo>
                  <a:lnTo>
                    <a:pt x="773" y="37"/>
                  </a:lnTo>
                  <a:lnTo>
                    <a:pt x="780" y="44"/>
                  </a:lnTo>
                  <a:lnTo>
                    <a:pt x="780" y="37"/>
                  </a:lnTo>
                  <a:lnTo>
                    <a:pt x="788" y="44"/>
                  </a:lnTo>
                  <a:lnTo>
                    <a:pt x="788" y="37"/>
                  </a:lnTo>
                  <a:lnTo>
                    <a:pt x="795" y="44"/>
                  </a:lnTo>
                  <a:lnTo>
                    <a:pt x="802" y="37"/>
                  </a:lnTo>
                  <a:lnTo>
                    <a:pt x="810" y="30"/>
                  </a:lnTo>
                  <a:lnTo>
                    <a:pt x="810" y="37"/>
                  </a:lnTo>
                  <a:lnTo>
                    <a:pt x="810" y="30"/>
                  </a:lnTo>
                  <a:lnTo>
                    <a:pt x="817" y="37"/>
                  </a:lnTo>
                  <a:lnTo>
                    <a:pt x="824" y="30"/>
                  </a:lnTo>
                  <a:lnTo>
                    <a:pt x="832" y="37"/>
                  </a:lnTo>
                  <a:lnTo>
                    <a:pt x="832" y="30"/>
                  </a:lnTo>
                  <a:lnTo>
                    <a:pt x="832" y="22"/>
                  </a:lnTo>
                  <a:lnTo>
                    <a:pt x="839" y="15"/>
                  </a:lnTo>
                  <a:lnTo>
                    <a:pt x="846" y="8"/>
                  </a:lnTo>
                  <a:lnTo>
                    <a:pt x="854" y="15"/>
                  </a:lnTo>
                  <a:lnTo>
                    <a:pt x="861" y="8"/>
                  </a:lnTo>
                  <a:lnTo>
                    <a:pt x="868" y="8"/>
                  </a:lnTo>
                  <a:lnTo>
                    <a:pt x="876" y="15"/>
                  </a:lnTo>
                  <a:lnTo>
                    <a:pt x="883" y="8"/>
                  </a:lnTo>
                  <a:lnTo>
                    <a:pt x="891" y="0"/>
                  </a:lnTo>
                  <a:lnTo>
                    <a:pt x="898" y="8"/>
                  </a:lnTo>
                  <a:lnTo>
                    <a:pt x="905" y="15"/>
                  </a:lnTo>
                  <a:lnTo>
                    <a:pt x="905" y="22"/>
                  </a:lnTo>
                  <a:lnTo>
                    <a:pt x="913" y="15"/>
                  </a:lnTo>
                  <a:lnTo>
                    <a:pt x="913" y="8"/>
                  </a:lnTo>
                  <a:lnTo>
                    <a:pt x="920" y="15"/>
                  </a:lnTo>
                  <a:lnTo>
                    <a:pt x="920" y="8"/>
                  </a:lnTo>
                  <a:lnTo>
                    <a:pt x="927" y="15"/>
                  </a:lnTo>
                  <a:lnTo>
                    <a:pt x="935" y="22"/>
                  </a:lnTo>
                  <a:lnTo>
                    <a:pt x="942" y="22"/>
                  </a:lnTo>
                  <a:lnTo>
                    <a:pt x="949" y="30"/>
                  </a:lnTo>
                  <a:lnTo>
                    <a:pt x="957" y="37"/>
                  </a:lnTo>
                  <a:lnTo>
                    <a:pt x="964" y="44"/>
                  </a:lnTo>
                  <a:lnTo>
                    <a:pt x="971" y="37"/>
                  </a:lnTo>
                  <a:lnTo>
                    <a:pt x="971" y="30"/>
                  </a:lnTo>
                  <a:lnTo>
                    <a:pt x="979" y="37"/>
                  </a:lnTo>
                  <a:lnTo>
                    <a:pt x="986" y="44"/>
                  </a:lnTo>
                  <a:lnTo>
                    <a:pt x="994" y="52"/>
                  </a:lnTo>
                  <a:lnTo>
                    <a:pt x="1001" y="44"/>
                  </a:lnTo>
                  <a:lnTo>
                    <a:pt x="1008" y="37"/>
                  </a:lnTo>
                  <a:lnTo>
                    <a:pt x="1008" y="44"/>
                  </a:lnTo>
                  <a:lnTo>
                    <a:pt x="1008" y="37"/>
                  </a:lnTo>
                  <a:lnTo>
                    <a:pt x="1016" y="30"/>
                  </a:lnTo>
                  <a:lnTo>
                    <a:pt x="1023" y="37"/>
                  </a:lnTo>
                  <a:lnTo>
                    <a:pt x="1023" y="30"/>
                  </a:lnTo>
                  <a:lnTo>
                    <a:pt x="1030" y="37"/>
                  </a:lnTo>
                  <a:lnTo>
                    <a:pt x="1030" y="30"/>
                  </a:lnTo>
                  <a:lnTo>
                    <a:pt x="1038" y="37"/>
                  </a:lnTo>
                  <a:lnTo>
                    <a:pt x="1045" y="44"/>
                  </a:lnTo>
                  <a:lnTo>
                    <a:pt x="1045" y="37"/>
                  </a:lnTo>
                  <a:lnTo>
                    <a:pt x="1052" y="44"/>
                  </a:lnTo>
                  <a:lnTo>
                    <a:pt x="1052" y="52"/>
                  </a:lnTo>
                  <a:lnTo>
                    <a:pt x="1060" y="44"/>
                  </a:lnTo>
                  <a:lnTo>
                    <a:pt x="1067" y="52"/>
                  </a:lnTo>
                  <a:lnTo>
                    <a:pt x="1074" y="52"/>
                  </a:lnTo>
                  <a:lnTo>
                    <a:pt x="1082" y="59"/>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98" name="Line 96">
              <a:extLst>
                <a:ext uri="{FF2B5EF4-FFF2-40B4-BE49-F238E27FC236}">
                  <a16:creationId xmlns:a16="http://schemas.microsoft.com/office/drawing/2014/main" id="{9FD0E7FB-9D57-894E-8107-2BCF7F4B5BC0}"/>
                </a:ext>
              </a:extLst>
            </p:cNvPr>
            <p:cNvSpPr>
              <a:spLocks noChangeShapeType="1"/>
            </p:cNvSpPr>
            <p:nvPr/>
          </p:nvSpPr>
          <p:spPr bwMode="auto">
            <a:xfrm flipV="1">
              <a:off x="1712913" y="1185863"/>
              <a:ext cx="11113" cy="4789488"/>
            </a:xfrm>
            <a:prstGeom prst="line">
              <a:avLst/>
            </a:prstGeom>
            <a:noFill/>
            <a:ln w="0">
              <a:solidFill>
                <a:srgbClr val="9933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9" name="Freeform 97">
              <a:extLst>
                <a:ext uri="{FF2B5EF4-FFF2-40B4-BE49-F238E27FC236}">
                  <a16:creationId xmlns:a16="http://schemas.microsoft.com/office/drawing/2014/main" id="{D135AB15-062E-5B45-A52F-EE69188CE94B}"/>
                </a:ext>
              </a:extLst>
            </p:cNvPr>
            <p:cNvSpPr>
              <a:spLocks/>
            </p:cNvSpPr>
            <p:nvPr/>
          </p:nvSpPr>
          <p:spPr bwMode="auto">
            <a:xfrm>
              <a:off x="1724025" y="1185863"/>
              <a:ext cx="1588" cy="2043113"/>
            </a:xfrm>
            <a:custGeom>
              <a:avLst/>
              <a:gdLst>
                <a:gd name="T0" fmla="*/ 0 w 1"/>
                <a:gd name="T1" fmla="*/ 0 h 175"/>
                <a:gd name="T2" fmla="*/ 0 w 1"/>
                <a:gd name="T3" fmla="*/ 175 h 175"/>
                <a:gd name="T4" fmla="*/ 0 w 1"/>
                <a:gd name="T5" fmla="*/ 0 h 175"/>
                <a:gd name="T6" fmla="*/ 0 60000 65536"/>
                <a:gd name="T7" fmla="*/ 0 60000 65536"/>
                <a:gd name="T8" fmla="*/ 0 60000 65536"/>
                <a:gd name="T9" fmla="*/ 0 w 1"/>
                <a:gd name="T10" fmla="*/ 0 h 175"/>
                <a:gd name="T11" fmla="*/ 1 w 1"/>
                <a:gd name="T12" fmla="*/ 175 h 175"/>
              </a:gdLst>
              <a:ahLst/>
              <a:cxnLst>
                <a:cxn ang="T6">
                  <a:pos x="T0" y="T1"/>
                </a:cxn>
                <a:cxn ang="T7">
                  <a:pos x="T2" y="T3"/>
                </a:cxn>
                <a:cxn ang="T8">
                  <a:pos x="T4" y="T5"/>
                </a:cxn>
              </a:cxnLst>
              <a:rect l="T9" t="T10" r="T11" b="T12"/>
              <a:pathLst>
                <a:path w="1" h="175">
                  <a:moveTo>
                    <a:pt x="0" y="0"/>
                  </a:moveTo>
                  <a:lnTo>
                    <a:pt x="0" y="175"/>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0" name="Freeform 98">
              <a:extLst>
                <a:ext uri="{FF2B5EF4-FFF2-40B4-BE49-F238E27FC236}">
                  <a16:creationId xmlns:a16="http://schemas.microsoft.com/office/drawing/2014/main" id="{4EE64FD5-D8AD-6048-8511-981E1144CA2E}"/>
                </a:ext>
              </a:extLst>
            </p:cNvPr>
            <p:cNvSpPr>
              <a:spLocks/>
            </p:cNvSpPr>
            <p:nvPr/>
          </p:nvSpPr>
          <p:spPr bwMode="auto">
            <a:xfrm>
              <a:off x="1736725" y="1185863"/>
              <a:ext cx="11113" cy="4789488"/>
            </a:xfrm>
            <a:custGeom>
              <a:avLst/>
              <a:gdLst>
                <a:gd name="T0" fmla="*/ 0 w 7"/>
                <a:gd name="T1" fmla="*/ 0 h 3017"/>
                <a:gd name="T2" fmla="*/ 0 w 7"/>
                <a:gd name="T3" fmla="*/ 36 h 3017"/>
                <a:gd name="T4" fmla="*/ 0 w 7"/>
                <a:gd name="T5" fmla="*/ 1111 h 3017"/>
                <a:gd name="T6" fmla="*/ 0 w 7"/>
                <a:gd name="T7" fmla="*/ 1516 h 3017"/>
                <a:gd name="T8" fmla="*/ 0 w 7"/>
                <a:gd name="T9" fmla="*/ 1390 h 3017"/>
                <a:gd name="T10" fmla="*/ 7 w 7"/>
                <a:gd name="T11" fmla="*/ 1758 h 3017"/>
                <a:gd name="T12" fmla="*/ 7 w 7"/>
                <a:gd name="T13" fmla="*/ 2465 h 3017"/>
                <a:gd name="T14" fmla="*/ 7 w 7"/>
                <a:gd name="T15" fmla="*/ 3017 h 301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017"/>
                <a:gd name="T26" fmla="*/ 7 w 7"/>
                <a:gd name="T27" fmla="*/ 3017 h 30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017">
                  <a:moveTo>
                    <a:pt x="0" y="0"/>
                  </a:moveTo>
                  <a:lnTo>
                    <a:pt x="0" y="36"/>
                  </a:lnTo>
                  <a:lnTo>
                    <a:pt x="0" y="1111"/>
                  </a:lnTo>
                  <a:lnTo>
                    <a:pt x="0" y="1516"/>
                  </a:lnTo>
                  <a:lnTo>
                    <a:pt x="0" y="1390"/>
                  </a:lnTo>
                  <a:lnTo>
                    <a:pt x="7" y="1758"/>
                  </a:lnTo>
                  <a:lnTo>
                    <a:pt x="7" y="2465"/>
                  </a:lnTo>
                  <a:lnTo>
                    <a:pt x="7" y="3017"/>
                  </a:lnTo>
                </a:path>
              </a:pathLst>
            </a:custGeom>
            <a:noFill/>
            <a:ln w="0">
              <a:solidFill>
                <a:srgbClr val="99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1" name="Freeform 99">
              <a:extLst>
                <a:ext uri="{FF2B5EF4-FFF2-40B4-BE49-F238E27FC236}">
                  <a16:creationId xmlns:a16="http://schemas.microsoft.com/office/drawing/2014/main" id="{9AEAA75A-2A55-4D48-8908-7562105D54BB}"/>
                </a:ext>
              </a:extLst>
            </p:cNvPr>
            <p:cNvSpPr>
              <a:spLocks/>
            </p:cNvSpPr>
            <p:nvPr/>
          </p:nvSpPr>
          <p:spPr bwMode="auto">
            <a:xfrm>
              <a:off x="1771650" y="3381375"/>
              <a:ext cx="4297363" cy="2593975"/>
            </a:xfrm>
            <a:custGeom>
              <a:avLst/>
              <a:gdLst>
                <a:gd name="T0" fmla="*/ 29 w 2707"/>
                <a:gd name="T1" fmla="*/ 1472 h 1634"/>
                <a:gd name="T2" fmla="*/ 66 w 2707"/>
                <a:gd name="T3" fmla="*/ 501 h 1634"/>
                <a:gd name="T4" fmla="*/ 96 w 2707"/>
                <a:gd name="T5" fmla="*/ 780 h 1634"/>
                <a:gd name="T6" fmla="*/ 132 w 2707"/>
                <a:gd name="T7" fmla="*/ 861 h 1634"/>
                <a:gd name="T8" fmla="*/ 162 w 2707"/>
                <a:gd name="T9" fmla="*/ 486 h 1634"/>
                <a:gd name="T10" fmla="*/ 199 w 2707"/>
                <a:gd name="T11" fmla="*/ 346 h 1634"/>
                <a:gd name="T12" fmla="*/ 228 w 2707"/>
                <a:gd name="T13" fmla="*/ 317 h 1634"/>
                <a:gd name="T14" fmla="*/ 265 w 2707"/>
                <a:gd name="T15" fmla="*/ 390 h 1634"/>
                <a:gd name="T16" fmla="*/ 294 w 2707"/>
                <a:gd name="T17" fmla="*/ 265 h 1634"/>
                <a:gd name="T18" fmla="*/ 331 w 2707"/>
                <a:gd name="T19" fmla="*/ 118 h 1634"/>
                <a:gd name="T20" fmla="*/ 368 w 2707"/>
                <a:gd name="T21" fmla="*/ 44 h 1634"/>
                <a:gd name="T22" fmla="*/ 405 w 2707"/>
                <a:gd name="T23" fmla="*/ 111 h 1634"/>
                <a:gd name="T24" fmla="*/ 441 w 2707"/>
                <a:gd name="T25" fmla="*/ 162 h 1634"/>
                <a:gd name="T26" fmla="*/ 471 w 2707"/>
                <a:gd name="T27" fmla="*/ 309 h 1634"/>
                <a:gd name="T28" fmla="*/ 508 w 2707"/>
                <a:gd name="T29" fmla="*/ 236 h 1634"/>
                <a:gd name="T30" fmla="*/ 544 w 2707"/>
                <a:gd name="T31" fmla="*/ 302 h 1634"/>
                <a:gd name="T32" fmla="*/ 574 w 2707"/>
                <a:gd name="T33" fmla="*/ 353 h 1634"/>
                <a:gd name="T34" fmla="*/ 611 w 2707"/>
                <a:gd name="T35" fmla="*/ 265 h 1634"/>
                <a:gd name="T36" fmla="*/ 647 w 2707"/>
                <a:gd name="T37" fmla="*/ 206 h 1634"/>
                <a:gd name="T38" fmla="*/ 684 w 2707"/>
                <a:gd name="T39" fmla="*/ 184 h 1634"/>
                <a:gd name="T40" fmla="*/ 721 w 2707"/>
                <a:gd name="T41" fmla="*/ 258 h 1634"/>
                <a:gd name="T42" fmla="*/ 758 w 2707"/>
                <a:gd name="T43" fmla="*/ 206 h 1634"/>
                <a:gd name="T44" fmla="*/ 802 w 2707"/>
                <a:gd name="T45" fmla="*/ 96 h 1634"/>
                <a:gd name="T46" fmla="*/ 839 w 2707"/>
                <a:gd name="T47" fmla="*/ 111 h 1634"/>
                <a:gd name="T48" fmla="*/ 875 w 2707"/>
                <a:gd name="T49" fmla="*/ 140 h 1634"/>
                <a:gd name="T50" fmla="*/ 912 w 2707"/>
                <a:gd name="T51" fmla="*/ 258 h 1634"/>
                <a:gd name="T52" fmla="*/ 956 w 2707"/>
                <a:gd name="T53" fmla="*/ 243 h 1634"/>
                <a:gd name="T54" fmla="*/ 993 w 2707"/>
                <a:gd name="T55" fmla="*/ 221 h 1634"/>
                <a:gd name="T56" fmla="*/ 1030 w 2707"/>
                <a:gd name="T57" fmla="*/ 280 h 1634"/>
                <a:gd name="T58" fmla="*/ 1081 w 2707"/>
                <a:gd name="T59" fmla="*/ 236 h 1634"/>
                <a:gd name="T60" fmla="*/ 1126 w 2707"/>
                <a:gd name="T61" fmla="*/ 191 h 1634"/>
                <a:gd name="T62" fmla="*/ 1162 w 2707"/>
                <a:gd name="T63" fmla="*/ 243 h 1634"/>
                <a:gd name="T64" fmla="*/ 1214 w 2707"/>
                <a:gd name="T65" fmla="*/ 206 h 1634"/>
                <a:gd name="T66" fmla="*/ 1251 w 2707"/>
                <a:gd name="T67" fmla="*/ 147 h 1634"/>
                <a:gd name="T68" fmla="*/ 1302 w 2707"/>
                <a:gd name="T69" fmla="*/ 118 h 1634"/>
                <a:gd name="T70" fmla="*/ 1339 w 2707"/>
                <a:gd name="T71" fmla="*/ 177 h 1634"/>
                <a:gd name="T72" fmla="*/ 1383 w 2707"/>
                <a:gd name="T73" fmla="*/ 199 h 1634"/>
                <a:gd name="T74" fmla="*/ 1427 w 2707"/>
                <a:gd name="T75" fmla="*/ 191 h 1634"/>
                <a:gd name="T76" fmla="*/ 1486 w 2707"/>
                <a:gd name="T77" fmla="*/ 236 h 1634"/>
                <a:gd name="T78" fmla="*/ 1530 w 2707"/>
                <a:gd name="T79" fmla="*/ 206 h 1634"/>
                <a:gd name="T80" fmla="*/ 1574 w 2707"/>
                <a:gd name="T81" fmla="*/ 199 h 1634"/>
                <a:gd name="T82" fmla="*/ 1611 w 2707"/>
                <a:gd name="T83" fmla="*/ 199 h 1634"/>
                <a:gd name="T84" fmla="*/ 1663 w 2707"/>
                <a:gd name="T85" fmla="*/ 214 h 1634"/>
                <a:gd name="T86" fmla="*/ 1721 w 2707"/>
                <a:gd name="T87" fmla="*/ 140 h 1634"/>
                <a:gd name="T88" fmla="*/ 1773 w 2707"/>
                <a:gd name="T89" fmla="*/ 147 h 1634"/>
                <a:gd name="T90" fmla="*/ 1832 w 2707"/>
                <a:gd name="T91" fmla="*/ 206 h 1634"/>
                <a:gd name="T92" fmla="*/ 1876 w 2707"/>
                <a:gd name="T93" fmla="*/ 199 h 1634"/>
                <a:gd name="T94" fmla="*/ 1942 w 2707"/>
                <a:gd name="T95" fmla="*/ 221 h 1634"/>
                <a:gd name="T96" fmla="*/ 1994 w 2707"/>
                <a:gd name="T97" fmla="*/ 199 h 1634"/>
                <a:gd name="T98" fmla="*/ 2045 w 2707"/>
                <a:gd name="T99" fmla="*/ 177 h 1634"/>
                <a:gd name="T100" fmla="*/ 2104 w 2707"/>
                <a:gd name="T101" fmla="*/ 199 h 1634"/>
                <a:gd name="T102" fmla="*/ 2148 w 2707"/>
                <a:gd name="T103" fmla="*/ 177 h 1634"/>
                <a:gd name="T104" fmla="*/ 2207 w 2707"/>
                <a:gd name="T105" fmla="*/ 140 h 1634"/>
                <a:gd name="T106" fmla="*/ 2281 w 2707"/>
                <a:gd name="T107" fmla="*/ 177 h 1634"/>
                <a:gd name="T108" fmla="*/ 2339 w 2707"/>
                <a:gd name="T109" fmla="*/ 191 h 1634"/>
                <a:gd name="T110" fmla="*/ 2413 w 2707"/>
                <a:gd name="T111" fmla="*/ 221 h 1634"/>
                <a:gd name="T112" fmla="*/ 2487 w 2707"/>
                <a:gd name="T113" fmla="*/ 184 h 1634"/>
                <a:gd name="T114" fmla="*/ 2545 w 2707"/>
                <a:gd name="T115" fmla="*/ 199 h 1634"/>
                <a:gd name="T116" fmla="*/ 2612 w 2707"/>
                <a:gd name="T117" fmla="*/ 177 h 1634"/>
                <a:gd name="T118" fmla="*/ 2693 w 2707"/>
                <a:gd name="T119" fmla="*/ 155 h 16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07"/>
                <a:gd name="T181" fmla="*/ 0 h 1634"/>
                <a:gd name="T182" fmla="*/ 2707 w 2707"/>
                <a:gd name="T183" fmla="*/ 1634 h 16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07" h="1634">
                  <a:moveTo>
                    <a:pt x="0" y="1634"/>
                  </a:moveTo>
                  <a:lnTo>
                    <a:pt x="0" y="1509"/>
                  </a:lnTo>
                  <a:lnTo>
                    <a:pt x="0" y="1545"/>
                  </a:lnTo>
                  <a:lnTo>
                    <a:pt x="7" y="1060"/>
                  </a:lnTo>
                  <a:lnTo>
                    <a:pt x="7" y="677"/>
                  </a:lnTo>
                  <a:lnTo>
                    <a:pt x="7" y="1038"/>
                  </a:lnTo>
                  <a:lnTo>
                    <a:pt x="15" y="1317"/>
                  </a:lnTo>
                  <a:lnTo>
                    <a:pt x="15" y="1560"/>
                  </a:lnTo>
                  <a:lnTo>
                    <a:pt x="15" y="1553"/>
                  </a:lnTo>
                  <a:lnTo>
                    <a:pt x="15" y="1406"/>
                  </a:lnTo>
                  <a:lnTo>
                    <a:pt x="22" y="1472"/>
                  </a:lnTo>
                  <a:lnTo>
                    <a:pt x="22" y="1487"/>
                  </a:lnTo>
                  <a:lnTo>
                    <a:pt x="22" y="1626"/>
                  </a:lnTo>
                  <a:lnTo>
                    <a:pt x="22" y="1442"/>
                  </a:lnTo>
                  <a:lnTo>
                    <a:pt x="29" y="1420"/>
                  </a:lnTo>
                  <a:lnTo>
                    <a:pt x="29" y="1590"/>
                  </a:lnTo>
                  <a:lnTo>
                    <a:pt x="29" y="1472"/>
                  </a:lnTo>
                  <a:lnTo>
                    <a:pt x="29" y="1465"/>
                  </a:lnTo>
                  <a:lnTo>
                    <a:pt x="37" y="1273"/>
                  </a:lnTo>
                  <a:lnTo>
                    <a:pt x="37" y="1126"/>
                  </a:lnTo>
                  <a:lnTo>
                    <a:pt x="37" y="986"/>
                  </a:lnTo>
                  <a:lnTo>
                    <a:pt x="44" y="905"/>
                  </a:lnTo>
                  <a:lnTo>
                    <a:pt x="44" y="1008"/>
                  </a:lnTo>
                  <a:lnTo>
                    <a:pt x="44" y="773"/>
                  </a:lnTo>
                  <a:lnTo>
                    <a:pt x="44" y="552"/>
                  </a:lnTo>
                  <a:lnTo>
                    <a:pt x="51" y="456"/>
                  </a:lnTo>
                  <a:lnTo>
                    <a:pt x="51" y="574"/>
                  </a:lnTo>
                  <a:lnTo>
                    <a:pt x="51" y="515"/>
                  </a:lnTo>
                  <a:lnTo>
                    <a:pt x="51" y="677"/>
                  </a:lnTo>
                  <a:lnTo>
                    <a:pt x="59" y="515"/>
                  </a:lnTo>
                  <a:lnTo>
                    <a:pt x="59" y="464"/>
                  </a:lnTo>
                  <a:lnTo>
                    <a:pt x="59" y="574"/>
                  </a:lnTo>
                  <a:lnTo>
                    <a:pt x="66" y="640"/>
                  </a:lnTo>
                  <a:lnTo>
                    <a:pt x="66" y="501"/>
                  </a:lnTo>
                  <a:lnTo>
                    <a:pt x="66" y="604"/>
                  </a:lnTo>
                  <a:lnTo>
                    <a:pt x="66" y="574"/>
                  </a:lnTo>
                  <a:lnTo>
                    <a:pt x="73" y="611"/>
                  </a:lnTo>
                  <a:lnTo>
                    <a:pt x="73" y="508"/>
                  </a:lnTo>
                  <a:lnTo>
                    <a:pt x="73" y="626"/>
                  </a:lnTo>
                  <a:lnTo>
                    <a:pt x="73" y="604"/>
                  </a:lnTo>
                  <a:lnTo>
                    <a:pt x="81" y="743"/>
                  </a:lnTo>
                  <a:lnTo>
                    <a:pt x="81" y="714"/>
                  </a:lnTo>
                  <a:lnTo>
                    <a:pt x="81" y="729"/>
                  </a:lnTo>
                  <a:lnTo>
                    <a:pt x="81" y="721"/>
                  </a:lnTo>
                  <a:lnTo>
                    <a:pt x="88" y="795"/>
                  </a:lnTo>
                  <a:lnTo>
                    <a:pt x="88" y="913"/>
                  </a:lnTo>
                  <a:lnTo>
                    <a:pt x="88" y="854"/>
                  </a:lnTo>
                  <a:lnTo>
                    <a:pt x="88" y="751"/>
                  </a:lnTo>
                  <a:lnTo>
                    <a:pt x="96" y="684"/>
                  </a:lnTo>
                  <a:lnTo>
                    <a:pt x="96" y="743"/>
                  </a:lnTo>
                  <a:lnTo>
                    <a:pt x="96" y="780"/>
                  </a:lnTo>
                  <a:lnTo>
                    <a:pt x="96" y="854"/>
                  </a:lnTo>
                  <a:lnTo>
                    <a:pt x="103" y="868"/>
                  </a:lnTo>
                  <a:lnTo>
                    <a:pt x="103" y="920"/>
                  </a:lnTo>
                  <a:lnTo>
                    <a:pt x="103" y="927"/>
                  </a:lnTo>
                  <a:lnTo>
                    <a:pt x="110" y="898"/>
                  </a:lnTo>
                  <a:lnTo>
                    <a:pt x="110" y="854"/>
                  </a:lnTo>
                  <a:lnTo>
                    <a:pt x="110" y="898"/>
                  </a:lnTo>
                  <a:lnTo>
                    <a:pt x="110" y="839"/>
                  </a:lnTo>
                  <a:lnTo>
                    <a:pt x="118" y="927"/>
                  </a:lnTo>
                  <a:lnTo>
                    <a:pt x="118" y="986"/>
                  </a:lnTo>
                  <a:lnTo>
                    <a:pt x="118" y="898"/>
                  </a:lnTo>
                  <a:lnTo>
                    <a:pt x="118" y="802"/>
                  </a:lnTo>
                  <a:lnTo>
                    <a:pt x="125" y="832"/>
                  </a:lnTo>
                  <a:lnTo>
                    <a:pt x="125" y="780"/>
                  </a:lnTo>
                  <a:lnTo>
                    <a:pt x="125" y="729"/>
                  </a:lnTo>
                  <a:lnTo>
                    <a:pt x="125" y="765"/>
                  </a:lnTo>
                  <a:lnTo>
                    <a:pt x="132" y="861"/>
                  </a:lnTo>
                  <a:lnTo>
                    <a:pt x="132" y="891"/>
                  </a:lnTo>
                  <a:lnTo>
                    <a:pt x="132" y="795"/>
                  </a:lnTo>
                  <a:lnTo>
                    <a:pt x="132" y="707"/>
                  </a:lnTo>
                  <a:lnTo>
                    <a:pt x="140" y="662"/>
                  </a:lnTo>
                  <a:lnTo>
                    <a:pt x="140" y="581"/>
                  </a:lnTo>
                  <a:lnTo>
                    <a:pt x="140" y="596"/>
                  </a:lnTo>
                  <a:lnTo>
                    <a:pt x="140" y="618"/>
                  </a:lnTo>
                  <a:lnTo>
                    <a:pt x="147" y="545"/>
                  </a:lnTo>
                  <a:lnTo>
                    <a:pt x="147" y="478"/>
                  </a:lnTo>
                  <a:lnTo>
                    <a:pt x="147" y="442"/>
                  </a:lnTo>
                  <a:lnTo>
                    <a:pt x="147" y="427"/>
                  </a:lnTo>
                  <a:lnTo>
                    <a:pt x="154" y="486"/>
                  </a:lnTo>
                  <a:lnTo>
                    <a:pt x="154" y="449"/>
                  </a:lnTo>
                  <a:lnTo>
                    <a:pt x="154" y="397"/>
                  </a:lnTo>
                  <a:lnTo>
                    <a:pt x="162" y="486"/>
                  </a:lnTo>
                  <a:lnTo>
                    <a:pt x="162" y="545"/>
                  </a:lnTo>
                  <a:lnTo>
                    <a:pt x="162" y="486"/>
                  </a:lnTo>
                  <a:lnTo>
                    <a:pt x="162" y="471"/>
                  </a:lnTo>
                  <a:lnTo>
                    <a:pt x="169" y="530"/>
                  </a:lnTo>
                  <a:lnTo>
                    <a:pt x="169" y="449"/>
                  </a:lnTo>
                  <a:lnTo>
                    <a:pt x="169" y="420"/>
                  </a:lnTo>
                  <a:lnTo>
                    <a:pt x="176" y="412"/>
                  </a:lnTo>
                  <a:lnTo>
                    <a:pt x="176" y="397"/>
                  </a:lnTo>
                  <a:lnTo>
                    <a:pt x="176" y="434"/>
                  </a:lnTo>
                  <a:lnTo>
                    <a:pt x="176" y="456"/>
                  </a:lnTo>
                  <a:lnTo>
                    <a:pt x="184" y="390"/>
                  </a:lnTo>
                  <a:lnTo>
                    <a:pt x="184" y="383"/>
                  </a:lnTo>
                  <a:lnTo>
                    <a:pt x="184" y="339"/>
                  </a:lnTo>
                  <a:lnTo>
                    <a:pt x="184" y="405"/>
                  </a:lnTo>
                  <a:lnTo>
                    <a:pt x="191" y="353"/>
                  </a:lnTo>
                  <a:lnTo>
                    <a:pt x="191" y="280"/>
                  </a:lnTo>
                  <a:lnTo>
                    <a:pt x="191" y="346"/>
                  </a:lnTo>
                  <a:lnTo>
                    <a:pt x="191" y="302"/>
                  </a:lnTo>
                  <a:lnTo>
                    <a:pt x="199" y="346"/>
                  </a:lnTo>
                  <a:lnTo>
                    <a:pt x="199" y="272"/>
                  </a:lnTo>
                  <a:lnTo>
                    <a:pt x="199" y="309"/>
                  </a:lnTo>
                  <a:lnTo>
                    <a:pt x="206" y="294"/>
                  </a:lnTo>
                  <a:lnTo>
                    <a:pt x="206" y="265"/>
                  </a:lnTo>
                  <a:lnTo>
                    <a:pt x="206" y="191"/>
                  </a:lnTo>
                  <a:lnTo>
                    <a:pt x="206" y="140"/>
                  </a:lnTo>
                  <a:lnTo>
                    <a:pt x="213" y="125"/>
                  </a:lnTo>
                  <a:lnTo>
                    <a:pt x="213" y="81"/>
                  </a:lnTo>
                  <a:lnTo>
                    <a:pt x="213" y="140"/>
                  </a:lnTo>
                  <a:lnTo>
                    <a:pt x="213" y="184"/>
                  </a:lnTo>
                  <a:lnTo>
                    <a:pt x="221" y="236"/>
                  </a:lnTo>
                  <a:lnTo>
                    <a:pt x="221" y="199"/>
                  </a:lnTo>
                  <a:lnTo>
                    <a:pt x="221" y="155"/>
                  </a:lnTo>
                  <a:lnTo>
                    <a:pt x="221" y="214"/>
                  </a:lnTo>
                  <a:lnTo>
                    <a:pt x="228" y="221"/>
                  </a:lnTo>
                  <a:lnTo>
                    <a:pt x="228" y="287"/>
                  </a:lnTo>
                  <a:lnTo>
                    <a:pt x="228" y="317"/>
                  </a:lnTo>
                  <a:lnTo>
                    <a:pt x="228" y="361"/>
                  </a:lnTo>
                  <a:lnTo>
                    <a:pt x="235" y="317"/>
                  </a:lnTo>
                  <a:lnTo>
                    <a:pt x="235" y="361"/>
                  </a:lnTo>
                  <a:lnTo>
                    <a:pt x="235" y="390"/>
                  </a:lnTo>
                  <a:lnTo>
                    <a:pt x="235" y="434"/>
                  </a:lnTo>
                  <a:lnTo>
                    <a:pt x="243" y="486"/>
                  </a:lnTo>
                  <a:lnTo>
                    <a:pt x="243" y="545"/>
                  </a:lnTo>
                  <a:lnTo>
                    <a:pt x="243" y="508"/>
                  </a:lnTo>
                  <a:lnTo>
                    <a:pt x="250" y="464"/>
                  </a:lnTo>
                  <a:lnTo>
                    <a:pt x="250" y="427"/>
                  </a:lnTo>
                  <a:lnTo>
                    <a:pt x="250" y="368"/>
                  </a:lnTo>
                  <a:lnTo>
                    <a:pt x="257" y="375"/>
                  </a:lnTo>
                  <a:lnTo>
                    <a:pt x="257" y="346"/>
                  </a:lnTo>
                  <a:lnTo>
                    <a:pt x="257" y="405"/>
                  </a:lnTo>
                  <a:lnTo>
                    <a:pt x="257" y="397"/>
                  </a:lnTo>
                  <a:lnTo>
                    <a:pt x="265" y="375"/>
                  </a:lnTo>
                  <a:lnTo>
                    <a:pt x="265" y="390"/>
                  </a:lnTo>
                  <a:lnTo>
                    <a:pt x="265" y="361"/>
                  </a:lnTo>
                  <a:lnTo>
                    <a:pt x="265" y="368"/>
                  </a:lnTo>
                  <a:lnTo>
                    <a:pt x="272" y="375"/>
                  </a:lnTo>
                  <a:lnTo>
                    <a:pt x="272" y="368"/>
                  </a:lnTo>
                  <a:lnTo>
                    <a:pt x="272" y="317"/>
                  </a:lnTo>
                  <a:lnTo>
                    <a:pt x="272" y="353"/>
                  </a:lnTo>
                  <a:lnTo>
                    <a:pt x="279" y="390"/>
                  </a:lnTo>
                  <a:lnTo>
                    <a:pt x="279" y="397"/>
                  </a:lnTo>
                  <a:lnTo>
                    <a:pt x="279" y="339"/>
                  </a:lnTo>
                  <a:lnTo>
                    <a:pt x="279" y="331"/>
                  </a:lnTo>
                  <a:lnTo>
                    <a:pt x="287" y="375"/>
                  </a:lnTo>
                  <a:lnTo>
                    <a:pt x="287" y="405"/>
                  </a:lnTo>
                  <a:lnTo>
                    <a:pt x="287" y="397"/>
                  </a:lnTo>
                  <a:lnTo>
                    <a:pt x="287" y="339"/>
                  </a:lnTo>
                  <a:lnTo>
                    <a:pt x="294" y="302"/>
                  </a:lnTo>
                  <a:lnTo>
                    <a:pt x="294" y="317"/>
                  </a:lnTo>
                  <a:lnTo>
                    <a:pt x="294" y="265"/>
                  </a:lnTo>
                  <a:lnTo>
                    <a:pt x="302" y="258"/>
                  </a:lnTo>
                  <a:lnTo>
                    <a:pt x="302" y="221"/>
                  </a:lnTo>
                  <a:lnTo>
                    <a:pt x="302" y="236"/>
                  </a:lnTo>
                  <a:lnTo>
                    <a:pt x="302" y="287"/>
                  </a:lnTo>
                  <a:lnTo>
                    <a:pt x="309" y="272"/>
                  </a:lnTo>
                  <a:lnTo>
                    <a:pt x="309" y="309"/>
                  </a:lnTo>
                  <a:lnTo>
                    <a:pt x="309" y="294"/>
                  </a:lnTo>
                  <a:lnTo>
                    <a:pt x="309" y="272"/>
                  </a:lnTo>
                  <a:lnTo>
                    <a:pt x="316" y="250"/>
                  </a:lnTo>
                  <a:lnTo>
                    <a:pt x="316" y="206"/>
                  </a:lnTo>
                  <a:lnTo>
                    <a:pt x="316" y="243"/>
                  </a:lnTo>
                  <a:lnTo>
                    <a:pt x="316" y="250"/>
                  </a:lnTo>
                  <a:lnTo>
                    <a:pt x="324" y="265"/>
                  </a:lnTo>
                  <a:lnTo>
                    <a:pt x="324" y="228"/>
                  </a:lnTo>
                  <a:lnTo>
                    <a:pt x="324" y="191"/>
                  </a:lnTo>
                  <a:lnTo>
                    <a:pt x="331" y="140"/>
                  </a:lnTo>
                  <a:lnTo>
                    <a:pt x="331" y="118"/>
                  </a:lnTo>
                  <a:lnTo>
                    <a:pt x="331" y="81"/>
                  </a:lnTo>
                  <a:lnTo>
                    <a:pt x="331" y="59"/>
                  </a:lnTo>
                  <a:lnTo>
                    <a:pt x="338" y="52"/>
                  </a:lnTo>
                  <a:lnTo>
                    <a:pt x="338" y="44"/>
                  </a:lnTo>
                  <a:lnTo>
                    <a:pt x="338" y="7"/>
                  </a:lnTo>
                  <a:lnTo>
                    <a:pt x="338" y="15"/>
                  </a:lnTo>
                  <a:lnTo>
                    <a:pt x="346" y="59"/>
                  </a:lnTo>
                  <a:lnTo>
                    <a:pt x="346" y="15"/>
                  </a:lnTo>
                  <a:lnTo>
                    <a:pt x="346" y="30"/>
                  </a:lnTo>
                  <a:lnTo>
                    <a:pt x="353" y="52"/>
                  </a:lnTo>
                  <a:lnTo>
                    <a:pt x="353" y="22"/>
                  </a:lnTo>
                  <a:lnTo>
                    <a:pt x="353" y="30"/>
                  </a:lnTo>
                  <a:lnTo>
                    <a:pt x="360" y="0"/>
                  </a:lnTo>
                  <a:lnTo>
                    <a:pt x="360" y="30"/>
                  </a:lnTo>
                  <a:lnTo>
                    <a:pt x="360" y="0"/>
                  </a:lnTo>
                  <a:lnTo>
                    <a:pt x="360" y="22"/>
                  </a:lnTo>
                  <a:lnTo>
                    <a:pt x="368" y="44"/>
                  </a:lnTo>
                  <a:lnTo>
                    <a:pt x="368" y="66"/>
                  </a:lnTo>
                  <a:lnTo>
                    <a:pt x="368" y="44"/>
                  </a:lnTo>
                  <a:lnTo>
                    <a:pt x="375" y="15"/>
                  </a:lnTo>
                  <a:lnTo>
                    <a:pt x="375" y="30"/>
                  </a:lnTo>
                  <a:lnTo>
                    <a:pt x="375" y="44"/>
                  </a:lnTo>
                  <a:lnTo>
                    <a:pt x="382" y="37"/>
                  </a:lnTo>
                  <a:lnTo>
                    <a:pt x="382" y="0"/>
                  </a:lnTo>
                  <a:lnTo>
                    <a:pt x="382" y="7"/>
                  </a:lnTo>
                  <a:lnTo>
                    <a:pt x="390" y="37"/>
                  </a:lnTo>
                  <a:lnTo>
                    <a:pt x="390" y="81"/>
                  </a:lnTo>
                  <a:lnTo>
                    <a:pt x="390" y="88"/>
                  </a:lnTo>
                  <a:lnTo>
                    <a:pt x="397" y="81"/>
                  </a:lnTo>
                  <a:lnTo>
                    <a:pt x="397" y="125"/>
                  </a:lnTo>
                  <a:lnTo>
                    <a:pt x="397" y="147"/>
                  </a:lnTo>
                  <a:lnTo>
                    <a:pt x="405" y="133"/>
                  </a:lnTo>
                  <a:lnTo>
                    <a:pt x="405" y="118"/>
                  </a:lnTo>
                  <a:lnTo>
                    <a:pt x="405" y="111"/>
                  </a:lnTo>
                  <a:lnTo>
                    <a:pt x="405" y="81"/>
                  </a:lnTo>
                  <a:lnTo>
                    <a:pt x="412" y="59"/>
                  </a:lnTo>
                  <a:lnTo>
                    <a:pt x="412" y="74"/>
                  </a:lnTo>
                  <a:lnTo>
                    <a:pt x="412" y="66"/>
                  </a:lnTo>
                  <a:lnTo>
                    <a:pt x="412" y="74"/>
                  </a:lnTo>
                  <a:lnTo>
                    <a:pt x="419" y="103"/>
                  </a:lnTo>
                  <a:lnTo>
                    <a:pt x="419" y="118"/>
                  </a:lnTo>
                  <a:lnTo>
                    <a:pt x="419" y="140"/>
                  </a:lnTo>
                  <a:lnTo>
                    <a:pt x="419" y="169"/>
                  </a:lnTo>
                  <a:lnTo>
                    <a:pt x="427" y="177"/>
                  </a:lnTo>
                  <a:lnTo>
                    <a:pt x="427" y="147"/>
                  </a:lnTo>
                  <a:lnTo>
                    <a:pt x="427" y="169"/>
                  </a:lnTo>
                  <a:lnTo>
                    <a:pt x="427" y="140"/>
                  </a:lnTo>
                  <a:lnTo>
                    <a:pt x="434" y="133"/>
                  </a:lnTo>
                  <a:lnTo>
                    <a:pt x="434" y="155"/>
                  </a:lnTo>
                  <a:lnTo>
                    <a:pt x="434" y="169"/>
                  </a:lnTo>
                  <a:lnTo>
                    <a:pt x="441" y="162"/>
                  </a:lnTo>
                  <a:lnTo>
                    <a:pt x="441" y="177"/>
                  </a:lnTo>
                  <a:lnTo>
                    <a:pt x="441" y="214"/>
                  </a:lnTo>
                  <a:lnTo>
                    <a:pt x="449" y="250"/>
                  </a:lnTo>
                  <a:lnTo>
                    <a:pt x="449" y="280"/>
                  </a:lnTo>
                  <a:lnTo>
                    <a:pt x="449" y="287"/>
                  </a:lnTo>
                  <a:lnTo>
                    <a:pt x="449" y="302"/>
                  </a:lnTo>
                  <a:lnTo>
                    <a:pt x="456" y="331"/>
                  </a:lnTo>
                  <a:lnTo>
                    <a:pt x="456" y="317"/>
                  </a:lnTo>
                  <a:lnTo>
                    <a:pt x="456" y="339"/>
                  </a:lnTo>
                  <a:lnTo>
                    <a:pt x="456" y="309"/>
                  </a:lnTo>
                  <a:lnTo>
                    <a:pt x="463" y="272"/>
                  </a:lnTo>
                  <a:lnTo>
                    <a:pt x="463" y="280"/>
                  </a:lnTo>
                  <a:lnTo>
                    <a:pt x="463" y="243"/>
                  </a:lnTo>
                  <a:lnTo>
                    <a:pt x="463" y="214"/>
                  </a:lnTo>
                  <a:lnTo>
                    <a:pt x="471" y="250"/>
                  </a:lnTo>
                  <a:lnTo>
                    <a:pt x="471" y="280"/>
                  </a:lnTo>
                  <a:lnTo>
                    <a:pt x="471" y="309"/>
                  </a:lnTo>
                  <a:lnTo>
                    <a:pt x="478" y="302"/>
                  </a:lnTo>
                  <a:lnTo>
                    <a:pt x="478" y="309"/>
                  </a:lnTo>
                  <a:lnTo>
                    <a:pt x="478" y="317"/>
                  </a:lnTo>
                  <a:lnTo>
                    <a:pt x="478" y="339"/>
                  </a:lnTo>
                  <a:lnTo>
                    <a:pt x="485" y="324"/>
                  </a:lnTo>
                  <a:lnTo>
                    <a:pt x="485" y="346"/>
                  </a:lnTo>
                  <a:lnTo>
                    <a:pt x="493" y="339"/>
                  </a:lnTo>
                  <a:lnTo>
                    <a:pt x="493" y="317"/>
                  </a:lnTo>
                  <a:lnTo>
                    <a:pt x="493" y="324"/>
                  </a:lnTo>
                  <a:lnTo>
                    <a:pt x="500" y="302"/>
                  </a:lnTo>
                  <a:lnTo>
                    <a:pt x="500" y="287"/>
                  </a:lnTo>
                  <a:lnTo>
                    <a:pt x="500" y="280"/>
                  </a:lnTo>
                  <a:lnTo>
                    <a:pt x="500" y="294"/>
                  </a:lnTo>
                  <a:lnTo>
                    <a:pt x="508" y="265"/>
                  </a:lnTo>
                  <a:lnTo>
                    <a:pt x="508" y="228"/>
                  </a:lnTo>
                  <a:lnTo>
                    <a:pt x="508" y="214"/>
                  </a:lnTo>
                  <a:lnTo>
                    <a:pt x="508" y="236"/>
                  </a:lnTo>
                  <a:lnTo>
                    <a:pt x="515" y="228"/>
                  </a:lnTo>
                  <a:lnTo>
                    <a:pt x="515" y="258"/>
                  </a:lnTo>
                  <a:lnTo>
                    <a:pt x="515" y="228"/>
                  </a:lnTo>
                  <a:lnTo>
                    <a:pt x="515" y="221"/>
                  </a:lnTo>
                  <a:lnTo>
                    <a:pt x="522" y="243"/>
                  </a:lnTo>
                  <a:lnTo>
                    <a:pt x="522" y="258"/>
                  </a:lnTo>
                  <a:lnTo>
                    <a:pt x="522" y="228"/>
                  </a:lnTo>
                  <a:lnTo>
                    <a:pt x="522" y="250"/>
                  </a:lnTo>
                  <a:lnTo>
                    <a:pt x="530" y="243"/>
                  </a:lnTo>
                  <a:lnTo>
                    <a:pt x="530" y="250"/>
                  </a:lnTo>
                  <a:lnTo>
                    <a:pt x="530" y="236"/>
                  </a:lnTo>
                  <a:lnTo>
                    <a:pt x="530" y="258"/>
                  </a:lnTo>
                  <a:lnTo>
                    <a:pt x="537" y="258"/>
                  </a:lnTo>
                  <a:lnTo>
                    <a:pt x="537" y="287"/>
                  </a:lnTo>
                  <a:lnTo>
                    <a:pt x="537" y="280"/>
                  </a:lnTo>
                  <a:lnTo>
                    <a:pt x="544" y="287"/>
                  </a:lnTo>
                  <a:lnTo>
                    <a:pt x="544" y="302"/>
                  </a:lnTo>
                  <a:lnTo>
                    <a:pt x="544" y="331"/>
                  </a:lnTo>
                  <a:lnTo>
                    <a:pt x="552" y="317"/>
                  </a:lnTo>
                  <a:lnTo>
                    <a:pt x="552" y="294"/>
                  </a:lnTo>
                  <a:lnTo>
                    <a:pt x="552" y="287"/>
                  </a:lnTo>
                  <a:lnTo>
                    <a:pt x="552" y="302"/>
                  </a:lnTo>
                  <a:lnTo>
                    <a:pt x="559" y="309"/>
                  </a:lnTo>
                  <a:lnTo>
                    <a:pt x="559" y="324"/>
                  </a:lnTo>
                  <a:lnTo>
                    <a:pt x="559" y="331"/>
                  </a:lnTo>
                  <a:lnTo>
                    <a:pt x="559" y="346"/>
                  </a:lnTo>
                  <a:lnTo>
                    <a:pt x="566" y="353"/>
                  </a:lnTo>
                  <a:lnTo>
                    <a:pt x="566" y="346"/>
                  </a:lnTo>
                  <a:lnTo>
                    <a:pt x="566" y="339"/>
                  </a:lnTo>
                  <a:lnTo>
                    <a:pt x="566" y="346"/>
                  </a:lnTo>
                  <a:lnTo>
                    <a:pt x="574" y="339"/>
                  </a:lnTo>
                  <a:lnTo>
                    <a:pt x="574" y="361"/>
                  </a:lnTo>
                  <a:lnTo>
                    <a:pt x="574" y="375"/>
                  </a:lnTo>
                  <a:lnTo>
                    <a:pt x="574" y="353"/>
                  </a:lnTo>
                  <a:lnTo>
                    <a:pt x="581" y="331"/>
                  </a:lnTo>
                  <a:lnTo>
                    <a:pt x="581" y="339"/>
                  </a:lnTo>
                  <a:lnTo>
                    <a:pt x="581" y="331"/>
                  </a:lnTo>
                  <a:lnTo>
                    <a:pt x="588" y="317"/>
                  </a:lnTo>
                  <a:lnTo>
                    <a:pt x="588" y="324"/>
                  </a:lnTo>
                  <a:lnTo>
                    <a:pt x="588" y="353"/>
                  </a:lnTo>
                  <a:lnTo>
                    <a:pt x="588" y="368"/>
                  </a:lnTo>
                  <a:lnTo>
                    <a:pt x="596" y="339"/>
                  </a:lnTo>
                  <a:lnTo>
                    <a:pt x="596" y="317"/>
                  </a:lnTo>
                  <a:lnTo>
                    <a:pt x="596" y="309"/>
                  </a:lnTo>
                  <a:lnTo>
                    <a:pt x="596" y="287"/>
                  </a:lnTo>
                  <a:lnTo>
                    <a:pt x="603" y="294"/>
                  </a:lnTo>
                  <a:lnTo>
                    <a:pt x="603" y="280"/>
                  </a:lnTo>
                  <a:lnTo>
                    <a:pt x="603" y="258"/>
                  </a:lnTo>
                  <a:lnTo>
                    <a:pt x="611" y="250"/>
                  </a:lnTo>
                  <a:lnTo>
                    <a:pt x="611" y="243"/>
                  </a:lnTo>
                  <a:lnTo>
                    <a:pt x="611" y="265"/>
                  </a:lnTo>
                  <a:lnTo>
                    <a:pt x="611" y="250"/>
                  </a:lnTo>
                  <a:lnTo>
                    <a:pt x="618" y="236"/>
                  </a:lnTo>
                  <a:lnTo>
                    <a:pt x="618" y="265"/>
                  </a:lnTo>
                  <a:lnTo>
                    <a:pt x="618" y="280"/>
                  </a:lnTo>
                  <a:lnTo>
                    <a:pt x="618" y="265"/>
                  </a:lnTo>
                  <a:lnTo>
                    <a:pt x="625" y="265"/>
                  </a:lnTo>
                  <a:lnTo>
                    <a:pt x="625" y="280"/>
                  </a:lnTo>
                  <a:lnTo>
                    <a:pt x="625" y="258"/>
                  </a:lnTo>
                  <a:lnTo>
                    <a:pt x="633" y="250"/>
                  </a:lnTo>
                  <a:lnTo>
                    <a:pt x="633" y="243"/>
                  </a:lnTo>
                  <a:lnTo>
                    <a:pt x="640" y="258"/>
                  </a:lnTo>
                  <a:lnTo>
                    <a:pt x="640" y="265"/>
                  </a:lnTo>
                  <a:lnTo>
                    <a:pt x="640" y="243"/>
                  </a:lnTo>
                  <a:lnTo>
                    <a:pt x="647" y="228"/>
                  </a:lnTo>
                  <a:lnTo>
                    <a:pt x="647" y="250"/>
                  </a:lnTo>
                  <a:lnTo>
                    <a:pt x="647" y="228"/>
                  </a:lnTo>
                  <a:lnTo>
                    <a:pt x="647" y="206"/>
                  </a:lnTo>
                  <a:lnTo>
                    <a:pt x="655" y="228"/>
                  </a:lnTo>
                  <a:lnTo>
                    <a:pt x="655" y="214"/>
                  </a:lnTo>
                  <a:lnTo>
                    <a:pt x="655" y="228"/>
                  </a:lnTo>
                  <a:lnTo>
                    <a:pt x="655" y="206"/>
                  </a:lnTo>
                  <a:lnTo>
                    <a:pt x="662" y="221"/>
                  </a:lnTo>
                  <a:lnTo>
                    <a:pt x="662" y="214"/>
                  </a:lnTo>
                  <a:lnTo>
                    <a:pt x="662" y="206"/>
                  </a:lnTo>
                  <a:lnTo>
                    <a:pt x="662" y="177"/>
                  </a:lnTo>
                  <a:lnTo>
                    <a:pt x="669" y="162"/>
                  </a:lnTo>
                  <a:lnTo>
                    <a:pt x="669" y="155"/>
                  </a:lnTo>
                  <a:lnTo>
                    <a:pt x="669" y="140"/>
                  </a:lnTo>
                  <a:lnTo>
                    <a:pt x="669" y="162"/>
                  </a:lnTo>
                  <a:lnTo>
                    <a:pt x="677" y="177"/>
                  </a:lnTo>
                  <a:lnTo>
                    <a:pt x="677" y="191"/>
                  </a:lnTo>
                  <a:lnTo>
                    <a:pt x="677" y="184"/>
                  </a:lnTo>
                  <a:lnTo>
                    <a:pt x="684" y="162"/>
                  </a:lnTo>
                  <a:lnTo>
                    <a:pt x="684" y="184"/>
                  </a:lnTo>
                  <a:lnTo>
                    <a:pt x="684" y="191"/>
                  </a:lnTo>
                  <a:lnTo>
                    <a:pt x="684" y="214"/>
                  </a:lnTo>
                  <a:lnTo>
                    <a:pt x="691" y="228"/>
                  </a:lnTo>
                  <a:lnTo>
                    <a:pt x="691" y="243"/>
                  </a:lnTo>
                  <a:lnTo>
                    <a:pt x="691" y="228"/>
                  </a:lnTo>
                  <a:lnTo>
                    <a:pt x="691" y="243"/>
                  </a:lnTo>
                  <a:lnTo>
                    <a:pt x="699" y="250"/>
                  </a:lnTo>
                  <a:lnTo>
                    <a:pt x="699" y="272"/>
                  </a:lnTo>
                  <a:lnTo>
                    <a:pt x="699" y="287"/>
                  </a:lnTo>
                  <a:lnTo>
                    <a:pt x="699" y="309"/>
                  </a:lnTo>
                  <a:lnTo>
                    <a:pt x="706" y="302"/>
                  </a:lnTo>
                  <a:lnTo>
                    <a:pt x="706" y="280"/>
                  </a:lnTo>
                  <a:lnTo>
                    <a:pt x="706" y="272"/>
                  </a:lnTo>
                  <a:lnTo>
                    <a:pt x="714" y="250"/>
                  </a:lnTo>
                  <a:lnTo>
                    <a:pt x="714" y="243"/>
                  </a:lnTo>
                  <a:lnTo>
                    <a:pt x="714" y="265"/>
                  </a:lnTo>
                  <a:lnTo>
                    <a:pt x="721" y="258"/>
                  </a:lnTo>
                  <a:lnTo>
                    <a:pt x="721" y="250"/>
                  </a:lnTo>
                  <a:lnTo>
                    <a:pt x="721" y="258"/>
                  </a:lnTo>
                  <a:lnTo>
                    <a:pt x="721" y="243"/>
                  </a:lnTo>
                  <a:lnTo>
                    <a:pt x="728" y="250"/>
                  </a:lnTo>
                  <a:lnTo>
                    <a:pt x="736" y="228"/>
                  </a:lnTo>
                  <a:lnTo>
                    <a:pt x="736" y="243"/>
                  </a:lnTo>
                  <a:lnTo>
                    <a:pt x="736" y="258"/>
                  </a:lnTo>
                  <a:lnTo>
                    <a:pt x="736" y="265"/>
                  </a:lnTo>
                  <a:lnTo>
                    <a:pt x="743" y="243"/>
                  </a:lnTo>
                  <a:lnTo>
                    <a:pt x="743" y="236"/>
                  </a:lnTo>
                  <a:lnTo>
                    <a:pt x="743" y="258"/>
                  </a:lnTo>
                  <a:lnTo>
                    <a:pt x="750" y="265"/>
                  </a:lnTo>
                  <a:lnTo>
                    <a:pt x="750" y="243"/>
                  </a:lnTo>
                  <a:lnTo>
                    <a:pt x="750" y="221"/>
                  </a:lnTo>
                  <a:lnTo>
                    <a:pt x="750" y="236"/>
                  </a:lnTo>
                  <a:lnTo>
                    <a:pt x="758" y="214"/>
                  </a:lnTo>
                  <a:lnTo>
                    <a:pt x="758" y="206"/>
                  </a:lnTo>
                  <a:lnTo>
                    <a:pt x="758" y="191"/>
                  </a:lnTo>
                  <a:lnTo>
                    <a:pt x="758" y="199"/>
                  </a:lnTo>
                  <a:lnTo>
                    <a:pt x="765" y="221"/>
                  </a:lnTo>
                  <a:lnTo>
                    <a:pt x="765" y="214"/>
                  </a:lnTo>
                  <a:lnTo>
                    <a:pt x="765" y="228"/>
                  </a:lnTo>
                  <a:lnTo>
                    <a:pt x="772" y="214"/>
                  </a:lnTo>
                  <a:lnTo>
                    <a:pt x="772" y="206"/>
                  </a:lnTo>
                  <a:lnTo>
                    <a:pt x="772" y="184"/>
                  </a:lnTo>
                  <a:lnTo>
                    <a:pt x="780" y="206"/>
                  </a:lnTo>
                  <a:lnTo>
                    <a:pt x="780" y="214"/>
                  </a:lnTo>
                  <a:lnTo>
                    <a:pt x="787" y="191"/>
                  </a:lnTo>
                  <a:lnTo>
                    <a:pt x="787" y="177"/>
                  </a:lnTo>
                  <a:lnTo>
                    <a:pt x="787" y="162"/>
                  </a:lnTo>
                  <a:lnTo>
                    <a:pt x="787" y="147"/>
                  </a:lnTo>
                  <a:lnTo>
                    <a:pt x="794" y="133"/>
                  </a:lnTo>
                  <a:lnTo>
                    <a:pt x="794" y="118"/>
                  </a:lnTo>
                  <a:lnTo>
                    <a:pt x="802" y="96"/>
                  </a:lnTo>
                  <a:lnTo>
                    <a:pt x="802" y="103"/>
                  </a:lnTo>
                  <a:lnTo>
                    <a:pt x="802" y="118"/>
                  </a:lnTo>
                  <a:lnTo>
                    <a:pt x="802" y="103"/>
                  </a:lnTo>
                  <a:lnTo>
                    <a:pt x="809" y="111"/>
                  </a:lnTo>
                  <a:lnTo>
                    <a:pt x="809" y="118"/>
                  </a:lnTo>
                  <a:lnTo>
                    <a:pt x="809" y="103"/>
                  </a:lnTo>
                  <a:lnTo>
                    <a:pt x="817" y="103"/>
                  </a:lnTo>
                  <a:lnTo>
                    <a:pt x="817" y="88"/>
                  </a:lnTo>
                  <a:lnTo>
                    <a:pt x="817" y="103"/>
                  </a:lnTo>
                  <a:lnTo>
                    <a:pt x="817" y="88"/>
                  </a:lnTo>
                  <a:lnTo>
                    <a:pt x="824" y="103"/>
                  </a:lnTo>
                  <a:lnTo>
                    <a:pt x="824" y="111"/>
                  </a:lnTo>
                  <a:lnTo>
                    <a:pt x="831" y="118"/>
                  </a:lnTo>
                  <a:lnTo>
                    <a:pt x="831" y="111"/>
                  </a:lnTo>
                  <a:lnTo>
                    <a:pt x="831" y="96"/>
                  </a:lnTo>
                  <a:lnTo>
                    <a:pt x="831" y="103"/>
                  </a:lnTo>
                  <a:lnTo>
                    <a:pt x="839" y="111"/>
                  </a:lnTo>
                  <a:lnTo>
                    <a:pt x="839" y="88"/>
                  </a:lnTo>
                  <a:lnTo>
                    <a:pt x="846" y="96"/>
                  </a:lnTo>
                  <a:lnTo>
                    <a:pt x="846" y="111"/>
                  </a:lnTo>
                  <a:lnTo>
                    <a:pt x="846" y="125"/>
                  </a:lnTo>
                  <a:lnTo>
                    <a:pt x="853" y="133"/>
                  </a:lnTo>
                  <a:lnTo>
                    <a:pt x="853" y="125"/>
                  </a:lnTo>
                  <a:lnTo>
                    <a:pt x="853" y="147"/>
                  </a:lnTo>
                  <a:lnTo>
                    <a:pt x="853" y="162"/>
                  </a:lnTo>
                  <a:lnTo>
                    <a:pt x="861" y="155"/>
                  </a:lnTo>
                  <a:lnTo>
                    <a:pt x="861" y="147"/>
                  </a:lnTo>
                  <a:lnTo>
                    <a:pt x="861" y="140"/>
                  </a:lnTo>
                  <a:lnTo>
                    <a:pt x="868" y="125"/>
                  </a:lnTo>
                  <a:lnTo>
                    <a:pt x="868" y="118"/>
                  </a:lnTo>
                  <a:lnTo>
                    <a:pt x="868" y="125"/>
                  </a:lnTo>
                  <a:lnTo>
                    <a:pt x="875" y="118"/>
                  </a:lnTo>
                  <a:lnTo>
                    <a:pt x="875" y="125"/>
                  </a:lnTo>
                  <a:lnTo>
                    <a:pt x="875" y="140"/>
                  </a:lnTo>
                  <a:lnTo>
                    <a:pt x="875" y="147"/>
                  </a:lnTo>
                  <a:lnTo>
                    <a:pt x="883" y="155"/>
                  </a:lnTo>
                  <a:lnTo>
                    <a:pt x="883" y="169"/>
                  </a:lnTo>
                  <a:lnTo>
                    <a:pt x="883" y="177"/>
                  </a:lnTo>
                  <a:lnTo>
                    <a:pt x="883" y="162"/>
                  </a:lnTo>
                  <a:lnTo>
                    <a:pt x="890" y="169"/>
                  </a:lnTo>
                  <a:lnTo>
                    <a:pt x="890" y="155"/>
                  </a:lnTo>
                  <a:lnTo>
                    <a:pt x="897" y="162"/>
                  </a:lnTo>
                  <a:lnTo>
                    <a:pt x="897" y="169"/>
                  </a:lnTo>
                  <a:lnTo>
                    <a:pt x="897" y="177"/>
                  </a:lnTo>
                  <a:lnTo>
                    <a:pt x="905" y="191"/>
                  </a:lnTo>
                  <a:lnTo>
                    <a:pt x="905" y="214"/>
                  </a:lnTo>
                  <a:lnTo>
                    <a:pt x="905" y="228"/>
                  </a:lnTo>
                  <a:lnTo>
                    <a:pt x="912" y="236"/>
                  </a:lnTo>
                  <a:lnTo>
                    <a:pt x="912" y="250"/>
                  </a:lnTo>
                  <a:lnTo>
                    <a:pt x="912" y="243"/>
                  </a:lnTo>
                  <a:lnTo>
                    <a:pt x="912" y="258"/>
                  </a:lnTo>
                  <a:lnTo>
                    <a:pt x="920" y="243"/>
                  </a:lnTo>
                  <a:lnTo>
                    <a:pt x="920" y="221"/>
                  </a:lnTo>
                  <a:lnTo>
                    <a:pt x="920" y="228"/>
                  </a:lnTo>
                  <a:lnTo>
                    <a:pt x="927" y="214"/>
                  </a:lnTo>
                  <a:lnTo>
                    <a:pt x="927" y="191"/>
                  </a:lnTo>
                  <a:lnTo>
                    <a:pt x="927" y="214"/>
                  </a:lnTo>
                  <a:lnTo>
                    <a:pt x="927" y="228"/>
                  </a:lnTo>
                  <a:lnTo>
                    <a:pt x="934" y="243"/>
                  </a:lnTo>
                  <a:lnTo>
                    <a:pt x="934" y="236"/>
                  </a:lnTo>
                  <a:lnTo>
                    <a:pt x="934" y="243"/>
                  </a:lnTo>
                  <a:lnTo>
                    <a:pt x="942" y="250"/>
                  </a:lnTo>
                  <a:lnTo>
                    <a:pt x="942" y="258"/>
                  </a:lnTo>
                  <a:lnTo>
                    <a:pt x="942" y="250"/>
                  </a:lnTo>
                  <a:lnTo>
                    <a:pt x="949" y="265"/>
                  </a:lnTo>
                  <a:lnTo>
                    <a:pt x="949" y="258"/>
                  </a:lnTo>
                  <a:lnTo>
                    <a:pt x="956" y="250"/>
                  </a:lnTo>
                  <a:lnTo>
                    <a:pt x="956" y="243"/>
                  </a:lnTo>
                  <a:lnTo>
                    <a:pt x="956" y="236"/>
                  </a:lnTo>
                  <a:lnTo>
                    <a:pt x="956" y="228"/>
                  </a:lnTo>
                  <a:lnTo>
                    <a:pt x="964" y="236"/>
                  </a:lnTo>
                  <a:lnTo>
                    <a:pt x="964" y="221"/>
                  </a:lnTo>
                  <a:lnTo>
                    <a:pt x="964" y="206"/>
                  </a:lnTo>
                  <a:lnTo>
                    <a:pt x="971" y="199"/>
                  </a:lnTo>
                  <a:lnTo>
                    <a:pt x="971" y="206"/>
                  </a:lnTo>
                  <a:lnTo>
                    <a:pt x="971" y="199"/>
                  </a:lnTo>
                  <a:lnTo>
                    <a:pt x="971" y="214"/>
                  </a:lnTo>
                  <a:lnTo>
                    <a:pt x="978" y="206"/>
                  </a:lnTo>
                  <a:lnTo>
                    <a:pt x="978" y="199"/>
                  </a:lnTo>
                  <a:lnTo>
                    <a:pt x="978" y="206"/>
                  </a:lnTo>
                  <a:lnTo>
                    <a:pt x="978" y="214"/>
                  </a:lnTo>
                  <a:lnTo>
                    <a:pt x="986" y="206"/>
                  </a:lnTo>
                  <a:lnTo>
                    <a:pt x="986" y="214"/>
                  </a:lnTo>
                  <a:lnTo>
                    <a:pt x="993" y="206"/>
                  </a:lnTo>
                  <a:lnTo>
                    <a:pt x="993" y="221"/>
                  </a:lnTo>
                  <a:lnTo>
                    <a:pt x="993" y="236"/>
                  </a:lnTo>
                  <a:lnTo>
                    <a:pt x="1000" y="228"/>
                  </a:lnTo>
                  <a:lnTo>
                    <a:pt x="1000" y="236"/>
                  </a:lnTo>
                  <a:lnTo>
                    <a:pt x="1000" y="243"/>
                  </a:lnTo>
                  <a:lnTo>
                    <a:pt x="1008" y="258"/>
                  </a:lnTo>
                  <a:lnTo>
                    <a:pt x="1008" y="250"/>
                  </a:lnTo>
                  <a:lnTo>
                    <a:pt x="1008" y="243"/>
                  </a:lnTo>
                  <a:lnTo>
                    <a:pt x="1008" y="236"/>
                  </a:lnTo>
                  <a:lnTo>
                    <a:pt x="1015" y="243"/>
                  </a:lnTo>
                  <a:lnTo>
                    <a:pt x="1015" y="250"/>
                  </a:lnTo>
                  <a:lnTo>
                    <a:pt x="1015" y="258"/>
                  </a:lnTo>
                  <a:lnTo>
                    <a:pt x="1023" y="265"/>
                  </a:lnTo>
                  <a:lnTo>
                    <a:pt x="1023" y="272"/>
                  </a:lnTo>
                  <a:lnTo>
                    <a:pt x="1030" y="265"/>
                  </a:lnTo>
                  <a:lnTo>
                    <a:pt x="1030" y="272"/>
                  </a:lnTo>
                  <a:lnTo>
                    <a:pt x="1030" y="265"/>
                  </a:lnTo>
                  <a:lnTo>
                    <a:pt x="1030" y="280"/>
                  </a:lnTo>
                  <a:lnTo>
                    <a:pt x="1037" y="287"/>
                  </a:lnTo>
                  <a:lnTo>
                    <a:pt x="1037" y="272"/>
                  </a:lnTo>
                  <a:lnTo>
                    <a:pt x="1045" y="265"/>
                  </a:lnTo>
                  <a:lnTo>
                    <a:pt x="1045" y="258"/>
                  </a:lnTo>
                  <a:lnTo>
                    <a:pt x="1045" y="280"/>
                  </a:lnTo>
                  <a:lnTo>
                    <a:pt x="1052" y="272"/>
                  </a:lnTo>
                  <a:lnTo>
                    <a:pt x="1052" y="258"/>
                  </a:lnTo>
                  <a:lnTo>
                    <a:pt x="1052" y="250"/>
                  </a:lnTo>
                  <a:lnTo>
                    <a:pt x="1059" y="236"/>
                  </a:lnTo>
                  <a:lnTo>
                    <a:pt x="1059" y="243"/>
                  </a:lnTo>
                  <a:lnTo>
                    <a:pt x="1067" y="236"/>
                  </a:lnTo>
                  <a:lnTo>
                    <a:pt x="1067" y="221"/>
                  </a:lnTo>
                  <a:lnTo>
                    <a:pt x="1067" y="214"/>
                  </a:lnTo>
                  <a:lnTo>
                    <a:pt x="1074" y="221"/>
                  </a:lnTo>
                  <a:lnTo>
                    <a:pt x="1074" y="206"/>
                  </a:lnTo>
                  <a:lnTo>
                    <a:pt x="1074" y="228"/>
                  </a:lnTo>
                  <a:lnTo>
                    <a:pt x="1081" y="236"/>
                  </a:lnTo>
                  <a:lnTo>
                    <a:pt x="1081" y="228"/>
                  </a:lnTo>
                  <a:lnTo>
                    <a:pt x="1081" y="236"/>
                  </a:lnTo>
                  <a:lnTo>
                    <a:pt x="1089" y="221"/>
                  </a:lnTo>
                  <a:lnTo>
                    <a:pt x="1096" y="214"/>
                  </a:lnTo>
                  <a:lnTo>
                    <a:pt x="1096" y="221"/>
                  </a:lnTo>
                  <a:lnTo>
                    <a:pt x="1096" y="228"/>
                  </a:lnTo>
                  <a:lnTo>
                    <a:pt x="1096" y="214"/>
                  </a:lnTo>
                  <a:lnTo>
                    <a:pt x="1103" y="206"/>
                  </a:lnTo>
                  <a:lnTo>
                    <a:pt x="1103" y="214"/>
                  </a:lnTo>
                  <a:lnTo>
                    <a:pt x="1103" y="206"/>
                  </a:lnTo>
                  <a:lnTo>
                    <a:pt x="1111" y="191"/>
                  </a:lnTo>
                  <a:lnTo>
                    <a:pt x="1111" y="206"/>
                  </a:lnTo>
                  <a:lnTo>
                    <a:pt x="1111" y="199"/>
                  </a:lnTo>
                  <a:lnTo>
                    <a:pt x="1118" y="206"/>
                  </a:lnTo>
                  <a:lnTo>
                    <a:pt x="1118" y="191"/>
                  </a:lnTo>
                  <a:lnTo>
                    <a:pt x="1118" y="199"/>
                  </a:lnTo>
                  <a:lnTo>
                    <a:pt x="1126" y="191"/>
                  </a:lnTo>
                  <a:lnTo>
                    <a:pt x="1126" y="177"/>
                  </a:lnTo>
                  <a:lnTo>
                    <a:pt x="1126" y="162"/>
                  </a:lnTo>
                  <a:lnTo>
                    <a:pt x="1133" y="155"/>
                  </a:lnTo>
                  <a:lnTo>
                    <a:pt x="1133" y="162"/>
                  </a:lnTo>
                  <a:lnTo>
                    <a:pt x="1133" y="177"/>
                  </a:lnTo>
                  <a:lnTo>
                    <a:pt x="1133" y="184"/>
                  </a:lnTo>
                  <a:lnTo>
                    <a:pt x="1140" y="177"/>
                  </a:lnTo>
                  <a:lnTo>
                    <a:pt x="1140" y="169"/>
                  </a:lnTo>
                  <a:lnTo>
                    <a:pt x="1140" y="184"/>
                  </a:lnTo>
                  <a:lnTo>
                    <a:pt x="1148" y="199"/>
                  </a:lnTo>
                  <a:lnTo>
                    <a:pt x="1148" y="206"/>
                  </a:lnTo>
                  <a:lnTo>
                    <a:pt x="1148" y="214"/>
                  </a:lnTo>
                  <a:lnTo>
                    <a:pt x="1148" y="206"/>
                  </a:lnTo>
                  <a:lnTo>
                    <a:pt x="1155" y="214"/>
                  </a:lnTo>
                  <a:lnTo>
                    <a:pt x="1155" y="221"/>
                  </a:lnTo>
                  <a:lnTo>
                    <a:pt x="1155" y="236"/>
                  </a:lnTo>
                  <a:lnTo>
                    <a:pt x="1162" y="243"/>
                  </a:lnTo>
                  <a:lnTo>
                    <a:pt x="1162" y="258"/>
                  </a:lnTo>
                  <a:lnTo>
                    <a:pt x="1162" y="250"/>
                  </a:lnTo>
                  <a:lnTo>
                    <a:pt x="1170" y="243"/>
                  </a:lnTo>
                  <a:lnTo>
                    <a:pt x="1170" y="228"/>
                  </a:lnTo>
                  <a:lnTo>
                    <a:pt x="1170" y="221"/>
                  </a:lnTo>
                  <a:lnTo>
                    <a:pt x="1177" y="214"/>
                  </a:lnTo>
                  <a:lnTo>
                    <a:pt x="1177" y="228"/>
                  </a:lnTo>
                  <a:lnTo>
                    <a:pt x="1184" y="221"/>
                  </a:lnTo>
                  <a:lnTo>
                    <a:pt x="1192" y="221"/>
                  </a:lnTo>
                  <a:lnTo>
                    <a:pt x="1192" y="206"/>
                  </a:lnTo>
                  <a:lnTo>
                    <a:pt x="1192" y="221"/>
                  </a:lnTo>
                  <a:lnTo>
                    <a:pt x="1199" y="228"/>
                  </a:lnTo>
                  <a:lnTo>
                    <a:pt x="1199" y="214"/>
                  </a:lnTo>
                  <a:lnTo>
                    <a:pt x="1199" y="221"/>
                  </a:lnTo>
                  <a:lnTo>
                    <a:pt x="1206" y="228"/>
                  </a:lnTo>
                  <a:lnTo>
                    <a:pt x="1206" y="214"/>
                  </a:lnTo>
                  <a:lnTo>
                    <a:pt x="1214" y="206"/>
                  </a:lnTo>
                  <a:lnTo>
                    <a:pt x="1214" y="214"/>
                  </a:lnTo>
                  <a:lnTo>
                    <a:pt x="1214" y="199"/>
                  </a:lnTo>
                  <a:lnTo>
                    <a:pt x="1214" y="191"/>
                  </a:lnTo>
                  <a:lnTo>
                    <a:pt x="1221" y="184"/>
                  </a:lnTo>
                  <a:lnTo>
                    <a:pt x="1221" y="191"/>
                  </a:lnTo>
                  <a:lnTo>
                    <a:pt x="1221" y="199"/>
                  </a:lnTo>
                  <a:lnTo>
                    <a:pt x="1229" y="206"/>
                  </a:lnTo>
                  <a:lnTo>
                    <a:pt x="1229" y="199"/>
                  </a:lnTo>
                  <a:lnTo>
                    <a:pt x="1229" y="191"/>
                  </a:lnTo>
                  <a:lnTo>
                    <a:pt x="1236" y="184"/>
                  </a:lnTo>
                  <a:lnTo>
                    <a:pt x="1236" y="191"/>
                  </a:lnTo>
                  <a:lnTo>
                    <a:pt x="1243" y="199"/>
                  </a:lnTo>
                  <a:lnTo>
                    <a:pt x="1243" y="184"/>
                  </a:lnTo>
                  <a:lnTo>
                    <a:pt x="1243" y="177"/>
                  </a:lnTo>
                  <a:lnTo>
                    <a:pt x="1243" y="162"/>
                  </a:lnTo>
                  <a:lnTo>
                    <a:pt x="1251" y="155"/>
                  </a:lnTo>
                  <a:lnTo>
                    <a:pt x="1251" y="147"/>
                  </a:lnTo>
                  <a:lnTo>
                    <a:pt x="1251" y="140"/>
                  </a:lnTo>
                  <a:lnTo>
                    <a:pt x="1258" y="133"/>
                  </a:lnTo>
                  <a:lnTo>
                    <a:pt x="1258" y="125"/>
                  </a:lnTo>
                  <a:lnTo>
                    <a:pt x="1265" y="140"/>
                  </a:lnTo>
                  <a:lnTo>
                    <a:pt x="1265" y="125"/>
                  </a:lnTo>
                  <a:lnTo>
                    <a:pt x="1265" y="133"/>
                  </a:lnTo>
                  <a:lnTo>
                    <a:pt x="1273" y="125"/>
                  </a:lnTo>
                  <a:lnTo>
                    <a:pt x="1273" y="118"/>
                  </a:lnTo>
                  <a:lnTo>
                    <a:pt x="1280" y="125"/>
                  </a:lnTo>
                  <a:lnTo>
                    <a:pt x="1280" y="118"/>
                  </a:lnTo>
                  <a:lnTo>
                    <a:pt x="1280" y="125"/>
                  </a:lnTo>
                  <a:lnTo>
                    <a:pt x="1287" y="133"/>
                  </a:lnTo>
                  <a:lnTo>
                    <a:pt x="1287" y="140"/>
                  </a:lnTo>
                  <a:lnTo>
                    <a:pt x="1287" y="133"/>
                  </a:lnTo>
                  <a:lnTo>
                    <a:pt x="1295" y="125"/>
                  </a:lnTo>
                  <a:lnTo>
                    <a:pt x="1295" y="133"/>
                  </a:lnTo>
                  <a:lnTo>
                    <a:pt x="1302" y="118"/>
                  </a:lnTo>
                  <a:lnTo>
                    <a:pt x="1309" y="133"/>
                  </a:lnTo>
                  <a:lnTo>
                    <a:pt x="1309" y="140"/>
                  </a:lnTo>
                  <a:lnTo>
                    <a:pt x="1309" y="147"/>
                  </a:lnTo>
                  <a:lnTo>
                    <a:pt x="1309" y="140"/>
                  </a:lnTo>
                  <a:lnTo>
                    <a:pt x="1317" y="155"/>
                  </a:lnTo>
                  <a:lnTo>
                    <a:pt x="1317" y="162"/>
                  </a:lnTo>
                  <a:lnTo>
                    <a:pt x="1324" y="155"/>
                  </a:lnTo>
                  <a:lnTo>
                    <a:pt x="1324" y="140"/>
                  </a:lnTo>
                  <a:lnTo>
                    <a:pt x="1324" y="133"/>
                  </a:lnTo>
                  <a:lnTo>
                    <a:pt x="1332" y="140"/>
                  </a:lnTo>
                  <a:lnTo>
                    <a:pt x="1332" y="133"/>
                  </a:lnTo>
                  <a:lnTo>
                    <a:pt x="1332" y="140"/>
                  </a:lnTo>
                  <a:lnTo>
                    <a:pt x="1332" y="147"/>
                  </a:lnTo>
                  <a:lnTo>
                    <a:pt x="1339" y="155"/>
                  </a:lnTo>
                  <a:lnTo>
                    <a:pt x="1339" y="162"/>
                  </a:lnTo>
                  <a:lnTo>
                    <a:pt x="1339" y="169"/>
                  </a:lnTo>
                  <a:lnTo>
                    <a:pt x="1339" y="177"/>
                  </a:lnTo>
                  <a:lnTo>
                    <a:pt x="1346" y="162"/>
                  </a:lnTo>
                  <a:lnTo>
                    <a:pt x="1346" y="169"/>
                  </a:lnTo>
                  <a:lnTo>
                    <a:pt x="1346" y="162"/>
                  </a:lnTo>
                  <a:lnTo>
                    <a:pt x="1354" y="155"/>
                  </a:lnTo>
                  <a:lnTo>
                    <a:pt x="1354" y="169"/>
                  </a:lnTo>
                  <a:lnTo>
                    <a:pt x="1361" y="177"/>
                  </a:lnTo>
                  <a:lnTo>
                    <a:pt x="1361" y="184"/>
                  </a:lnTo>
                  <a:lnTo>
                    <a:pt x="1361" y="199"/>
                  </a:lnTo>
                  <a:lnTo>
                    <a:pt x="1368" y="206"/>
                  </a:lnTo>
                  <a:lnTo>
                    <a:pt x="1368" y="214"/>
                  </a:lnTo>
                  <a:lnTo>
                    <a:pt x="1368" y="228"/>
                  </a:lnTo>
                  <a:lnTo>
                    <a:pt x="1376" y="221"/>
                  </a:lnTo>
                  <a:lnTo>
                    <a:pt x="1376" y="228"/>
                  </a:lnTo>
                  <a:lnTo>
                    <a:pt x="1376" y="221"/>
                  </a:lnTo>
                  <a:lnTo>
                    <a:pt x="1376" y="206"/>
                  </a:lnTo>
                  <a:lnTo>
                    <a:pt x="1383" y="214"/>
                  </a:lnTo>
                  <a:lnTo>
                    <a:pt x="1383" y="199"/>
                  </a:lnTo>
                  <a:lnTo>
                    <a:pt x="1383" y="184"/>
                  </a:lnTo>
                  <a:lnTo>
                    <a:pt x="1383" y="199"/>
                  </a:lnTo>
                  <a:lnTo>
                    <a:pt x="1390" y="206"/>
                  </a:lnTo>
                  <a:lnTo>
                    <a:pt x="1390" y="221"/>
                  </a:lnTo>
                  <a:lnTo>
                    <a:pt x="1390" y="214"/>
                  </a:lnTo>
                  <a:lnTo>
                    <a:pt x="1398" y="221"/>
                  </a:lnTo>
                  <a:lnTo>
                    <a:pt x="1405" y="228"/>
                  </a:lnTo>
                  <a:lnTo>
                    <a:pt x="1405" y="236"/>
                  </a:lnTo>
                  <a:lnTo>
                    <a:pt x="1405" y="228"/>
                  </a:lnTo>
                  <a:lnTo>
                    <a:pt x="1412" y="236"/>
                  </a:lnTo>
                  <a:lnTo>
                    <a:pt x="1412" y="228"/>
                  </a:lnTo>
                  <a:lnTo>
                    <a:pt x="1412" y="221"/>
                  </a:lnTo>
                  <a:lnTo>
                    <a:pt x="1420" y="214"/>
                  </a:lnTo>
                  <a:lnTo>
                    <a:pt x="1420" y="206"/>
                  </a:lnTo>
                  <a:lnTo>
                    <a:pt x="1427" y="191"/>
                  </a:lnTo>
                  <a:lnTo>
                    <a:pt x="1427" y="184"/>
                  </a:lnTo>
                  <a:lnTo>
                    <a:pt x="1427" y="191"/>
                  </a:lnTo>
                  <a:lnTo>
                    <a:pt x="1435" y="206"/>
                  </a:lnTo>
                  <a:lnTo>
                    <a:pt x="1435" y="191"/>
                  </a:lnTo>
                  <a:lnTo>
                    <a:pt x="1442" y="199"/>
                  </a:lnTo>
                  <a:lnTo>
                    <a:pt x="1442" y="191"/>
                  </a:lnTo>
                  <a:lnTo>
                    <a:pt x="1449" y="199"/>
                  </a:lnTo>
                  <a:lnTo>
                    <a:pt x="1457" y="206"/>
                  </a:lnTo>
                  <a:lnTo>
                    <a:pt x="1464" y="214"/>
                  </a:lnTo>
                  <a:lnTo>
                    <a:pt x="1464" y="221"/>
                  </a:lnTo>
                  <a:lnTo>
                    <a:pt x="1464" y="236"/>
                  </a:lnTo>
                  <a:lnTo>
                    <a:pt x="1464" y="228"/>
                  </a:lnTo>
                  <a:lnTo>
                    <a:pt x="1471" y="221"/>
                  </a:lnTo>
                  <a:lnTo>
                    <a:pt x="1471" y="214"/>
                  </a:lnTo>
                  <a:lnTo>
                    <a:pt x="1471" y="221"/>
                  </a:lnTo>
                  <a:lnTo>
                    <a:pt x="1471" y="228"/>
                  </a:lnTo>
                  <a:lnTo>
                    <a:pt x="1479" y="236"/>
                  </a:lnTo>
                  <a:lnTo>
                    <a:pt x="1486" y="243"/>
                  </a:lnTo>
                  <a:lnTo>
                    <a:pt x="1486" y="236"/>
                  </a:lnTo>
                  <a:lnTo>
                    <a:pt x="1486" y="243"/>
                  </a:lnTo>
                  <a:lnTo>
                    <a:pt x="1486" y="236"/>
                  </a:lnTo>
                  <a:lnTo>
                    <a:pt x="1493" y="243"/>
                  </a:lnTo>
                  <a:lnTo>
                    <a:pt x="1493" y="250"/>
                  </a:lnTo>
                  <a:lnTo>
                    <a:pt x="1493" y="243"/>
                  </a:lnTo>
                  <a:lnTo>
                    <a:pt x="1501" y="236"/>
                  </a:lnTo>
                  <a:lnTo>
                    <a:pt x="1501" y="228"/>
                  </a:lnTo>
                  <a:lnTo>
                    <a:pt x="1508" y="236"/>
                  </a:lnTo>
                  <a:lnTo>
                    <a:pt x="1508" y="243"/>
                  </a:lnTo>
                  <a:lnTo>
                    <a:pt x="1508" y="250"/>
                  </a:lnTo>
                  <a:lnTo>
                    <a:pt x="1508" y="243"/>
                  </a:lnTo>
                  <a:lnTo>
                    <a:pt x="1515" y="228"/>
                  </a:lnTo>
                  <a:lnTo>
                    <a:pt x="1523" y="221"/>
                  </a:lnTo>
                  <a:lnTo>
                    <a:pt x="1523" y="214"/>
                  </a:lnTo>
                  <a:lnTo>
                    <a:pt x="1523" y="206"/>
                  </a:lnTo>
                  <a:lnTo>
                    <a:pt x="1530" y="199"/>
                  </a:lnTo>
                  <a:lnTo>
                    <a:pt x="1530" y="206"/>
                  </a:lnTo>
                  <a:lnTo>
                    <a:pt x="1530" y="199"/>
                  </a:lnTo>
                  <a:lnTo>
                    <a:pt x="1538" y="206"/>
                  </a:lnTo>
                  <a:lnTo>
                    <a:pt x="1538" y="221"/>
                  </a:lnTo>
                  <a:lnTo>
                    <a:pt x="1538" y="214"/>
                  </a:lnTo>
                  <a:lnTo>
                    <a:pt x="1545" y="206"/>
                  </a:lnTo>
                  <a:lnTo>
                    <a:pt x="1545" y="221"/>
                  </a:lnTo>
                  <a:lnTo>
                    <a:pt x="1545" y="206"/>
                  </a:lnTo>
                  <a:lnTo>
                    <a:pt x="1552" y="199"/>
                  </a:lnTo>
                  <a:lnTo>
                    <a:pt x="1560" y="206"/>
                  </a:lnTo>
                  <a:lnTo>
                    <a:pt x="1560" y="199"/>
                  </a:lnTo>
                  <a:lnTo>
                    <a:pt x="1560" y="191"/>
                  </a:lnTo>
                  <a:lnTo>
                    <a:pt x="1567" y="206"/>
                  </a:lnTo>
                  <a:lnTo>
                    <a:pt x="1567" y="199"/>
                  </a:lnTo>
                  <a:lnTo>
                    <a:pt x="1567" y="184"/>
                  </a:lnTo>
                  <a:lnTo>
                    <a:pt x="1567" y="199"/>
                  </a:lnTo>
                  <a:lnTo>
                    <a:pt x="1574" y="191"/>
                  </a:lnTo>
                  <a:lnTo>
                    <a:pt x="1574" y="199"/>
                  </a:lnTo>
                  <a:lnTo>
                    <a:pt x="1574" y="184"/>
                  </a:lnTo>
                  <a:lnTo>
                    <a:pt x="1582" y="191"/>
                  </a:lnTo>
                  <a:lnTo>
                    <a:pt x="1582" y="184"/>
                  </a:lnTo>
                  <a:lnTo>
                    <a:pt x="1582" y="177"/>
                  </a:lnTo>
                  <a:lnTo>
                    <a:pt x="1582" y="169"/>
                  </a:lnTo>
                  <a:lnTo>
                    <a:pt x="1589" y="162"/>
                  </a:lnTo>
                  <a:lnTo>
                    <a:pt x="1589" y="155"/>
                  </a:lnTo>
                  <a:lnTo>
                    <a:pt x="1589" y="169"/>
                  </a:lnTo>
                  <a:lnTo>
                    <a:pt x="1596" y="177"/>
                  </a:lnTo>
                  <a:lnTo>
                    <a:pt x="1596" y="184"/>
                  </a:lnTo>
                  <a:lnTo>
                    <a:pt x="1596" y="177"/>
                  </a:lnTo>
                  <a:lnTo>
                    <a:pt x="1596" y="169"/>
                  </a:lnTo>
                  <a:lnTo>
                    <a:pt x="1604" y="177"/>
                  </a:lnTo>
                  <a:lnTo>
                    <a:pt x="1604" y="191"/>
                  </a:lnTo>
                  <a:lnTo>
                    <a:pt x="1611" y="199"/>
                  </a:lnTo>
                  <a:lnTo>
                    <a:pt x="1611" y="191"/>
                  </a:lnTo>
                  <a:lnTo>
                    <a:pt x="1611" y="199"/>
                  </a:lnTo>
                  <a:lnTo>
                    <a:pt x="1611" y="206"/>
                  </a:lnTo>
                  <a:lnTo>
                    <a:pt x="1618" y="214"/>
                  </a:lnTo>
                  <a:lnTo>
                    <a:pt x="1618" y="221"/>
                  </a:lnTo>
                  <a:lnTo>
                    <a:pt x="1618" y="236"/>
                  </a:lnTo>
                  <a:lnTo>
                    <a:pt x="1626" y="228"/>
                  </a:lnTo>
                  <a:lnTo>
                    <a:pt x="1626" y="221"/>
                  </a:lnTo>
                  <a:lnTo>
                    <a:pt x="1626" y="214"/>
                  </a:lnTo>
                  <a:lnTo>
                    <a:pt x="1633" y="206"/>
                  </a:lnTo>
                  <a:lnTo>
                    <a:pt x="1633" y="199"/>
                  </a:lnTo>
                  <a:lnTo>
                    <a:pt x="1633" y="214"/>
                  </a:lnTo>
                  <a:lnTo>
                    <a:pt x="1641" y="206"/>
                  </a:lnTo>
                  <a:lnTo>
                    <a:pt x="1648" y="199"/>
                  </a:lnTo>
                  <a:lnTo>
                    <a:pt x="1655" y="206"/>
                  </a:lnTo>
                  <a:lnTo>
                    <a:pt x="1655" y="214"/>
                  </a:lnTo>
                  <a:lnTo>
                    <a:pt x="1655" y="206"/>
                  </a:lnTo>
                  <a:lnTo>
                    <a:pt x="1663" y="199"/>
                  </a:lnTo>
                  <a:lnTo>
                    <a:pt x="1663" y="214"/>
                  </a:lnTo>
                  <a:lnTo>
                    <a:pt x="1670" y="206"/>
                  </a:lnTo>
                  <a:lnTo>
                    <a:pt x="1670" y="199"/>
                  </a:lnTo>
                  <a:lnTo>
                    <a:pt x="1670" y="191"/>
                  </a:lnTo>
                  <a:lnTo>
                    <a:pt x="1677" y="184"/>
                  </a:lnTo>
                  <a:lnTo>
                    <a:pt x="1685" y="191"/>
                  </a:lnTo>
                  <a:lnTo>
                    <a:pt x="1685" y="199"/>
                  </a:lnTo>
                  <a:lnTo>
                    <a:pt x="1692" y="191"/>
                  </a:lnTo>
                  <a:lnTo>
                    <a:pt x="1692" y="184"/>
                  </a:lnTo>
                  <a:lnTo>
                    <a:pt x="1692" y="177"/>
                  </a:lnTo>
                  <a:lnTo>
                    <a:pt x="1699" y="184"/>
                  </a:lnTo>
                  <a:lnTo>
                    <a:pt x="1699" y="191"/>
                  </a:lnTo>
                  <a:lnTo>
                    <a:pt x="1699" y="184"/>
                  </a:lnTo>
                  <a:lnTo>
                    <a:pt x="1707" y="177"/>
                  </a:lnTo>
                  <a:lnTo>
                    <a:pt x="1707" y="162"/>
                  </a:lnTo>
                  <a:lnTo>
                    <a:pt x="1707" y="155"/>
                  </a:lnTo>
                  <a:lnTo>
                    <a:pt x="1714" y="147"/>
                  </a:lnTo>
                  <a:lnTo>
                    <a:pt x="1721" y="140"/>
                  </a:lnTo>
                  <a:lnTo>
                    <a:pt x="1721" y="147"/>
                  </a:lnTo>
                  <a:lnTo>
                    <a:pt x="1721" y="140"/>
                  </a:lnTo>
                  <a:lnTo>
                    <a:pt x="1729" y="147"/>
                  </a:lnTo>
                  <a:lnTo>
                    <a:pt x="1736" y="140"/>
                  </a:lnTo>
                  <a:lnTo>
                    <a:pt x="1736" y="133"/>
                  </a:lnTo>
                  <a:lnTo>
                    <a:pt x="1736" y="140"/>
                  </a:lnTo>
                  <a:lnTo>
                    <a:pt x="1736" y="133"/>
                  </a:lnTo>
                  <a:lnTo>
                    <a:pt x="1744" y="140"/>
                  </a:lnTo>
                  <a:lnTo>
                    <a:pt x="1744" y="147"/>
                  </a:lnTo>
                  <a:lnTo>
                    <a:pt x="1751" y="140"/>
                  </a:lnTo>
                  <a:lnTo>
                    <a:pt x="1751" y="133"/>
                  </a:lnTo>
                  <a:lnTo>
                    <a:pt x="1758" y="140"/>
                  </a:lnTo>
                  <a:lnTo>
                    <a:pt x="1766" y="133"/>
                  </a:lnTo>
                  <a:lnTo>
                    <a:pt x="1766" y="140"/>
                  </a:lnTo>
                  <a:lnTo>
                    <a:pt x="1766" y="147"/>
                  </a:lnTo>
                  <a:lnTo>
                    <a:pt x="1766" y="155"/>
                  </a:lnTo>
                  <a:lnTo>
                    <a:pt x="1773" y="147"/>
                  </a:lnTo>
                  <a:lnTo>
                    <a:pt x="1773" y="162"/>
                  </a:lnTo>
                  <a:lnTo>
                    <a:pt x="1780" y="155"/>
                  </a:lnTo>
                  <a:lnTo>
                    <a:pt x="1788" y="147"/>
                  </a:lnTo>
                  <a:lnTo>
                    <a:pt x="1788" y="140"/>
                  </a:lnTo>
                  <a:lnTo>
                    <a:pt x="1795" y="147"/>
                  </a:lnTo>
                  <a:lnTo>
                    <a:pt x="1795" y="155"/>
                  </a:lnTo>
                  <a:lnTo>
                    <a:pt x="1795" y="162"/>
                  </a:lnTo>
                  <a:lnTo>
                    <a:pt x="1802" y="169"/>
                  </a:lnTo>
                  <a:lnTo>
                    <a:pt x="1802" y="177"/>
                  </a:lnTo>
                  <a:lnTo>
                    <a:pt x="1802" y="162"/>
                  </a:lnTo>
                  <a:lnTo>
                    <a:pt x="1802" y="169"/>
                  </a:lnTo>
                  <a:lnTo>
                    <a:pt x="1810" y="162"/>
                  </a:lnTo>
                  <a:lnTo>
                    <a:pt x="1817" y="169"/>
                  </a:lnTo>
                  <a:lnTo>
                    <a:pt x="1817" y="184"/>
                  </a:lnTo>
                  <a:lnTo>
                    <a:pt x="1824" y="191"/>
                  </a:lnTo>
                  <a:lnTo>
                    <a:pt x="1824" y="199"/>
                  </a:lnTo>
                  <a:lnTo>
                    <a:pt x="1832" y="206"/>
                  </a:lnTo>
                  <a:lnTo>
                    <a:pt x="1832" y="214"/>
                  </a:lnTo>
                  <a:lnTo>
                    <a:pt x="1832" y="206"/>
                  </a:lnTo>
                  <a:lnTo>
                    <a:pt x="1832" y="214"/>
                  </a:lnTo>
                  <a:lnTo>
                    <a:pt x="1839" y="206"/>
                  </a:lnTo>
                  <a:lnTo>
                    <a:pt x="1839" y="199"/>
                  </a:lnTo>
                  <a:lnTo>
                    <a:pt x="1839" y="191"/>
                  </a:lnTo>
                  <a:lnTo>
                    <a:pt x="1847" y="184"/>
                  </a:lnTo>
                  <a:lnTo>
                    <a:pt x="1847" y="191"/>
                  </a:lnTo>
                  <a:lnTo>
                    <a:pt x="1847" y="199"/>
                  </a:lnTo>
                  <a:lnTo>
                    <a:pt x="1854" y="206"/>
                  </a:lnTo>
                  <a:lnTo>
                    <a:pt x="1861" y="214"/>
                  </a:lnTo>
                  <a:lnTo>
                    <a:pt x="1861" y="221"/>
                  </a:lnTo>
                  <a:lnTo>
                    <a:pt x="1869" y="214"/>
                  </a:lnTo>
                  <a:lnTo>
                    <a:pt x="1869" y="221"/>
                  </a:lnTo>
                  <a:lnTo>
                    <a:pt x="1869" y="214"/>
                  </a:lnTo>
                  <a:lnTo>
                    <a:pt x="1876" y="206"/>
                  </a:lnTo>
                  <a:lnTo>
                    <a:pt x="1876" y="199"/>
                  </a:lnTo>
                  <a:lnTo>
                    <a:pt x="1883" y="206"/>
                  </a:lnTo>
                  <a:lnTo>
                    <a:pt x="1883" y="199"/>
                  </a:lnTo>
                  <a:lnTo>
                    <a:pt x="1883" y="184"/>
                  </a:lnTo>
                  <a:lnTo>
                    <a:pt x="1891" y="191"/>
                  </a:lnTo>
                  <a:lnTo>
                    <a:pt x="1891" y="184"/>
                  </a:lnTo>
                  <a:lnTo>
                    <a:pt x="1891" y="191"/>
                  </a:lnTo>
                  <a:lnTo>
                    <a:pt x="1898" y="184"/>
                  </a:lnTo>
                  <a:lnTo>
                    <a:pt x="1905" y="191"/>
                  </a:lnTo>
                  <a:lnTo>
                    <a:pt x="1913" y="199"/>
                  </a:lnTo>
                  <a:lnTo>
                    <a:pt x="1920" y="206"/>
                  </a:lnTo>
                  <a:lnTo>
                    <a:pt x="1927" y="221"/>
                  </a:lnTo>
                  <a:lnTo>
                    <a:pt x="1927" y="214"/>
                  </a:lnTo>
                  <a:lnTo>
                    <a:pt x="1935" y="206"/>
                  </a:lnTo>
                  <a:lnTo>
                    <a:pt x="1935" y="214"/>
                  </a:lnTo>
                  <a:lnTo>
                    <a:pt x="1942" y="221"/>
                  </a:lnTo>
                  <a:lnTo>
                    <a:pt x="1942" y="228"/>
                  </a:lnTo>
                  <a:lnTo>
                    <a:pt x="1942" y="221"/>
                  </a:lnTo>
                  <a:lnTo>
                    <a:pt x="1950" y="228"/>
                  </a:lnTo>
                  <a:lnTo>
                    <a:pt x="1950" y="221"/>
                  </a:lnTo>
                  <a:lnTo>
                    <a:pt x="1950" y="228"/>
                  </a:lnTo>
                  <a:lnTo>
                    <a:pt x="1950" y="236"/>
                  </a:lnTo>
                  <a:lnTo>
                    <a:pt x="1957" y="228"/>
                  </a:lnTo>
                  <a:lnTo>
                    <a:pt x="1957" y="221"/>
                  </a:lnTo>
                  <a:lnTo>
                    <a:pt x="1964" y="214"/>
                  </a:lnTo>
                  <a:lnTo>
                    <a:pt x="1964" y="221"/>
                  </a:lnTo>
                  <a:lnTo>
                    <a:pt x="1964" y="228"/>
                  </a:lnTo>
                  <a:lnTo>
                    <a:pt x="1972" y="221"/>
                  </a:lnTo>
                  <a:lnTo>
                    <a:pt x="1972" y="214"/>
                  </a:lnTo>
                  <a:lnTo>
                    <a:pt x="1979" y="206"/>
                  </a:lnTo>
                  <a:lnTo>
                    <a:pt x="1979" y="214"/>
                  </a:lnTo>
                  <a:lnTo>
                    <a:pt x="1979" y="206"/>
                  </a:lnTo>
                  <a:lnTo>
                    <a:pt x="1986" y="199"/>
                  </a:lnTo>
                  <a:lnTo>
                    <a:pt x="1986" y="191"/>
                  </a:lnTo>
                  <a:lnTo>
                    <a:pt x="1994" y="199"/>
                  </a:lnTo>
                  <a:lnTo>
                    <a:pt x="1994" y="191"/>
                  </a:lnTo>
                  <a:lnTo>
                    <a:pt x="1994" y="199"/>
                  </a:lnTo>
                  <a:lnTo>
                    <a:pt x="1994" y="206"/>
                  </a:lnTo>
                  <a:lnTo>
                    <a:pt x="2001" y="199"/>
                  </a:lnTo>
                  <a:lnTo>
                    <a:pt x="2001" y="206"/>
                  </a:lnTo>
                  <a:lnTo>
                    <a:pt x="2008" y="199"/>
                  </a:lnTo>
                  <a:lnTo>
                    <a:pt x="2008" y="191"/>
                  </a:lnTo>
                  <a:lnTo>
                    <a:pt x="2016" y="199"/>
                  </a:lnTo>
                  <a:lnTo>
                    <a:pt x="2023" y="191"/>
                  </a:lnTo>
                  <a:lnTo>
                    <a:pt x="2023" y="199"/>
                  </a:lnTo>
                  <a:lnTo>
                    <a:pt x="2023" y="191"/>
                  </a:lnTo>
                  <a:lnTo>
                    <a:pt x="2030" y="184"/>
                  </a:lnTo>
                  <a:lnTo>
                    <a:pt x="2030" y="191"/>
                  </a:lnTo>
                  <a:lnTo>
                    <a:pt x="2030" y="184"/>
                  </a:lnTo>
                  <a:lnTo>
                    <a:pt x="2030" y="191"/>
                  </a:lnTo>
                  <a:lnTo>
                    <a:pt x="2038" y="184"/>
                  </a:lnTo>
                  <a:lnTo>
                    <a:pt x="2045" y="177"/>
                  </a:lnTo>
                  <a:lnTo>
                    <a:pt x="2045" y="169"/>
                  </a:lnTo>
                  <a:lnTo>
                    <a:pt x="2045" y="162"/>
                  </a:lnTo>
                  <a:lnTo>
                    <a:pt x="2053" y="169"/>
                  </a:lnTo>
                  <a:lnTo>
                    <a:pt x="2053" y="177"/>
                  </a:lnTo>
                  <a:lnTo>
                    <a:pt x="2060" y="169"/>
                  </a:lnTo>
                  <a:lnTo>
                    <a:pt x="2060" y="177"/>
                  </a:lnTo>
                  <a:lnTo>
                    <a:pt x="2060" y="184"/>
                  </a:lnTo>
                  <a:lnTo>
                    <a:pt x="2067" y="191"/>
                  </a:lnTo>
                  <a:lnTo>
                    <a:pt x="2075" y="199"/>
                  </a:lnTo>
                  <a:lnTo>
                    <a:pt x="2075" y="206"/>
                  </a:lnTo>
                  <a:lnTo>
                    <a:pt x="2075" y="214"/>
                  </a:lnTo>
                  <a:lnTo>
                    <a:pt x="2082" y="221"/>
                  </a:lnTo>
                  <a:lnTo>
                    <a:pt x="2082" y="214"/>
                  </a:lnTo>
                  <a:lnTo>
                    <a:pt x="2089" y="206"/>
                  </a:lnTo>
                  <a:lnTo>
                    <a:pt x="2089" y="199"/>
                  </a:lnTo>
                  <a:lnTo>
                    <a:pt x="2097" y="206"/>
                  </a:lnTo>
                  <a:lnTo>
                    <a:pt x="2104" y="199"/>
                  </a:lnTo>
                  <a:lnTo>
                    <a:pt x="2111" y="191"/>
                  </a:lnTo>
                  <a:lnTo>
                    <a:pt x="2111" y="199"/>
                  </a:lnTo>
                  <a:lnTo>
                    <a:pt x="2119" y="206"/>
                  </a:lnTo>
                  <a:lnTo>
                    <a:pt x="2119" y="199"/>
                  </a:lnTo>
                  <a:lnTo>
                    <a:pt x="2119" y="191"/>
                  </a:lnTo>
                  <a:lnTo>
                    <a:pt x="2119" y="199"/>
                  </a:lnTo>
                  <a:lnTo>
                    <a:pt x="2126" y="206"/>
                  </a:lnTo>
                  <a:lnTo>
                    <a:pt x="2126" y="199"/>
                  </a:lnTo>
                  <a:lnTo>
                    <a:pt x="2133" y="191"/>
                  </a:lnTo>
                  <a:lnTo>
                    <a:pt x="2133" y="184"/>
                  </a:lnTo>
                  <a:lnTo>
                    <a:pt x="2133" y="177"/>
                  </a:lnTo>
                  <a:lnTo>
                    <a:pt x="2141" y="184"/>
                  </a:lnTo>
                  <a:lnTo>
                    <a:pt x="2141" y="191"/>
                  </a:lnTo>
                  <a:lnTo>
                    <a:pt x="2141" y="184"/>
                  </a:lnTo>
                  <a:lnTo>
                    <a:pt x="2148" y="191"/>
                  </a:lnTo>
                  <a:lnTo>
                    <a:pt x="2148" y="184"/>
                  </a:lnTo>
                  <a:lnTo>
                    <a:pt x="2148" y="177"/>
                  </a:lnTo>
                  <a:lnTo>
                    <a:pt x="2156" y="184"/>
                  </a:lnTo>
                  <a:lnTo>
                    <a:pt x="2163" y="177"/>
                  </a:lnTo>
                  <a:lnTo>
                    <a:pt x="2163" y="169"/>
                  </a:lnTo>
                  <a:lnTo>
                    <a:pt x="2170" y="162"/>
                  </a:lnTo>
                  <a:lnTo>
                    <a:pt x="2170" y="155"/>
                  </a:lnTo>
                  <a:lnTo>
                    <a:pt x="2178" y="147"/>
                  </a:lnTo>
                  <a:lnTo>
                    <a:pt x="2178" y="140"/>
                  </a:lnTo>
                  <a:lnTo>
                    <a:pt x="2178" y="147"/>
                  </a:lnTo>
                  <a:lnTo>
                    <a:pt x="2178" y="155"/>
                  </a:lnTo>
                  <a:lnTo>
                    <a:pt x="2185" y="147"/>
                  </a:lnTo>
                  <a:lnTo>
                    <a:pt x="2192" y="140"/>
                  </a:lnTo>
                  <a:lnTo>
                    <a:pt x="2192" y="147"/>
                  </a:lnTo>
                  <a:lnTo>
                    <a:pt x="2200" y="140"/>
                  </a:lnTo>
                  <a:lnTo>
                    <a:pt x="2200" y="147"/>
                  </a:lnTo>
                  <a:lnTo>
                    <a:pt x="2207" y="155"/>
                  </a:lnTo>
                  <a:lnTo>
                    <a:pt x="2207" y="147"/>
                  </a:lnTo>
                  <a:lnTo>
                    <a:pt x="2207" y="140"/>
                  </a:lnTo>
                  <a:lnTo>
                    <a:pt x="2214" y="147"/>
                  </a:lnTo>
                  <a:lnTo>
                    <a:pt x="2222" y="140"/>
                  </a:lnTo>
                  <a:lnTo>
                    <a:pt x="2222" y="147"/>
                  </a:lnTo>
                  <a:lnTo>
                    <a:pt x="2229" y="155"/>
                  </a:lnTo>
                  <a:lnTo>
                    <a:pt x="2229" y="162"/>
                  </a:lnTo>
                  <a:lnTo>
                    <a:pt x="2236" y="169"/>
                  </a:lnTo>
                  <a:lnTo>
                    <a:pt x="2244" y="162"/>
                  </a:lnTo>
                  <a:lnTo>
                    <a:pt x="2244" y="155"/>
                  </a:lnTo>
                  <a:lnTo>
                    <a:pt x="2244" y="147"/>
                  </a:lnTo>
                  <a:lnTo>
                    <a:pt x="2244" y="155"/>
                  </a:lnTo>
                  <a:lnTo>
                    <a:pt x="2251" y="147"/>
                  </a:lnTo>
                  <a:lnTo>
                    <a:pt x="2251" y="155"/>
                  </a:lnTo>
                  <a:lnTo>
                    <a:pt x="2259" y="162"/>
                  </a:lnTo>
                  <a:lnTo>
                    <a:pt x="2266" y="169"/>
                  </a:lnTo>
                  <a:lnTo>
                    <a:pt x="2273" y="162"/>
                  </a:lnTo>
                  <a:lnTo>
                    <a:pt x="2281" y="169"/>
                  </a:lnTo>
                  <a:lnTo>
                    <a:pt x="2281" y="177"/>
                  </a:lnTo>
                  <a:lnTo>
                    <a:pt x="2281" y="184"/>
                  </a:lnTo>
                  <a:lnTo>
                    <a:pt x="2281" y="191"/>
                  </a:lnTo>
                  <a:lnTo>
                    <a:pt x="2288" y="199"/>
                  </a:lnTo>
                  <a:lnTo>
                    <a:pt x="2288" y="206"/>
                  </a:lnTo>
                  <a:lnTo>
                    <a:pt x="2288" y="199"/>
                  </a:lnTo>
                  <a:lnTo>
                    <a:pt x="2295" y="206"/>
                  </a:lnTo>
                  <a:lnTo>
                    <a:pt x="2295" y="199"/>
                  </a:lnTo>
                  <a:lnTo>
                    <a:pt x="2295" y="191"/>
                  </a:lnTo>
                  <a:lnTo>
                    <a:pt x="2303" y="184"/>
                  </a:lnTo>
                  <a:lnTo>
                    <a:pt x="2303" y="177"/>
                  </a:lnTo>
                  <a:lnTo>
                    <a:pt x="2303" y="191"/>
                  </a:lnTo>
                  <a:lnTo>
                    <a:pt x="2310" y="199"/>
                  </a:lnTo>
                  <a:lnTo>
                    <a:pt x="2317" y="206"/>
                  </a:lnTo>
                  <a:lnTo>
                    <a:pt x="2325" y="214"/>
                  </a:lnTo>
                  <a:lnTo>
                    <a:pt x="2332" y="206"/>
                  </a:lnTo>
                  <a:lnTo>
                    <a:pt x="2332" y="199"/>
                  </a:lnTo>
                  <a:lnTo>
                    <a:pt x="2339" y="191"/>
                  </a:lnTo>
                  <a:lnTo>
                    <a:pt x="2339" y="199"/>
                  </a:lnTo>
                  <a:lnTo>
                    <a:pt x="2339" y="191"/>
                  </a:lnTo>
                  <a:lnTo>
                    <a:pt x="2347" y="184"/>
                  </a:lnTo>
                  <a:lnTo>
                    <a:pt x="2347" y="191"/>
                  </a:lnTo>
                  <a:lnTo>
                    <a:pt x="2354" y="184"/>
                  </a:lnTo>
                  <a:lnTo>
                    <a:pt x="2362" y="191"/>
                  </a:lnTo>
                  <a:lnTo>
                    <a:pt x="2362" y="184"/>
                  </a:lnTo>
                  <a:lnTo>
                    <a:pt x="2369" y="191"/>
                  </a:lnTo>
                  <a:lnTo>
                    <a:pt x="2369" y="184"/>
                  </a:lnTo>
                  <a:lnTo>
                    <a:pt x="2369" y="191"/>
                  </a:lnTo>
                  <a:lnTo>
                    <a:pt x="2376" y="199"/>
                  </a:lnTo>
                  <a:lnTo>
                    <a:pt x="2384" y="206"/>
                  </a:lnTo>
                  <a:lnTo>
                    <a:pt x="2391" y="199"/>
                  </a:lnTo>
                  <a:lnTo>
                    <a:pt x="2391" y="206"/>
                  </a:lnTo>
                  <a:lnTo>
                    <a:pt x="2398" y="214"/>
                  </a:lnTo>
                  <a:lnTo>
                    <a:pt x="2406" y="214"/>
                  </a:lnTo>
                  <a:lnTo>
                    <a:pt x="2413" y="221"/>
                  </a:lnTo>
                  <a:lnTo>
                    <a:pt x="2420" y="214"/>
                  </a:lnTo>
                  <a:lnTo>
                    <a:pt x="2420" y="206"/>
                  </a:lnTo>
                  <a:lnTo>
                    <a:pt x="2420" y="214"/>
                  </a:lnTo>
                  <a:lnTo>
                    <a:pt x="2428" y="221"/>
                  </a:lnTo>
                  <a:lnTo>
                    <a:pt x="2428" y="214"/>
                  </a:lnTo>
                  <a:lnTo>
                    <a:pt x="2435" y="206"/>
                  </a:lnTo>
                  <a:lnTo>
                    <a:pt x="2435" y="199"/>
                  </a:lnTo>
                  <a:lnTo>
                    <a:pt x="2435" y="206"/>
                  </a:lnTo>
                  <a:lnTo>
                    <a:pt x="2442" y="199"/>
                  </a:lnTo>
                  <a:lnTo>
                    <a:pt x="2450" y="191"/>
                  </a:lnTo>
                  <a:lnTo>
                    <a:pt x="2457" y="199"/>
                  </a:lnTo>
                  <a:lnTo>
                    <a:pt x="2465" y="191"/>
                  </a:lnTo>
                  <a:lnTo>
                    <a:pt x="2472" y="199"/>
                  </a:lnTo>
                  <a:lnTo>
                    <a:pt x="2479" y="191"/>
                  </a:lnTo>
                  <a:lnTo>
                    <a:pt x="2479" y="184"/>
                  </a:lnTo>
                  <a:lnTo>
                    <a:pt x="2479" y="191"/>
                  </a:lnTo>
                  <a:lnTo>
                    <a:pt x="2487" y="184"/>
                  </a:lnTo>
                  <a:lnTo>
                    <a:pt x="2494" y="184"/>
                  </a:lnTo>
                  <a:lnTo>
                    <a:pt x="2501" y="177"/>
                  </a:lnTo>
                  <a:lnTo>
                    <a:pt x="2509" y="169"/>
                  </a:lnTo>
                  <a:lnTo>
                    <a:pt x="2509" y="162"/>
                  </a:lnTo>
                  <a:lnTo>
                    <a:pt x="2509" y="169"/>
                  </a:lnTo>
                  <a:lnTo>
                    <a:pt x="2516" y="177"/>
                  </a:lnTo>
                  <a:lnTo>
                    <a:pt x="2516" y="169"/>
                  </a:lnTo>
                  <a:lnTo>
                    <a:pt x="2523" y="177"/>
                  </a:lnTo>
                  <a:lnTo>
                    <a:pt x="2523" y="184"/>
                  </a:lnTo>
                  <a:lnTo>
                    <a:pt x="2523" y="191"/>
                  </a:lnTo>
                  <a:lnTo>
                    <a:pt x="2531" y="184"/>
                  </a:lnTo>
                  <a:lnTo>
                    <a:pt x="2531" y="191"/>
                  </a:lnTo>
                  <a:lnTo>
                    <a:pt x="2531" y="199"/>
                  </a:lnTo>
                  <a:lnTo>
                    <a:pt x="2538" y="206"/>
                  </a:lnTo>
                  <a:lnTo>
                    <a:pt x="2538" y="214"/>
                  </a:lnTo>
                  <a:lnTo>
                    <a:pt x="2545" y="206"/>
                  </a:lnTo>
                  <a:lnTo>
                    <a:pt x="2545" y="199"/>
                  </a:lnTo>
                  <a:lnTo>
                    <a:pt x="2553" y="191"/>
                  </a:lnTo>
                  <a:lnTo>
                    <a:pt x="2553" y="199"/>
                  </a:lnTo>
                  <a:lnTo>
                    <a:pt x="2560" y="191"/>
                  </a:lnTo>
                  <a:lnTo>
                    <a:pt x="2560" y="199"/>
                  </a:lnTo>
                  <a:lnTo>
                    <a:pt x="2568" y="191"/>
                  </a:lnTo>
                  <a:lnTo>
                    <a:pt x="2575" y="199"/>
                  </a:lnTo>
                  <a:lnTo>
                    <a:pt x="2575" y="191"/>
                  </a:lnTo>
                  <a:lnTo>
                    <a:pt x="2582" y="199"/>
                  </a:lnTo>
                  <a:lnTo>
                    <a:pt x="2582" y="191"/>
                  </a:lnTo>
                  <a:lnTo>
                    <a:pt x="2590" y="184"/>
                  </a:lnTo>
                  <a:lnTo>
                    <a:pt x="2590" y="191"/>
                  </a:lnTo>
                  <a:lnTo>
                    <a:pt x="2597" y="184"/>
                  </a:lnTo>
                  <a:lnTo>
                    <a:pt x="2597" y="177"/>
                  </a:lnTo>
                  <a:lnTo>
                    <a:pt x="2604" y="184"/>
                  </a:lnTo>
                  <a:lnTo>
                    <a:pt x="2604" y="191"/>
                  </a:lnTo>
                  <a:lnTo>
                    <a:pt x="2612" y="184"/>
                  </a:lnTo>
                  <a:lnTo>
                    <a:pt x="2612" y="177"/>
                  </a:lnTo>
                  <a:lnTo>
                    <a:pt x="2619" y="184"/>
                  </a:lnTo>
                  <a:lnTo>
                    <a:pt x="2619" y="177"/>
                  </a:lnTo>
                  <a:lnTo>
                    <a:pt x="2626" y="169"/>
                  </a:lnTo>
                  <a:lnTo>
                    <a:pt x="2626" y="162"/>
                  </a:lnTo>
                  <a:lnTo>
                    <a:pt x="2634" y="155"/>
                  </a:lnTo>
                  <a:lnTo>
                    <a:pt x="2634" y="147"/>
                  </a:lnTo>
                  <a:lnTo>
                    <a:pt x="2641" y="155"/>
                  </a:lnTo>
                  <a:lnTo>
                    <a:pt x="2641" y="147"/>
                  </a:lnTo>
                  <a:lnTo>
                    <a:pt x="2648" y="155"/>
                  </a:lnTo>
                  <a:lnTo>
                    <a:pt x="2656" y="147"/>
                  </a:lnTo>
                  <a:lnTo>
                    <a:pt x="2663" y="155"/>
                  </a:lnTo>
                  <a:lnTo>
                    <a:pt x="2671" y="147"/>
                  </a:lnTo>
                  <a:lnTo>
                    <a:pt x="2671" y="155"/>
                  </a:lnTo>
                  <a:lnTo>
                    <a:pt x="2678" y="147"/>
                  </a:lnTo>
                  <a:lnTo>
                    <a:pt x="2685" y="155"/>
                  </a:lnTo>
                  <a:lnTo>
                    <a:pt x="2685" y="162"/>
                  </a:lnTo>
                  <a:lnTo>
                    <a:pt x="2693" y="155"/>
                  </a:lnTo>
                  <a:lnTo>
                    <a:pt x="2693" y="162"/>
                  </a:lnTo>
                  <a:lnTo>
                    <a:pt x="2693" y="169"/>
                  </a:lnTo>
                  <a:lnTo>
                    <a:pt x="2700" y="162"/>
                  </a:lnTo>
                  <a:lnTo>
                    <a:pt x="2707" y="155"/>
                  </a:lnTo>
                </a:path>
              </a:pathLst>
            </a:custGeom>
            <a:noFill/>
            <a:ln w="0">
              <a:solidFill>
                <a:srgbClr val="99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2" name="Freeform 100">
              <a:extLst>
                <a:ext uri="{FF2B5EF4-FFF2-40B4-BE49-F238E27FC236}">
                  <a16:creationId xmlns:a16="http://schemas.microsoft.com/office/drawing/2014/main" id="{04E9096F-2621-3D48-98D6-4DD6E93FDEBE}"/>
                </a:ext>
              </a:extLst>
            </p:cNvPr>
            <p:cNvSpPr>
              <a:spLocks/>
            </p:cNvSpPr>
            <p:nvPr/>
          </p:nvSpPr>
          <p:spPr bwMode="auto">
            <a:xfrm>
              <a:off x="6069013" y="3614738"/>
              <a:ext cx="1717675" cy="106363"/>
            </a:xfrm>
            <a:custGeom>
              <a:avLst/>
              <a:gdLst>
                <a:gd name="T0" fmla="*/ 22 w 1082"/>
                <a:gd name="T1" fmla="*/ 15 h 67"/>
                <a:gd name="T2" fmla="*/ 37 w 1082"/>
                <a:gd name="T3" fmla="*/ 44 h 67"/>
                <a:gd name="T4" fmla="*/ 52 w 1082"/>
                <a:gd name="T5" fmla="*/ 30 h 67"/>
                <a:gd name="T6" fmla="*/ 67 w 1082"/>
                <a:gd name="T7" fmla="*/ 44 h 67"/>
                <a:gd name="T8" fmla="*/ 89 w 1082"/>
                <a:gd name="T9" fmla="*/ 44 h 67"/>
                <a:gd name="T10" fmla="*/ 111 w 1082"/>
                <a:gd name="T11" fmla="*/ 37 h 67"/>
                <a:gd name="T12" fmla="*/ 133 w 1082"/>
                <a:gd name="T13" fmla="*/ 59 h 67"/>
                <a:gd name="T14" fmla="*/ 155 w 1082"/>
                <a:gd name="T15" fmla="*/ 59 h 67"/>
                <a:gd name="T16" fmla="*/ 177 w 1082"/>
                <a:gd name="T17" fmla="*/ 59 h 67"/>
                <a:gd name="T18" fmla="*/ 199 w 1082"/>
                <a:gd name="T19" fmla="*/ 44 h 67"/>
                <a:gd name="T20" fmla="*/ 206 w 1082"/>
                <a:gd name="T21" fmla="*/ 44 h 67"/>
                <a:gd name="T22" fmla="*/ 221 w 1082"/>
                <a:gd name="T23" fmla="*/ 44 h 67"/>
                <a:gd name="T24" fmla="*/ 236 w 1082"/>
                <a:gd name="T25" fmla="*/ 44 h 67"/>
                <a:gd name="T26" fmla="*/ 243 w 1082"/>
                <a:gd name="T27" fmla="*/ 30 h 67"/>
                <a:gd name="T28" fmla="*/ 258 w 1082"/>
                <a:gd name="T29" fmla="*/ 15 h 67"/>
                <a:gd name="T30" fmla="*/ 273 w 1082"/>
                <a:gd name="T31" fmla="*/ 30 h 67"/>
                <a:gd name="T32" fmla="*/ 287 w 1082"/>
                <a:gd name="T33" fmla="*/ 59 h 67"/>
                <a:gd name="T34" fmla="*/ 317 w 1082"/>
                <a:gd name="T35" fmla="*/ 44 h 67"/>
                <a:gd name="T36" fmla="*/ 339 w 1082"/>
                <a:gd name="T37" fmla="*/ 44 h 67"/>
                <a:gd name="T38" fmla="*/ 361 w 1082"/>
                <a:gd name="T39" fmla="*/ 30 h 67"/>
                <a:gd name="T40" fmla="*/ 383 w 1082"/>
                <a:gd name="T41" fmla="*/ 15 h 67"/>
                <a:gd name="T42" fmla="*/ 405 w 1082"/>
                <a:gd name="T43" fmla="*/ 8 h 67"/>
                <a:gd name="T44" fmla="*/ 427 w 1082"/>
                <a:gd name="T45" fmla="*/ 8 h 67"/>
                <a:gd name="T46" fmla="*/ 449 w 1082"/>
                <a:gd name="T47" fmla="*/ 22 h 67"/>
                <a:gd name="T48" fmla="*/ 471 w 1082"/>
                <a:gd name="T49" fmla="*/ 22 h 67"/>
                <a:gd name="T50" fmla="*/ 493 w 1082"/>
                <a:gd name="T51" fmla="*/ 37 h 67"/>
                <a:gd name="T52" fmla="*/ 508 w 1082"/>
                <a:gd name="T53" fmla="*/ 37 h 67"/>
                <a:gd name="T54" fmla="*/ 515 w 1082"/>
                <a:gd name="T55" fmla="*/ 37 h 67"/>
                <a:gd name="T56" fmla="*/ 537 w 1082"/>
                <a:gd name="T57" fmla="*/ 52 h 67"/>
                <a:gd name="T58" fmla="*/ 552 w 1082"/>
                <a:gd name="T59" fmla="*/ 37 h 67"/>
                <a:gd name="T60" fmla="*/ 567 w 1082"/>
                <a:gd name="T61" fmla="*/ 37 h 67"/>
                <a:gd name="T62" fmla="*/ 589 w 1082"/>
                <a:gd name="T63" fmla="*/ 44 h 67"/>
                <a:gd name="T64" fmla="*/ 611 w 1082"/>
                <a:gd name="T65" fmla="*/ 59 h 67"/>
                <a:gd name="T66" fmla="*/ 626 w 1082"/>
                <a:gd name="T67" fmla="*/ 59 h 67"/>
                <a:gd name="T68" fmla="*/ 648 w 1082"/>
                <a:gd name="T69" fmla="*/ 44 h 67"/>
                <a:gd name="T70" fmla="*/ 670 w 1082"/>
                <a:gd name="T71" fmla="*/ 44 h 67"/>
                <a:gd name="T72" fmla="*/ 699 w 1082"/>
                <a:gd name="T73" fmla="*/ 30 h 67"/>
                <a:gd name="T74" fmla="*/ 714 w 1082"/>
                <a:gd name="T75" fmla="*/ 30 h 67"/>
                <a:gd name="T76" fmla="*/ 729 w 1082"/>
                <a:gd name="T77" fmla="*/ 30 h 67"/>
                <a:gd name="T78" fmla="*/ 743 w 1082"/>
                <a:gd name="T79" fmla="*/ 44 h 67"/>
                <a:gd name="T80" fmla="*/ 773 w 1082"/>
                <a:gd name="T81" fmla="*/ 44 h 67"/>
                <a:gd name="T82" fmla="*/ 788 w 1082"/>
                <a:gd name="T83" fmla="*/ 44 h 67"/>
                <a:gd name="T84" fmla="*/ 810 w 1082"/>
                <a:gd name="T85" fmla="*/ 30 h 67"/>
                <a:gd name="T86" fmla="*/ 824 w 1082"/>
                <a:gd name="T87" fmla="*/ 30 h 67"/>
                <a:gd name="T88" fmla="*/ 839 w 1082"/>
                <a:gd name="T89" fmla="*/ 15 h 67"/>
                <a:gd name="T90" fmla="*/ 868 w 1082"/>
                <a:gd name="T91" fmla="*/ 8 h 67"/>
                <a:gd name="T92" fmla="*/ 898 w 1082"/>
                <a:gd name="T93" fmla="*/ 8 h 67"/>
                <a:gd name="T94" fmla="*/ 913 w 1082"/>
                <a:gd name="T95" fmla="*/ 8 h 67"/>
                <a:gd name="T96" fmla="*/ 935 w 1082"/>
                <a:gd name="T97" fmla="*/ 22 h 67"/>
                <a:gd name="T98" fmla="*/ 964 w 1082"/>
                <a:gd name="T99" fmla="*/ 44 h 67"/>
                <a:gd name="T100" fmla="*/ 986 w 1082"/>
                <a:gd name="T101" fmla="*/ 44 h 67"/>
                <a:gd name="T102" fmla="*/ 1008 w 1082"/>
                <a:gd name="T103" fmla="*/ 44 h 67"/>
                <a:gd name="T104" fmla="*/ 1023 w 1082"/>
                <a:gd name="T105" fmla="*/ 30 h 67"/>
                <a:gd name="T106" fmla="*/ 1045 w 1082"/>
                <a:gd name="T107" fmla="*/ 44 h 67"/>
                <a:gd name="T108" fmla="*/ 1060 w 1082"/>
                <a:gd name="T109" fmla="*/ 44 h 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2"/>
                <a:gd name="T166" fmla="*/ 0 h 67"/>
                <a:gd name="T167" fmla="*/ 1082 w 1082"/>
                <a:gd name="T168" fmla="*/ 67 h 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2" h="67">
                  <a:moveTo>
                    <a:pt x="0" y="8"/>
                  </a:moveTo>
                  <a:lnTo>
                    <a:pt x="8" y="15"/>
                  </a:lnTo>
                  <a:lnTo>
                    <a:pt x="15" y="22"/>
                  </a:lnTo>
                  <a:lnTo>
                    <a:pt x="22" y="15"/>
                  </a:lnTo>
                  <a:lnTo>
                    <a:pt x="30" y="22"/>
                  </a:lnTo>
                  <a:lnTo>
                    <a:pt x="30" y="30"/>
                  </a:lnTo>
                  <a:lnTo>
                    <a:pt x="37" y="37"/>
                  </a:lnTo>
                  <a:lnTo>
                    <a:pt x="37" y="44"/>
                  </a:lnTo>
                  <a:lnTo>
                    <a:pt x="44" y="52"/>
                  </a:lnTo>
                  <a:lnTo>
                    <a:pt x="52" y="44"/>
                  </a:lnTo>
                  <a:lnTo>
                    <a:pt x="52" y="37"/>
                  </a:lnTo>
                  <a:lnTo>
                    <a:pt x="52" y="30"/>
                  </a:lnTo>
                  <a:lnTo>
                    <a:pt x="59" y="37"/>
                  </a:lnTo>
                  <a:lnTo>
                    <a:pt x="59" y="44"/>
                  </a:lnTo>
                  <a:lnTo>
                    <a:pt x="59" y="52"/>
                  </a:lnTo>
                  <a:lnTo>
                    <a:pt x="67" y="44"/>
                  </a:lnTo>
                  <a:lnTo>
                    <a:pt x="74" y="52"/>
                  </a:lnTo>
                  <a:lnTo>
                    <a:pt x="74" y="59"/>
                  </a:lnTo>
                  <a:lnTo>
                    <a:pt x="81" y="52"/>
                  </a:lnTo>
                  <a:lnTo>
                    <a:pt x="89" y="44"/>
                  </a:lnTo>
                  <a:lnTo>
                    <a:pt x="96" y="37"/>
                  </a:lnTo>
                  <a:lnTo>
                    <a:pt x="96" y="30"/>
                  </a:lnTo>
                  <a:lnTo>
                    <a:pt x="103" y="37"/>
                  </a:lnTo>
                  <a:lnTo>
                    <a:pt x="111" y="37"/>
                  </a:lnTo>
                  <a:lnTo>
                    <a:pt x="118" y="44"/>
                  </a:lnTo>
                  <a:lnTo>
                    <a:pt x="125" y="44"/>
                  </a:lnTo>
                  <a:lnTo>
                    <a:pt x="133" y="52"/>
                  </a:lnTo>
                  <a:lnTo>
                    <a:pt x="133" y="59"/>
                  </a:lnTo>
                  <a:lnTo>
                    <a:pt x="140" y="52"/>
                  </a:lnTo>
                  <a:lnTo>
                    <a:pt x="140" y="44"/>
                  </a:lnTo>
                  <a:lnTo>
                    <a:pt x="147" y="52"/>
                  </a:lnTo>
                  <a:lnTo>
                    <a:pt x="155" y="59"/>
                  </a:lnTo>
                  <a:lnTo>
                    <a:pt x="162" y="67"/>
                  </a:lnTo>
                  <a:lnTo>
                    <a:pt x="170" y="59"/>
                  </a:lnTo>
                  <a:lnTo>
                    <a:pt x="177" y="52"/>
                  </a:lnTo>
                  <a:lnTo>
                    <a:pt x="177" y="59"/>
                  </a:lnTo>
                  <a:lnTo>
                    <a:pt x="177" y="67"/>
                  </a:lnTo>
                  <a:lnTo>
                    <a:pt x="184" y="59"/>
                  </a:lnTo>
                  <a:lnTo>
                    <a:pt x="192" y="52"/>
                  </a:lnTo>
                  <a:lnTo>
                    <a:pt x="199" y="44"/>
                  </a:lnTo>
                  <a:lnTo>
                    <a:pt x="199" y="37"/>
                  </a:lnTo>
                  <a:lnTo>
                    <a:pt x="199" y="44"/>
                  </a:lnTo>
                  <a:lnTo>
                    <a:pt x="206" y="37"/>
                  </a:lnTo>
                  <a:lnTo>
                    <a:pt x="206" y="44"/>
                  </a:lnTo>
                  <a:lnTo>
                    <a:pt x="206" y="52"/>
                  </a:lnTo>
                  <a:lnTo>
                    <a:pt x="214" y="44"/>
                  </a:lnTo>
                  <a:lnTo>
                    <a:pt x="214" y="52"/>
                  </a:lnTo>
                  <a:lnTo>
                    <a:pt x="221" y="44"/>
                  </a:lnTo>
                  <a:lnTo>
                    <a:pt x="221" y="37"/>
                  </a:lnTo>
                  <a:lnTo>
                    <a:pt x="228" y="44"/>
                  </a:lnTo>
                  <a:lnTo>
                    <a:pt x="236" y="37"/>
                  </a:lnTo>
                  <a:lnTo>
                    <a:pt x="236" y="44"/>
                  </a:lnTo>
                  <a:lnTo>
                    <a:pt x="236" y="37"/>
                  </a:lnTo>
                  <a:lnTo>
                    <a:pt x="236" y="30"/>
                  </a:lnTo>
                  <a:lnTo>
                    <a:pt x="243" y="37"/>
                  </a:lnTo>
                  <a:lnTo>
                    <a:pt x="243" y="30"/>
                  </a:lnTo>
                  <a:lnTo>
                    <a:pt x="250" y="37"/>
                  </a:lnTo>
                  <a:lnTo>
                    <a:pt x="250" y="30"/>
                  </a:lnTo>
                  <a:lnTo>
                    <a:pt x="258" y="22"/>
                  </a:lnTo>
                  <a:lnTo>
                    <a:pt x="258" y="15"/>
                  </a:lnTo>
                  <a:lnTo>
                    <a:pt x="265" y="22"/>
                  </a:lnTo>
                  <a:lnTo>
                    <a:pt x="265" y="30"/>
                  </a:lnTo>
                  <a:lnTo>
                    <a:pt x="273" y="22"/>
                  </a:lnTo>
                  <a:lnTo>
                    <a:pt x="273" y="30"/>
                  </a:lnTo>
                  <a:lnTo>
                    <a:pt x="280" y="37"/>
                  </a:lnTo>
                  <a:lnTo>
                    <a:pt x="287" y="44"/>
                  </a:lnTo>
                  <a:lnTo>
                    <a:pt x="287" y="52"/>
                  </a:lnTo>
                  <a:lnTo>
                    <a:pt x="287" y="59"/>
                  </a:lnTo>
                  <a:lnTo>
                    <a:pt x="295" y="52"/>
                  </a:lnTo>
                  <a:lnTo>
                    <a:pt x="302" y="44"/>
                  </a:lnTo>
                  <a:lnTo>
                    <a:pt x="309" y="44"/>
                  </a:lnTo>
                  <a:lnTo>
                    <a:pt x="317" y="44"/>
                  </a:lnTo>
                  <a:lnTo>
                    <a:pt x="324" y="37"/>
                  </a:lnTo>
                  <a:lnTo>
                    <a:pt x="331" y="44"/>
                  </a:lnTo>
                  <a:lnTo>
                    <a:pt x="331" y="37"/>
                  </a:lnTo>
                  <a:lnTo>
                    <a:pt x="339" y="44"/>
                  </a:lnTo>
                  <a:lnTo>
                    <a:pt x="346" y="37"/>
                  </a:lnTo>
                  <a:lnTo>
                    <a:pt x="346" y="30"/>
                  </a:lnTo>
                  <a:lnTo>
                    <a:pt x="353" y="37"/>
                  </a:lnTo>
                  <a:lnTo>
                    <a:pt x="361" y="30"/>
                  </a:lnTo>
                  <a:lnTo>
                    <a:pt x="368" y="37"/>
                  </a:lnTo>
                  <a:lnTo>
                    <a:pt x="376" y="30"/>
                  </a:lnTo>
                  <a:lnTo>
                    <a:pt x="376" y="22"/>
                  </a:lnTo>
                  <a:lnTo>
                    <a:pt x="383" y="15"/>
                  </a:lnTo>
                  <a:lnTo>
                    <a:pt x="390" y="8"/>
                  </a:lnTo>
                  <a:lnTo>
                    <a:pt x="398" y="8"/>
                  </a:lnTo>
                  <a:lnTo>
                    <a:pt x="405" y="0"/>
                  </a:lnTo>
                  <a:lnTo>
                    <a:pt x="405" y="8"/>
                  </a:lnTo>
                  <a:lnTo>
                    <a:pt x="405" y="0"/>
                  </a:lnTo>
                  <a:lnTo>
                    <a:pt x="412" y="8"/>
                  </a:lnTo>
                  <a:lnTo>
                    <a:pt x="420" y="0"/>
                  </a:lnTo>
                  <a:lnTo>
                    <a:pt x="427" y="8"/>
                  </a:lnTo>
                  <a:lnTo>
                    <a:pt x="434" y="0"/>
                  </a:lnTo>
                  <a:lnTo>
                    <a:pt x="434" y="8"/>
                  </a:lnTo>
                  <a:lnTo>
                    <a:pt x="442" y="15"/>
                  </a:lnTo>
                  <a:lnTo>
                    <a:pt x="449" y="22"/>
                  </a:lnTo>
                  <a:lnTo>
                    <a:pt x="449" y="15"/>
                  </a:lnTo>
                  <a:lnTo>
                    <a:pt x="456" y="8"/>
                  </a:lnTo>
                  <a:lnTo>
                    <a:pt x="464" y="15"/>
                  </a:lnTo>
                  <a:lnTo>
                    <a:pt x="471" y="22"/>
                  </a:lnTo>
                  <a:lnTo>
                    <a:pt x="479" y="15"/>
                  </a:lnTo>
                  <a:lnTo>
                    <a:pt x="486" y="22"/>
                  </a:lnTo>
                  <a:lnTo>
                    <a:pt x="493" y="30"/>
                  </a:lnTo>
                  <a:lnTo>
                    <a:pt x="493" y="37"/>
                  </a:lnTo>
                  <a:lnTo>
                    <a:pt x="501" y="44"/>
                  </a:lnTo>
                  <a:lnTo>
                    <a:pt x="501" y="52"/>
                  </a:lnTo>
                  <a:lnTo>
                    <a:pt x="508" y="44"/>
                  </a:lnTo>
                  <a:lnTo>
                    <a:pt x="508" y="37"/>
                  </a:lnTo>
                  <a:lnTo>
                    <a:pt x="508" y="44"/>
                  </a:lnTo>
                  <a:lnTo>
                    <a:pt x="515" y="37"/>
                  </a:lnTo>
                  <a:lnTo>
                    <a:pt x="515" y="30"/>
                  </a:lnTo>
                  <a:lnTo>
                    <a:pt x="515" y="37"/>
                  </a:lnTo>
                  <a:lnTo>
                    <a:pt x="523" y="44"/>
                  </a:lnTo>
                  <a:lnTo>
                    <a:pt x="530" y="52"/>
                  </a:lnTo>
                  <a:lnTo>
                    <a:pt x="530" y="44"/>
                  </a:lnTo>
                  <a:lnTo>
                    <a:pt x="537" y="52"/>
                  </a:lnTo>
                  <a:lnTo>
                    <a:pt x="537" y="44"/>
                  </a:lnTo>
                  <a:lnTo>
                    <a:pt x="545" y="52"/>
                  </a:lnTo>
                  <a:lnTo>
                    <a:pt x="552" y="44"/>
                  </a:lnTo>
                  <a:lnTo>
                    <a:pt x="552" y="37"/>
                  </a:lnTo>
                  <a:lnTo>
                    <a:pt x="559" y="30"/>
                  </a:lnTo>
                  <a:lnTo>
                    <a:pt x="559" y="37"/>
                  </a:lnTo>
                  <a:lnTo>
                    <a:pt x="559" y="30"/>
                  </a:lnTo>
                  <a:lnTo>
                    <a:pt x="567" y="37"/>
                  </a:lnTo>
                  <a:lnTo>
                    <a:pt x="567" y="30"/>
                  </a:lnTo>
                  <a:lnTo>
                    <a:pt x="574" y="37"/>
                  </a:lnTo>
                  <a:lnTo>
                    <a:pt x="582" y="44"/>
                  </a:lnTo>
                  <a:lnTo>
                    <a:pt x="589" y="44"/>
                  </a:lnTo>
                  <a:lnTo>
                    <a:pt x="596" y="52"/>
                  </a:lnTo>
                  <a:lnTo>
                    <a:pt x="604" y="44"/>
                  </a:lnTo>
                  <a:lnTo>
                    <a:pt x="611" y="52"/>
                  </a:lnTo>
                  <a:lnTo>
                    <a:pt x="611" y="59"/>
                  </a:lnTo>
                  <a:lnTo>
                    <a:pt x="618" y="52"/>
                  </a:lnTo>
                  <a:lnTo>
                    <a:pt x="618" y="59"/>
                  </a:lnTo>
                  <a:lnTo>
                    <a:pt x="618" y="52"/>
                  </a:lnTo>
                  <a:lnTo>
                    <a:pt x="626" y="59"/>
                  </a:lnTo>
                  <a:lnTo>
                    <a:pt x="633" y="52"/>
                  </a:lnTo>
                  <a:lnTo>
                    <a:pt x="640" y="59"/>
                  </a:lnTo>
                  <a:lnTo>
                    <a:pt x="640" y="52"/>
                  </a:lnTo>
                  <a:lnTo>
                    <a:pt x="648" y="44"/>
                  </a:lnTo>
                  <a:lnTo>
                    <a:pt x="655" y="37"/>
                  </a:lnTo>
                  <a:lnTo>
                    <a:pt x="662" y="44"/>
                  </a:lnTo>
                  <a:lnTo>
                    <a:pt x="662" y="37"/>
                  </a:lnTo>
                  <a:lnTo>
                    <a:pt x="670" y="44"/>
                  </a:lnTo>
                  <a:lnTo>
                    <a:pt x="677" y="37"/>
                  </a:lnTo>
                  <a:lnTo>
                    <a:pt x="685" y="44"/>
                  </a:lnTo>
                  <a:lnTo>
                    <a:pt x="692" y="37"/>
                  </a:lnTo>
                  <a:lnTo>
                    <a:pt x="699" y="30"/>
                  </a:lnTo>
                  <a:lnTo>
                    <a:pt x="699" y="37"/>
                  </a:lnTo>
                  <a:lnTo>
                    <a:pt x="699" y="30"/>
                  </a:lnTo>
                  <a:lnTo>
                    <a:pt x="707" y="37"/>
                  </a:lnTo>
                  <a:lnTo>
                    <a:pt x="714" y="30"/>
                  </a:lnTo>
                  <a:lnTo>
                    <a:pt x="714" y="22"/>
                  </a:lnTo>
                  <a:lnTo>
                    <a:pt x="721" y="15"/>
                  </a:lnTo>
                  <a:lnTo>
                    <a:pt x="721" y="22"/>
                  </a:lnTo>
                  <a:lnTo>
                    <a:pt x="729" y="30"/>
                  </a:lnTo>
                  <a:lnTo>
                    <a:pt x="729" y="22"/>
                  </a:lnTo>
                  <a:lnTo>
                    <a:pt x="736" y="30"/>
                  </a:lnTo>
                  <a:lnTo>
                    <a:pt x="743" y="37"/>
                  </a:lnTo>
                  <a:lnTo>
                    <a:pt x="743" y="44"/>
                  </a:lnTo>
                  <a:lnTo>
                    <a:pt x="751" y="52"/>
                  </a:lnTo>
                  <a:lnTo>
                    <a:pt x="758" y="44"/>
                  </a:lnTo>
                  <a:lnTo>
                    <a:pt x="765" y="37"/>
                  </a:lnTo>
                  <a:lnTo>
                    <a:pt x="773" y="44"/>
                  </a:lnTo>
                  <a:lnTo>
                    <a:pt x="773" y="37"/>
                  </a:lnTo>
                  <a:lnTo>
                    <a:pt x="780" y="44"/>
                  </a:lnTo>
                  <a:lnTo>
                    <a:pt x="780" y="37"/>
                  </a:lnTo>
                  <a:lnTo>
                    <a:pt x="788" y="44"/>
                  </a:lnTo>
                  <a:lnTo>
                    <a:pt x="788" y="37"/>
                  </a:lnTo>
                  <a:lnTo>
                    <a:pt x="795" y="44"/>
                  </a:lnTo>
                  <a:lnTo>
                    <a:pt x="802" y="37"/>
                  </a:lnTo>
                  <a:lnTo>
                    <a:pt x="810" y="30"/>
                  </a:lnTo>
                  <a:lnTo>
                    <a:pt x="810" y="37"/>
                  </a:lnTo>
                  <a:lnTo>
                    <a:pt x="810" y="30"/>
                  </a:lnTo>
                  <a:lnTo>
                    <a:pt x="817" y="37"/>
                  </a:lnTo>
                  <a:lnTo>
                    <a:pt x="824" y="30"/>
                  </a:lnTo>
                  <a:lnTo>
                    <a:pt x="832" y="37"/>
                  </a:lnTo>
                  <a:lnTo>
                    <a:pt x="832" y="30"/>
                  </a:lnTo>
                  <a:lnTo>
                    <a:pt x="832" y="22"/>
                  </a:lnTo>
                  <a:lnTo>
                    <a:pt x="839" y="15"/>
                  </a:lnTo>
                  <a:lnTo>
                    <a:pt x="846" y="8"/>
                  </a:lnTo>
                  <a:lnTo>
                    <a:pt x="854" y="15"/>
                  </a:lnTo>
                  <a:lnTo>
                    <a:pt x="861" y="8"/>
                  </a:lnTo>
                  <a:lnTo>
                    <a:pt x="868" y="8"/>
                  </a:lnTo>
                  <a:lnTo>
                    <a:pt x="876" y="15"/>
                  </a:lnTo>
                  <a:lnTo>
                    <a:pt x="883" y="8"/>
                  </a:lnTo>
                  <a:lnTo>
                    <a:pt x="891" y="0"/>
                  </a:lnTo>
                  <a:lnTo>
                    <a:pt x="898" y="8"/>
                  </a:lnTo>
                  <a:lnTo>
                    <a:pt x="905" y="15"/>
                  </a:lnTo>
                  <a:lnTo>
                    <a:pt x="905" y="22"/>
                  </a:lnTo>
                  <a:lnTo>
                    <a:pt x="913" y="15"/>
                  </a:lnTo>
                  <a:lnTo>
                    <a:pt x="913" y="8"/>
                  </a:lnTo>
                  <a:lnTo>
                    <a:pt x="920" y="15"/>
                  </a:lnTo>
                  <a:lnTo>
                    <a:pt x="920" y="8"/>
                  </a:lnTo>
                  <a:lnTo>
                    <a:pt x="927" y="15"/>
                  </a:lnTo>
                  <a:lnTo>
                    <a:pt x="935" y="22"/>
                  </a:lnTo>
                  <a:lnTo>
                    <a:pt x="942" y="22"/>
                  </a:lnTo>
                  <a:lnTo>
                    <a:pt x="949" y="30"/>
                  </a:lnTo>
                  <a:lnTo>
                    <a:pt x="957" y="37"/>
                  </a:lnTo>
                  <a:lnTo>
                    <a:pt x="964" y="44"/>
                  </a:lnTo>
                  <a:lnTo>
                    <a:pt x="971" y="37"/>
                  </a:lnTo>
                  <a:lnTo>
                    <a:pt x="971" y="30"/>
                  </a:lnTo>
                  <a:lnTo>
                    <a:pt x="979" y="37"/>
                  </a:lnTo>
                  <a:lnTo>
                    <a:pt x="986" y="44"/>
                  </a:lnTo>
                  <a:lnTo>
                    <a:pt x="994" y="52"/>
                  </a:lnTo>
                  <a:lnTo>
                    <a:pt x="1001" y="44"/>
                  </a:lnTo>
                  <a:lnTo>
                    <a:pt x="1008" y="37"/>
                  </a:lnTo>
                  <a:lnTo>
                    <a:pt x="1008" y="44"/>
                  </a:lnTo>
                  <a:lnTo>
                    <a:pt x="1008" y="37"/>
                  </a:lnTo>
                  <a:lnTo>
                    <a:pt x="1016" y="30"/>
                  </a:lnTo>
                  <a:lnTo>
                    <a:pt x="1023" y="37"/>
                  </a:lnTo>
                  <a:lnTo>
                    <a:pt x="1023" y="30"/>
                  </a:lnTo>
                  <a:lnTo>
                    <a:pt x="1030" y="37"/>
                  </a:lnTo>
                  <a:lnTo>
                    <a:pt x="1030" y="30"/>
                  </a:lnTo>
                  <a:lnTo>
                    <a:pt x="1038" y="37"/>
                  </a:lnTo>
                  <a:lnTo>
                    <a:pt x="1045" y="44"/>
                  </a:lnTo>
                  <a:lnTo>
                    <a:pt x="1045" y="37"/>
                  </a:lnTo>
                  <a:lnTo>
                    <a:pt x="1052" y="44"/>
                  </a:lnTo>
                  <a:lnTo>
                    <a:pt x="1052" y="52"/>
                  </a:lnTo>
                  <a:lnTo>
                    <a:pt x="1060" y="44"/>
                  </a:lnTo>
                  <a:lnTo>
                    <a:pt x="1067" y="52"/>
                  </a:lnTo>
                  <a:lnTo>
                    <a:pt x="1074" y="52"/>
                  </a:lnTo>
                  <a:lnTo>
                    <a:pt x="1082" y="59"/>
                  </a:lnTo>
                </a:path>
              </a:pathLst>
            </a:custGeom>
            <a:noFill/>
            <a:ln w="0">
              <a:solidFill>
                <a:srgbClr val="99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3" name="Freeform 101">
              <a:extLst>
                <a:ext uri="{FF2B5EF4-FFF2-40B4-BE49-F238E27FC236}">
                  <a16:creationId xmlns:a16="http://schemas.microsoft.com/office/drawing/2014/main" id="{10E03E4E-3A3E-B346-A9E5-66B08253A5AA}"/>
                </a:ext>
              </a:extLst>
            </p:cNvPr>
            <p:cNvSpPr>
              <a:spLocks/>
            </p:cNvSpPr>
            <p:nvPr/>
          </p:nvSpPr>
          <p:spPr bwMode="auto">
            <a:xfrm>
              <a:off x="1724025" y="1185863"/>
              <a:ext cx="1588" cy="4789488"/>
            </a:xfrm>
            <a:custGeom>
              <a:avLst/>
              <a:gdLst>
                <a:gd name="T0" fmla="*/ 0 w 1"/>
                <a:gd name="T1" fmla="*/ 410 h 410"/>
                <a:gd name="T2" fmla="*/ 0 w 1"/>
                <a:gd name="T3" fmla="*/ 294 h 410"/>
                <a:gd name="T4" fmla="*/ 0 w 1"/>
                <a:gd name="T5" fmla="*/ 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410"/>
                  </a:moveTo>
                  <a:lnTo>
                    <a:pt x="0" y="294"/>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4" name="Freeform 102">
              <a:extLst>
                <a:ext uri="{FF2B5EF4-FFF2-40B4-BE49-F238E27FC236}">
                  <a16:creationId xmlns:a16="http://schemas.microsoft.com/office/drawing/2014/main" id="{4B096BA9-742F-A748-A5E9-A990160185CD}"/>
                </a:ext>
              </a:extLst>
            </p:cNvPr>
            <p:cNvSpPr>
              <a:spLocks/>
            </p:cNvSpPr>
            <p:nvPr/>
          </p:nvSpPr>
          <p:spPr bwMode="auto">
            <a:xfrm>
              <a:off x="1687513" y="1198563"/>
              <a:ext cx="1588" cy="4789488"/>
            </a:xfrm>
            <a:custGeom>
              <a:avLst/>
              <a:gdLst>
                <a:gd name="T0" fmla="*/ 0 w 1"/>
                <a:gd name="T1" fmla="*/ 0 h 410"/>
                <a:gd name="T2" fmla="*/ 0 w 1"/>
                <a:gd name="T3" fmla="*/ 260 h 410"/>
                <a:gd name="T4" fmla="*/ 0 w 1"/>
                <a:gd name="T5" fmla="*/ 410 h 410"/>
                <a:gd name="T6" fmla="*/ 0 60000 65536"/>
                <a:gd name="T7" fmla="*/ 0 60000 65536"/>
                <a:gd name="T8" fmla="*/ 0 60000 65536"/>
                <a:gd name="T9" fmla="*/ 0 w 1"/>
                <a:gd name="T10" fmla="*/ 0 h 410"/>
                <a:gd name="T11" fmla="*/ 1 w 1"/>
                <a:gd name="T12" fmla="*/ 410 h 410"/>
              </a:gdLst>
              <a:ahLst/>
              <a:cxnLst>
                <a:cxn ang="T6">
                  <a:pos x="T0" y="T1"/>
                </a:cxn>
                <a:cxn ang="T7">
                  <a:pos x="T2" y="T3"/>
                </a:cxn>
                <a:cxn ang="T8">
                  <a:pos x="T4" y="T5"/>
                </a:cxn>
              </a:cxnLst>
              <a:rect l="T9" t="T10" r="T11" b="T12"/>
              <a:pathLst>
                <a:path w="1" h="410">
                  <a:moveTo>
                    <a:pt x="0" y="0"/>
                  </a:moveTo>
                  <a:lnTo>
                    <a:pt x="0" y="260"/>
                  </a:lnTo>
                  <a:lnTo>
                    <a:pt x="0" y="4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5" name="Freeform 103">
              <a:extLst>
                <a:ext uri="{FF2B5EF4-FFF2-40B4-BE49-F238E27FC236}">
                  <a16:creationId xmlns:a16="http://schemas.microsoft.com/office/drawing/2014/main" id="{A6AE63E6-3959-6D45-8F50-1BF0C294BCE3}"/>
                </a:ext>
              </a:extLst>
            </p:cNvPr>
            <p:cNvSpPr>
              <a:spLocks/>
            </p:cNvSpPr>
            <p:nvPr/>
          </p:nvSpPr>
          <p:spPr bwMode="auto">
            <a:xfrm>
              <a:off x="1736725" y="2587625"/>
              <a:ext cx="4297363" cy="3387725"/>
            </a:xfrm>
            <a:custGeom>
              <a:avLst/>
              <a:gdLst>
                <a:gd name="T0" fmla="*/ 29 w 2707"/>
                <a:gd name="T1" fmla="*/ 1582 h 2134"/>
                <a:gd name="T2" fmla="*/ 66 w 2707"/>
                <a:gd name="T3" fmla="*/ 198 h 2134"/>
                <a:gd name="T4" fmla="*/ 95 w 2707"/>
                <a:gd name="T5" fmla="*/ 611 h 2134"/>
                <a:gd name="T6" fmla="*/ 132 w 2707"/>
                <a:gd name="T7" fmla="*/ 1001 h 2134"/>
                <a:gd name="T8" fmla="*/ 162 w 2707"/>
                <a:gd name="T9" fmla="*/ 802 h 2134"/>
                <a:gd name="T10" fmla="*/ 198 w 2707"/>
                <a:gd name="T11" fmla="*/ 920 h 2134"/>
                <a:gd name="T12" fmla="*/ 228 w 2707"/>
                <a:gd name="T13" fmla="*/ 956 h 2134"/>
                <a:gd name="T14" fmla="*/ 265 w 2707"/>
                <a:gd name="T15" fmla="*/ 743 h 2134"/>
                <a:gd name="T16" fmla="*/ 294 w 2707"/>
                <a:gd name="T17" fmla="*/ 743 h 2134"/>
                <a:gd name="T18" fmla="*/ 331 w 2707"/>
                <a:gd name="T19" fmla="*/ 831 h 2134"/>
                <a:gd name="T20" fmla="*/ 360 w 2707"/>
                <a:gd name="T21" fmla="*/ 743 h 2134"/>
                <a:gd name="T22" fmla="*/ 397 w 2707"/>
                <a:gd name="T23" fmla="*/ 691 h 2134"/>
                <a:gd name="T24" fmla="*/ 434 w 2707"/>
                <a:gd name="T25" fmla="*/ 706 h 2134"/>
                <a:gd name="T26" fmla="*/ 471 w 2707"/>
                <a:gd name="T27" fmla="*/ 736 h 2134"/>
                <a:gd name="T28" fmla="*/ 500 w 2707"/>
                <a:gd name="T29" fmla="*/ 839 h 2134"/>
                <a:gd name="T30" fmla="*/ 544 w 2707"/>
                <a:gd name="T31" fmla="*/ 942 h 2134"/>
                <a:gd name="T32" fmla="*/ 581 w 2707"/>
                <a:gd name="T33" fmla="*/ 868 h 2134"/>
                <a:gd name="T34" fmla="*/ 618 w 2707"/>
                <a:gd name="T35" fmla="*/ 831 h 2134"/>
                <a:gd name="T36" fmla="*/ 662 w 2707"/>
                <a:gd name="T37" fmla="*/ 787 h 2134"/>
                <a:gd name="T38" fmla="*/ 691 w 2707"/>
                <a:gd name="T39" fmla="*/ 758 h 2134"/>
                <a:gd name="T40" fmla="*/ 736 w 2707"/>
                <a:gd name="T41" fmla="*/ 846 h 2134"/>
                <a:gd name="T42" fmla="*/ 765 w 2707"/>
                <a:gd name="T43" fmla="*/ 853 h 2134"/>
                <a:gd name="T44" fmla="*/ 809 w 2707"/>
                <a:gd name="T45" fmla="*/ 787 h 2134"/>
                <a:gd name="T46" fmla="*/ 846 w 2707"/>
                <a:gd name="T47" fmla="*/ 787 h 2134"/>
                <a:gd name="T48" fmla="*/ 890 w 2707"/>
                <a:gd name="T49" fmla="*/ 912 h 2134"/>
                <a:gd name="T50" fmla="*/ 927 w 2707"/>
                <a:gd name="T51" fmla="*/ 839 h 2134"/>
                <a:gd name="T52" fmla="*/ 964 w 2707"/>
                <a:gd name="T53" fmla="*/ 883 h 2134"/>
                <a:gd name="T54" fmla="*/ 1000 w 2707"/>
                <a:gd name="T55" fmla="*/ 861 h 2134"/>
                <a:gd name="T56" fmla="*/ 1037 w 2707"/>
                <a:gd name="T57" fmla="*/ 824 h 2134"/>
                <a:gd name="T58" fmla="*/ 1074 w 2707"/>
                <a:gd name="T59" fmla="*/ 772 h 2134"/>
                <a:gd name="T60" fmla="*/ 1111 w 2707"/>
                <a:gd name="T61" fmla="*/ 699 h 2134"/>
                <a:gd name="T62" fmla="*/ 1155 w 2707"/>
                <a:gd name="T63" fmla="*/ 655 h 2134"/>
                <a:gd name="T64" fmla="*/ 1199 w 2707"/>
                <a:gd name="T65" fmla="*/ 603 h 2134"/>
                <a:gd name="T66" fmla="*/ 1243 w 2707"/>
                <a:gd name="T67" fmla="*/ 618 h 2134"/>
                <a:gd name="T68" fmla="*/ 1295 w 2707"/>
                <a:gd name="T69" fmla="*/ 721 h 2134"/>
                <a:gd name="T70" fmla="*/ 1339 w 2707"/>
                <a:gd name="T71" fmla="*/ 743 h 2134"/>
                <a:gd name="T72" fmla="*/ 1376 w 2707"/>
                <a:gd name="T73" fmla="*/ 750 h 2134"/>
                <a:gd name="T74" fmla="*/ 1427 w 2707"/>
                <a:gd name="T75" fmla="*/ 721 h 2134"/>
                <a:gd name="T76" fmla="*/ 1471 w 2707"/>
                <a:gd name="T77" fmla="*/ 706 h 2134"/>
                <a:gd name="T78" fmla="*/ 1523 w 2707"/>
                <a:gd name="T79" fmla="*/ 691 h 2134"/>
                <a:gd name="T80" fmla="*/ 1574 w 2707"/>
                <a:gd name="T81" fmla="*/ 691 h 2134"/>
                <a:gd name="T82" fmla="*/ 1626 w 2707"/>
                <a:gd name="T83" fmla="*/ 714 h 2134"/>
                <a:gd name="T84" fmla="*/ 1670 w 2707"/>
                <a:gd name="T85" fmla="*/ 743 h 2134"/>
                <a:gd name="T86" fmla="*/ 1721 w 2707"/>
                <a:gd name="T87" fmla="*/ 758 h 2134"/>
                <a:gd name="T88" fmla="*/ 1780 w 2707"/>
                <a:gd name="T89" fmla="*/ 736 h 2134"/>
                <a:gd name="T90" fmla="*/ 1832 w 2707"/>
                <a:gd name="T91" fmla="*/ 758 h 2134"/>
                <a:gd name="T92" fmla="*/ 1891 w 2707"/>
                <a:gd name="T93" fmla="*/ 794 h 2134"/>
                <a:gd name="T94" fmla="*/ 1942 w 2707"/>
                <a:gd name="T95" fmla="*/ 728 h 2134"/>
                <a:gd name="T96" fmla="*/ 2001 w 2707"/>
                <a:gd name="T97" fmla="*/ 677 h 2134"/>
                <a:gd name="T98" fmla="*/ 2045 w 2707"/>
                <a:gd name="T99" fmla="*/ 633 h 2134"/>
                <a:gd name="T100" fmla="*/ 2097 w 2707"/>
                <a:gd name="T101" fmla="*/ 677 h 2134"/>
                <a:gd name="T102" fmla="*/ 2141 w 2707"/>
                <a:gd name="T103" fmla="*/ 669 h 2134"/>
                <a:gd name="T104" fmla="*/ 2207 w 2707"/>
                <a:gd name="T105" fmla="*/ 633 h 2134"/>
                <a:gd name="T106" fmla="*/ 2281 w 2707"/>
                <a:gd name="T107" fmla="*/ 581 h 2134"/>
                <a:gd name="T108" fmla="*/ 2339 w 2707"/>
                <a:gd name="T109" fmla="*/ 559 h 2134"/>
                <a:gd name="T110" fmla="*/ 2413 w 2707"/>
                <a:gd name="T111" fmla="*/ 596 h 2134"/>
                <a:gd name="T112" fmla="*/ 2494 w 2707"/>
                <a:gd name="T113" fmla="*/ 588 h 2134"/>
                <a:gd name="T114" fmla="*/ 2553 w 2707"/>
                <a:gd name="T115" fmla="*/ 611 h 2134"/>
                <a:gd name="T116" fmla="*/ 2612 w 2707"/>
                <a:gd name="T117" fmla="*/ 633 h 2134"/>
                <a:gd name="T118" fmla="*/ 2693 w 2707"/>
                <a:gd name="T119" fmla="*/ 640 h 21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07"/>
                <a:gd name="T181" fmla="*/ 0 h 2134"/>
                <a:gd name="T182" fmla="*/ 2707 w 2707"/>
                <a:gd name="T183" fmla="*/ 2134 h 21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07" h="2134">
                  <a:moveTo>
                    <a:pt x="0" y="2134"/>
                  </a:moveTo>
                  <a:lnTo>
                    <a:pt x="0" y="1170"/>
                  </a:lnTo>
                  <a:lnTo>
                    <a:pt x="7" y="574"/>
                  </a:lnTo>
                  <a:lnTo>
                    <a:pt x="7" y="868"/>
                  </a:lnTo>
                  <a:lnTo>
                    <a:pt x="7" y="1324"/>
                  </a:lnTo>
                  <a:lnTo>
                    <a:pt x="7" y="1611"/>
                  </a:lnTo>
                  <a:lnTo>
                    <a:pt x="15" y="1148"/>
                  </a:lnTo>
                  <a:lnTo>
                    <a:pt x="15" y="500"/>
                  </a:lnTo>
                  <a:lnTo>
                    <a:pt x="15" y="927"/>
                  </a:lnTo>
                  <a:lnTo>
                    <a:pt x="15" y="1081"/>
                  </a:lnTo>
                  <a:lnTo>
                    <a:pt x="22" y="1545"/>
                  </a:lnTo>
                  <a:lnTo>
                    <a:pt x="22" y="1729"/>
                  </a:lnTo>
                  <a:lnTo>
                    <a:pt x="22" y="1987"/>
                  </a:lnTo>
                  <a:lnTo>
                    <a:pt x="22" y="1597"/>
                  </a:lnTo>
                  <a:lnTo>
                    <a:pt x="29" y="1803"/>
                  </a:lnTo>
                  <a:lnTo>
                    <a:pt x="29" y="1413"/>
                  </a:lnTo>
                  <a:lnTo>
                    <a:pt x="29" y="1582"/>
                  </a:lnTo>
                  <a:lnTo>
                    <a:pt x="37" y="1221"/>
                  </a:lnTo>
                  <a:lnTo>
                    <a:pt x="37" y="883"/>
                  </a:lnTo>
                  <a:lnTo>
                    <a:pt x="37" y="1008"/>
                  </a:lnTo>
                  <a:lnTo>
                    <a:pt x="37" y="905"/>
                  </a:lnTo>
                  <a:lnTo>
                    <a:pt x="44" y="890"/>
                  </a:lnTo>
                  <a:lnTo>
                    <a:pt x="44" y="1067"/>
                  </a:lnTo>
                  <a:lnTo>
                    <a:pt x="44" y="802"/>
                  </a:lnTo>
                  <a:lnTo>
                    <a:pt x="44" y="897"/>
                  </a:lnTo>
                  <a:lnTo>
                    <a:pt x="51" y="611"/>
                  </a:lnTo>
                  <a:lnTo>
                    <a:pt x="51" y="360"/>
                  </a:lnTo>
                  <a:lnTo>
                    <a:pt x="51" y="140"/>
                  </a:lnTo>
                  <a:lnTo>
                    <a:pt x="51" y="390"/>
                  </a:lnTo>
                  <a:lnTo>
                    <a:pt x="59" y="176"/>
                  </a:lnTo>
                  <a:lnTo>
                    <a:pt x="59" y="0"/>
                  </a:lnTo>
                  <a:lnTo>
                    <a:pt x="59" y="81"/>
                  </a:lnTo>
                  <a:lnTo>
                    <a:pt x="59" y="279"/>
                  </a:lnTo>
                  <a:lnTo>
                    <a:pt x="66" y="198"/>
                  </a:lnTo>
                  <a:lnTo>
                    <a:pt x="66" y="176"/>
                  </a:lnTo>
                  <a:lnTo>
                    <a:pt x="66" y="294"/>
                  </a:lnTo>
                  <a:lnTo>
                    <a:pt x="66" y="441"/>
                  </a:lnTo>
                  <a:lnTo>
                    <a:pt x="73" y="235"/>
                  </a:lnTo>
                  <a:lnTo>
                    <a:pt x="73" y="324"/>
                  </a:lnTo>
                  <a:lnTo>
                    <a:pt x="73" y="243"/>
                  </a:lnTo>
                  <a:lnTo>
                    <a:pt x="81" y="213"/>
                  </a:lnTo>
                  <a:lnTo>
                    <a:pt x="81" y="220"/>
                  </a:lnTo>
                  <a:lnTo>
                    <a:pt x="81" y="272"/>
                  </a:lnTo>
                  <a:lnTo>
                    <a:pt x="88" y="243"/>
                  </a:lnTo>
                  <a:lnTo>
                    <a:pt x="88" y="316"/>
                  </a:lnTo>
                  <a:lnTo>
                    <a:pt x="88" y="243"/>
                  </a:lnTo>
                  <a:lnTo>
                    <a:pt x="88" y="375"/>
                  </a:lnTo>
                  <a:lnTo>
                    <a:pt x="95" y="368"/>
                  </a:lnTo>
                  <a:lnTo>
                    <a:pt x="95" y="522"/>
                  </a:lnTo>
                  <a:lnTo>
                    <a:pt x="95" y="500"/>
                  </a:lnTo>
                  <a:lnTo>
                    <a:pt x="95" y="611"/>
                  </a:lnTo>
                  <a:lnTo>
                    <a:pt x="103" y="559"/>
                  </a:lnTo>
                  <a:lnTo>
                    <a:pt x="103" y="419"/>
                  </a:lnTo>
                  <a:lnTo>
                    <a:pt x="103" y="471"/>
                  </a:lnTo>
                  <a:lnTo>
                    <a:pt x="103" y="441"/>
                  </a:lnTo>
                  <a:lnTo>
                    <a:pt x="110" y="456"/>
                  </a:lnTo>
                  <a:lnTo>
                    <a:pt x="110" y="574"/>
                  </a:lnTo>
                  <a:lnTo>
                    <a:pt x="110" y="677"/>
                  </a:lnTo>
                  <a:lnTo>
                    <a:pt x="110" y="662"/>
                  </a:lnTo>
                  <a:lnTo>
                    <a:pt x="118" y="772"/>
                  </a:lnTo>
                  <a:lnTo>
                    <a:pt x="118" y="861"/>
                  </a:lnTo>
                  <a:lnTo>
                    <a:pt x="118" y="875"/>
                  </a:lnTo>
                  <a:lnTo>
                    <a:pt x="118" y="949"/>
                  </a:lnTo>
                  <a:lnTo>
                    <a:pt x="125" y="1015"/>
                  </a:lnTo>
                  <a:lnTo>
                    <a:pt x="125" y="986"/>
                  </a:lnTo>
                  <a:lnTo>
                    <a:pt x="125" y="1089"/>
                  </a:lnTo>
                  <a:lnTo>
                    <a:pt x="132" y="1030"/>
                  </a:lnTo>
                  <a:lnTo>
                    <a:pt x="132" y="1001"/>
                  </a:lnTo>
                  <a:lnTo>
                    <a:pt x="132" y="1023"/>
                  </a:lnTo>
                  <a:lnTo>
                    <a:pt x="132" y="1067"/>
                  </a:lnTo>
                  <a:lnTo>
                    <a:pt x="140" y="971"/>
                  </a:lnTo>
                  <a:lnTo>
                    <a:pt x="140" y="1037"/>
                  </a:lnTo>
                  <a:lnTo>
                    <a:pt x="140" y="1059"/>
                  </a:lnTo>
                  <a:lnTo>
                    <a:pt x="140" y="1023"/>
                  </a:lnTo>
                  <a:lnTo>
                    <a:pt x="147" y="927"/>
                  </a:lnTo>
                  <a:lnTo>
                    <a:pt x="147" y="817"/>
                  </a:lnTo>
                  <a:lnTo>
                    <a:pt x="147" y="809"/>
                  </a:lnTo>
                  <a:lnTo>
                    <a:pt x="147" y="765"/>
                  </a:lnTo>
                  <a:lnTo>
                    <a:pt x="154" y="721"/>
                  </a:lnTo>
                  <a:lnTo>
                    <a:pt x="154" y="780"/>
                  </a:lnTo>
                  <a:lnTo>
                    <a:pt x="154" y="817"/>
                  </a:lnTo>
                  <a:lnTo>
                    <a:pt x="154" y="831"/>
                  </a:lnTo>
                  <a:lnTo>
                    <a:pt x="162" y="772"/>
                  </a:lnTo>
                  <a:lnTo>
                    <a:pt x="162" y="758"/>
                  </a:lnTo>
                  <a:lnTo>
                    <a:pt x="162" y="802"/>
                  </a:lnTo>
                  <a:lnTo>
                    <a:pt x="162" y="831"/>
                  </a:lnTo>
                  <a:lnTo>
                    <a:pt x="169" y="868"/>
                  </a:lnTo>
                  <a:lnTo>
                    <a:pt x="169" y="839"/>
                  </a:lnTo>
                  <a:lnTo>
                    <a:pt x="169" y="905"/>
                  </a:lnTo>
                  <a:lnTo>
                    <a:pt x="169" y="912"/>
                  </a:lnTo>
                  <a:lnTo>
                    <a:pt x="176" y="868"/>
                  </a:lnTo>
                  <a:lnTo>
                    <a:pt x="176" y="949"/>
                  </a:lnTo>
                  <a:lnTo>
                    <a:pt x="176" y="1037"/>
                  </a:lnTo>
                  <a:lnTo>
                    <a:pt x="184" y="1045"/>
                  </a:lnTo>
                  <a:lnTo>
                    <a:pt x="184" y="1015"/>
                  </a:lnTo>
                  <a:lnTo>
                    <a:pt x="184" y="986"/>
                  </a:lnTo>
                  <a:lnTo>
                    <a:pt x="191" y="1052"/>
                  </a:lnTo>
                  <a:lnTo>
                    <a:pt x="191" y="1015"/>
                  </a:lnTo>
                  <a:lnTo>
                    <a:pt x="191" y="1089"/>
                  </a:lnTo>
                  <a:lnTo>
                    <a:pt x="191" y="1037"/>
                  </a:lnTo>
                  <a:lnTo>
                    <a:pt x="198" y="993"/>
                  </a:lnTo>
                  <a:lnTo>
                    <a:pt x="198" y="920"/>
                  </a:lnTo>
                  <a:lnTo>
                    <a:pt x="198" y="883"/>
                  </a:lnTo>
                  <a:lnTo>
                    <a:pt x="198" y="912"/>
                  </a:lnTo>
                  <a:lnTo>
                    <a:pt x="206" y="964"/>
                  </a:lnTo>
                  <a:lnTo>
                    <a:pt x="206" y="920"/>
                  </a:lnTo>
                  <a:lnTo>
                    <a:pt x="206" y="839"/>
                  </a:lnTo>
                  <a:lnTo>
                    <a:pt x="206" y="861"/>
                  </a:lnTo>
                  <a:lnTo>
                    <a:pt x="213" y="875"/>
                  </a:lnTo>
                  <a:lnTo>
                    <a:pt x="213" y="934"/>
                  </a:lnTo>
                  <a:lnTo>
                    <a:pt x="213" y="993"/>
                  </a:lnTo>
                  <a:lnTo>
                    <a:pt x="213" y="1023"/>
                  </a:lnTo>
                  <a:lnTo>
                    <a:pt x="221" y="978"/>
                  </a:lnTo>
                  <a:lnTo>
                    <a:pt x="221" y="1045"/>
                  </a:lnTo>
                  <a:lnTo>
                    <a:pt x="221" y="1052"/>
                  </a:lnTo>
                  <a:lnTo>
                    <a:pt x="228" y="1001"/>
                  </a:lnTo>
                  <a:lnTo>
                    <a:pt x="228" y="971"/>
                  </a:lnTo>
                  <a:lnTo>
                    <a:pt x="228" y="986"/>
                  </a:lnTo>
                  <a:lnTo>
                    <a:pt x="228" y="956"/>
                  </a:lnTo>
                  <a:lnTo>
                    <a:pt x="235" y="1001"/>
                  </a:lnTo>
                  <a:lnTo>
                    <a:pt x="235" y="1067"/>
                  </a:lnTo>
                  <a:lnTo>
                    <a:pt x="235" y="1008"/>
                  </a:lnTo>
                  <a:lnTo>
                    <a:pt x="235" y="978"/>
                  </a:lnTo>
                  <a:lnTo>
                    <a:pt x="243" y="927"/>
                  </a:lnTo>
                  <a:lnTo>
                    <a:pt x="243" y="964"/>
                  </a:lnTo>
                  <a:lnTo>
                    <a:pt x="243" y="905"/>
                  </a:lnTo>
                  <a:lnTo>
                    <a:pt x="250" y="934"/>
                  </a:lnTo>
                  <a:lnTo>
                    <a:pt x="250" y="956"/>
                  </a:lnTo>
                  <a:lnTo>
                    <a:pt x="250" y="912"/>
                  </a:lnTo>
                  <a:lnTo>
                    <a:pt x="250" y="890"/>
                  </a:lnTo>
                  <a:lnTo>
                    <a:pt x="257" y="839"/>
                  </a:lnTo>
                  <a:lnTo>
                    <a:pt x="257" y="831"/>
                  </a:lnTo>
                  <a:lnTo>
                    <a:pt x="257" y="817"/>
                  </a:lnTo>
                  <a:lnTo>
                    <a:pt x="257" y="758"/>
                  </a:lnTo>
                  <a:lnTo>
                    <a:pt x="265" y="706"/>
                  </a:lnTo>
                  <a:lnTo>
                    <a:pt x="265" y="743"/>
                  </a:lnTo>
                  <a:lnTo>
                    <a:pt x="265" y="706"/>
                  </a:lnTo>
                  <a:lnTo>
                    <a:pt x="265" y="684"/>
                  </a:lnTo>
                  <a:lnTo>
                    <a:pt x="272" y="684"/>
                  </a:lnTo>
                  <a:lnTo>
                    <a:pt x="272" y="655"/>
                  </a:lnTo>
                  <a:lnTo>
                    <a:pt x="272" y="662"/>
                  </a:lnTo>
                  <a:lnTo>
                    <a:pt x="279" y="633"/>
                  </a:lnTo>
                  <a:lnTo>
                    <a:pt x="279" y="588"/>
                  </a:lnTo>
                  <a:lnTo>
                    <a:pt x="279" y="655"/>
                  </a:lnTo>
                  <a:lnTo>
                    <a:pt x="279" y="699"/>
                  </a:lnTo>
                  <a:lnTo>
                    <a:pt x="287" y="714"/>
                  </a:lnTo>
                  <a:lnTo>
                    <a:pt x="287" y="743"/>
                  </a:lnTo>
                  <a:lnTo>
                    <a:pt x="287" y="714"/>
                  </a:lnTo>
                  <a:lnTo>
                    <a:pt x="287" y="765"/>
                  </a:lnTo>
                  <a:lnTo>
                    <a:pt x="294" y="714"/>
                  </a:lnTo>
                  <a:lnTo>
                    <a:pt x="294" y="699"/>
                  </a:lnTo>
                  <a:lnTo>
                    <a:pt x="294" y="691"/>
                  </a:lnTo>
                  <a:lnTo>
                    <a:pt x="294" y="743"/>
                  </a:lnTo>
                  <a:lnTo>
                    <a:pt x="301" y="787"/>
                  </a:lnTo>
                  <a:lnTo>
                    <a:pt x="301" y="809"/>
                  </a:lnTo>
                  <a:lnTo>
                    <a:pt x="301" y="846"/>
                  </a:lnTo>
                  <a:lnTo>
                    <a:pt x="301" y="890"/>
                  </a:lnTo>
                  <a:lnTo>
                    <a:pt x="309" y="912"/>
                  </a:lnTo>
                  <a:lnTo>
                    <a:pt x="309" y="890"/>
                  </a:lnTo>
                  <a:lnTo>
                    <a:pt x="309" y="905"/>
                  </a:lnTo>
                  <a:lnTo>
                    <a:pt x="316" y="920"/>
                  </a:lnTo>
                  <a:lnTo>
                    <a:pt x="316" y="875"/>
                  </a:lnTo>
                  <a:lnTo>
                    <a:pt x="316" y="890"/>
                  </a:lnTo>
                  <a:lnTo>
                    <a:pt x="324" y="912"/>
                  </a:lnTo>
                  <a:lnTo>
                    <a:pt x="324" y="956"/>
                  </a:lnTo>
                  <a:lnTo>
                    <a:pt x="324" y="897"/>
                  </a:lnTo>
                  <a:lnTo>
                    <a:pt x="324" y="853"/>
                  </a:lnTo>
                  <a:lnTo>
                    <a:pt x="331" y="905"/>
                  </a:lnTo>
                  <a:lnTo>
                    <a:pt x="331" y="875"/>
                  </a:lnTo>
                  <a:lnTo>
                    <a:pt x="331" y="831"/>
                  </a:lnTo>
                  <a:lnTo>
                    <a:pt x="331" y="817"/>
                  </a:lnTo>
                  <a:lnTo>
                    <a:pt x="338" y="824"/>
                  </a:lnTo>
                  <a:lnTo>
                    <a:pt x="338" y="817"/>
                  </a:lnTo>
                  <a:lnTo>
                    <a:pt x="338" y="809"/>
                  </a:lnTo>
                  <a:lnTo>
                    <a:pt x="338" y="839"/>
                  </a:lnTo>
                  <a:lnTo>
                    <a:pt x="346" y="831"/>
                  </a:lnTo>
                  <a:lnTo>
                    <a:pt x="346" y="817"/>
                  </a:lnTo>
                  <a:lnTo>
                    <a:pt x="346" y="780"/>
                  </a:lnTo>
                  <a:lnTo>
                    <a:pt x="346" y="802"/>
                  </a:lnTo>
                  <a:lnTo>
                    <a:pt x="353" y="780"/>
                  </a:lnTo>
                  <a:lnTo>
                    <a:pt x="353" y="824"/>
                  </a:lnTo>
                  <a:lnTo>
                    <a:pt x="353" y="787"/>
                  </a:lnTo>
                  <a:lnTo>
                    <a:pt x="353" y="758"/>
                  </a:lnTo>
                  <a:lnTo>
                    <a:pt x="360" y="721"/>
                  </a:lnTo>
                  <a:lnTo>
                    <a:pt x="360" y="728"/>
                  </a:lnTo>
                  <a:lnTo>
                    <a:pt x="360" y="714"/>
                  </a:lnTo>
                  <a:lnTo>
                    <a:pt x="360" y="743"/>
                  </a:lnTo>
                  <a:lnTo>
                    <a:pt x="368" y="743"/>
                  </a:lnTo>
                  <a:lnTo>
                    <a:pt x="368" y="706"/>
                  </a:lnTo>
                  <a:lnTo>
                    <a:pt x="375" y="684"/>
                  </a:lnTo>
                  <a:lnTo>
                    <a:pt x="375" y="699"/>
                  </a:lnTo>
                  <a:lnTo>
                    <a:pt x="375" y="721"/>
                  </a:lnTo>
                  <a:lnTo>
                    <a:pt x="375" y="684"/>
                  </a:lnTo>
                  <a:lnTo>
                    <a:pt x="382" y="677"/>
                  </a:lnTo>
                  <a:lnTo>
                    <a:pt x="382" y="669"/>
                  </a:lnTo>
                  <a:lnTo>
                    <a:pt x="382" y="655"/>
                  </a:lnTo>
                  <a:lnTo>
                    <a:pt x="382" y="618"/>
                  </a:lnTo>
                  <a:lnTo>
                    <a:pt x="390" y="647"/>
                  </a:lnTo>
                  <a:lnTo>
                    <a:pt x="390" y="640"/>
                  </a:lnTo>
                  <a:lnTo>
                    <a:pt x="390" y="669"/>
                  </a:lnTo>
                  <a:lnTo>
                    <a:pt x="390" y="684"/>
                  </a:lnTo>
                  <a:lnTo>
                    <a:pt x="397" y="662"/>
                  </a:lnTo>
                  <a:lnTo>
                    <a:pt x="397" y="706"/>
                  </a:lnTo>
                  <a:lnTo>
                    <a:pt x="397" y="691"/>
                  </a:lnTo>
                  <a:lnTo>
                    <a:pt x="397" y="662"/>
                  </a:lnTo>
                  <a:lnTo>
                    <a:pt x="404" y="684"/>
                  </a:lnTo>
                  <a:lnTo>
                    <a:pt x="404" y="691"/>
                  </a:lnTo>
                  <a:lnTo>
                    <a:pt x="404" y="669"/>
                  </a:lnTo>
                  <a:lnTo>
                    <a:pt x="404" y="706"/>
                  </a:lnTo>
                  <a:lnTo>
                    <a:pt x="412" y="669"/>
                  </a:lnTo>
                  <a:lnTo>
                    <a:pt x="412" y="647"/>
                  </a:lnTo>
                  <a:lnTo>
                    <a:pt x="412" y="625"/>
                  </a:lnTo>
                  <a:lnTo>
                    <a:pt x="419" y="647"/>
                  </a:lnTo>
                  <a:lnTo>
                    <a:pt x="419" y="691"/>
                  </a:lnTo>
                  <a:lnTo>
                    <a:pt x="419" y="655"/>
                  </a:lnTo>
                  <a:lnTo>
                    <a:pt x="427" y="655"/>
                  </a:lnTo>
                  <a:lnTo>
                    <a:pt x="427" y="625"/>
                  </a:lnTo>
                  <a:lnTo>
                    <a:pt x="427" y="640"/>
                  </a:lnTo>
                  <a:lnTo>
                    <a:pt x="427" y="662"/>
                  </a:lnTo>
                  <a:lnTo>
                    <a:pt x="434" y="699"/>
                  </a:lnTo>
                  <a:lnTo>
                    <a:pt x="434" y="706"/>
                  </a:lnTo>
                  <a:lnTo>
                    <a:pt x="434" y="691"/>
                  </a:lnTo>
                  <a:lnTo>
                    <a:pt x="441" y="669"/>
                  </a:lnTo>
                  <a:lnTo>
                    <a:pt x="441" y="699"/>
                  </a:lnTo>
                  <a:lnTo>
                    <a:pt x="441" y="677"/>
                  </a:lnTo>
                  <a:lnTo>
                    <a:pt x="441" y="684"/>
                  </a:lnTo>
                  <a:lnTo>
                    <a:pt x="449" y="706"/>
                  </a:lnTo>
                  <a:lnTo>
                    <a:pt x="449" y="714"/>
                  </a:lnTo>
                  <a:lnTo>
                    <a:pt x="449" y="699"/>
                  </a:lnTo>
                  <a:lnTo>
                    <a:pt x="449" y="728"/>
                  </a:lnTo>
                  <a:lnTo>
                    <a:pt x="456" y="699"/>
                  </a:lnTo>
                  <a:lnTo>
                    <a:pt x="456" y="721"/>
                  </a:lnTo>
                  <a:lnTo>
                    <a:pt x="456" y="758"/>
                  </a:lnTo>
                  <a:lnTo>
                    <a:pt x="456" y="772"/>
                  </a:lnTo>
                  <a:lnTo>
                    <a:pt x="463" y="780"/>
                  </a:lnTo>
                  <a:lnTo>
                    <a:pt x="463" y="758"/>
                  </a:lnTo>
                  <a:lnTo>
                    <a:pt x="463" y="765"/>
                  </a:lnTo>
                  <a:lnTo>
                    <a:pt x="471" y="736"/>
                  </a:lnTo>
                  <a:lnTo>
                    <a:pt x="471" y="772"/>
                  </a:lnTo>
                  <a:lnTo>
                    <a:pt x="471" y="743"/>
                  </a:lnTo>
                  <a:lnTo>
                    <a:pt x="471" y="758"/>
                  </a:lnTo>
                  <a:lnTo>
                    <a:pt x="478" y="736"/>
                  </a:lnTo>
                  <a:lnTo>
                    <a:pt x="478" y="743"/>
                  </a:lnTo>
                  <a:lnTo>
                    <a:pt x="478" y="706"/>
                  </a:lnTo>
                  <a:lnTo>
                    <a:pt x="485" y="699"/>
                  </a:lnTo>
                  <a:lnTo>
                    <a:pt x="485" y="691"/>
                  </a:lnTo>
                  <a:lnTo>
                    <a:pt x="485" y="699"/>
                  </a:lnTo>
                  <a:lnTo>
                    <a:pt x="485" y="714"/>
                  </a:lnTo>
                  <a:lnTo>
                    <a:pt x="493" y="750"/>
                  </a:lnTo>
                  <a:lnTo>
                    <a:pt x="493" y="736"/>
                  </a:lnTo>
                  <a:lnTo>
                    <a:pt x="493" y="765"/>
                  </a:lnTo>
                  <a:lnTo>
                    <a:pt x="493" y="802"/>
                  </a:lnTo>
                  <a:lnTo>
                    <a:pt x="500" y="824"/>
                  </a:lnTo>
                  <a:lnTo>
                    <a:pt x="500" y="809"/>
                  </a:lnTo>
                  <a:lnTo>
                    <a:pt x="500" y="839"/>
                  </a:lnTo>
                  <a:lnTo>
                    <a:pt x="507" y="846"/>
                  </a:lnTo>
                  <a:lnTo>
                    <a:pt x="507" y="831"/>
                  </a:lnTo>
                  <a:lnTo>
                    <a:pt x="515" y="809"/>
                  </a:lnTo>
                  <a:lnTo>
                    <a:pt x="515" y="817"/>
                  </a:lnTo>
                  <a:lnTo>
                    <a:pt x="515" y="794"/>
                  </a:lnTo>
                  <a:lnTo>
                    <a:pt x="522" y="809"/>
                  </a:lnTo>
                  <a:lnTo>
                    <a:pt x="522" y="831"/>
                  </a:lnTo>
                  <a:lnTo>
                    <a:pt x="522" y="817"/>
                  </a:lnTo>
                  <a:lnTo>
                    <a:pt x="530" y="846"/>
                  </a:lnTo>
                  <a:lnTo>
                    <a:pt x="530" y="875"/>
                  </a:lnTo>
                  <a:lnTo>
                    <a:pt x="530" y="846"/>
                  </a:lnTo>
                  <a:lnTo>
                    <a:pt x="537" y="846"/>
                  </a:lnTo>
                  <a:lnTo>
                    <a:pt x="537" y="868"/>
                  </a:lnTo>
                  <a:lnTo>
                    <a:pt x="537" y="861"/>
                  </a:lnTo>
                  <a:lnTo>
                    <a:pt x="544" y="890"/>
                  </a:lnTo>
                  <a:lnTo>
                    <a:pt x="544" y="912"/>
                  </a:lnTo>
                  <a:lnTo>
                    <a:pt x="544" y="942"/>
                  </a:lnTo>
                  <a:lnTo>
                    <a:pt x="544" y="920"/>
                  </a:lnTo>
                  <a:lnTo>
                    <a:pt x="552" y="905"/>
                  </a:lnTo>
                  <a:lnTo>
                    <a:pt x="552" y="890"/>
                  </a:lnTo>
                  <a:lnTo>
                    <a:pt x="552" y="875"/>
                  </a:lnTo>
                  <a:lnTo>
                    <a:pt x="559" y="890"/>
                  </a:lnTo>
                  <a:lnTo>
                    <a:pt x="559" y="920"/>
                  </a:lnTo>
                  <a:lnTo>
                    <a:pt x="566" y="942"/>
                  </a:lnTo>
                  <a:lnTo>
                    <a:pt x="566" y="956"/>
                  </a:lnTo>
                  <a:lnTo>
                    <a:pt x="566" y="949"/>
                  </a:lnTo>
                  <a:lnTo>
                    <a:pt x="566" y="927"/>
                  </a:lnTo>
                  <a:lnTo>
                    <a:pt x="574" y="897"/>
                  </a:lnTo>
                  <a:lnTo>
                    <a:pt x="574" y="905"/>
                  </a:lnTo>
                  <a:lnTo>
                    <a:pt x="574" y="912"/>
                  </a:lnTo>
                  <a:lnTo>
                    <a:pt x="581" y="897"/>
                  </a:lnTo>
                  <a:lnTo>
                    <a:pt x="581" y="868"/>
                  </a:lnTo>
                  <a:lnTo>
                    <a:pt x="581" y="839"/>
                  </a:lnTo>
                  <a:lnTo>
                    <a:pt x="581" y="868"/>
                  </a:lnTo>
                  <a:lnTo>
                    <a:pt x="588" y="853"/>
                  </a:lnTo>
                  <a:lnTo>
                    <a:pt x="588" y="839"/>
                  </a:lnTo>
                  <a:lnTo>
                    <a:pt x="588" y="846"/>
                  </a:lnTo>
                  <a:lnTo>
                    <a:pt x="588" y="817"/>
                  </a:lnTo>
                  <a:lnTo>
                    <a:pt x="596" y="846"/>
                  </a:lnTo>
                  <a:lnTo>
                    <a:pt x="596" y="853"/>
                  </a:lnTo>
                  <a:lnTo>
                    <a:pt x="596" y="839"/>
                  </a:lnTo>
                  <a:lnTo>
                    <a:pt x="603" y="861"/>
                  </a:lnTo>
                  <a:lnTo>
                    <a:pt x="603" y="839"/>
                  </a:lnTo>
                  <a:lnTo>
                    <a:pt x="603" y="861"/>
                  </a:lnTo>
                  <a:lnTo>
                    <a:pt x="610" y="846"/>
                  </a:lnTo>
                  <a:lnTo>
                    <a:pt x="610" y="824"/>
                  </a:lnTo>
                  <a:lnTo>
                    <a:pt x="610" y="846"/>
                  </a:lnTo>
                  <a:lnTo>
                    <a:pt x="610" y="853"/>
                  </a:lnTo>
                  <a:lnTo>
                    <a:pt x="618" y="839"/>
                  </a:lnTo>
                  <a:lnTo>
                    <a:pt x="618" y="824"/>
                  </a:lnTo>
                  <a:lnTo>
                    <a:pt x="618" y="831"/>
                  </a:lnTo>
                  <a:lnTo>
                    <a:pt x="625" y="809"/>
                  </a:lnTo>
                  <a:lnTo>
                    <a:pt x="625" y="780"/>
                  </a:lnTo>
                  <a:lnTo>
                    <a:pt x="625" y="765"/>
                  </a:lnTo>
                  <a:lnTo>
                    <a:pt x="633" y="743"/>
                  </a:lnTo>
                  <a:lnTo>
                    <a:pt x="633" y="765"/>
                  </a:lnTo>
                  <a:lnTo>
                    <a:pt x="633" y="758"/>
                  </a:lnTo>
                  <a:lnTo>
                    <a:pt x="640" y="772"/>
                  </a:lnTo>
                  <a:lnTo>
                    <a:pt x="640" y="787"/>
                  </a:lnTo>
                  <a:lnTo>
                    <a:pt x="640" y="780"/>
                  </a:lnTo>
                  <a:lnTo>
                    <a:pt x="647" y="758"/>
                  </a:lnTo>
                  <a:lnTo>
                    <a:pt x="647" y="728"/>
                  </a:lnTo>
                  <a:lnTo>
                    <a:pt x="647" y="743"/>
                  </a:lnTo>
                  <a:lnTo>
                    <a:pt x="647" y="750"/>
                  </a:lnTo>
                  <a:lnTo>
                    <a:pt x="655" y="743"/>
                  </a:lnTo>
                  <a:lnTo>
                    <a:pt x="655" y="765"/>
                  </a:lnTo>
                  <a:lnTo>
                    <a:pt x="655" y="780"/>
                  </a:lnTo>
                  <a:lnTo>
                    <a:pt x="662" y="787"/>
                  </a:lnTo>
                  <a:lnTo>
                    <a:pt x="662" y="780"/>
                  </a:lnTo>
                  <a:lnTo>
                    <a:pt x="662" y="772"/>
                  </a:lnTo>
                  <a:lnTo>
                    <a:pt x="662" y="780"/>
                  </a:lnTo>
                  <a:lnTo>
                    <a:pt x="669" y="772"/>
                  </a:lnTo>
                  <a:lnTo>
                    <a:pt x="669" y="780"/>
                  </a:lnTo>
                  <a:lnTo>
                    <a:pt x="669" y="787"/>
                  </a:lnTo>
                  <a:lnTo>
                    <a:pt x="677" y="809"/>
                  </a:lnTo>
                  <a:lnTo>
                    <a:pt x="677" y="787"/>
                  </a:lnTo>
                  <a:lnTo>
                    <a:pt x="677" y="780"/>
                  </a:lnTo>
                  <a:lnTo>
                    <a:pt x="677" y="802"/>
                  </a:lnTo>
                  <a:lnTo>
                    <a:pt x="684" y="794"/>
                  </a:lnTo>
                  <a:lnTo>
                    <a:pt x="684" y="817"/>
                  </a:lnTo>
                  <a:lnTo>
                    <a:pt x="684" y="802"/>
                  </a:lnTo>
                  <a:lnTo>
                    <a:pt x="684" y="809"/>
                  </a:lnTo>
                  <a:lnTo>
                    <a:pt x="691" y="794"/>
                  </a:lnTo>
                  <a:lnTo>
                    <a:pt x="691" y="772"/>
                  </a:lnTo>
                  <a:lnTo>
                    <a:pt x="691" y="758"/>
                  </a:lnTo>
                  <a:lnTo>
                    <a:pt x="691" y="743"/>
                  </a:lnTo>
                  <a:lnTo>
                    <a:pt x="699" y="758"/>
                  </a:lnTo>
                  <a:lnTo>
                    <a:pt x="699" y="772"/>
                  </a:lnTo>
                  <a:lnTo>
                    <a:pt x="699" y="765"/>
                  </a:lnTo>
                  <a:lnTo>
                    <a:pt x="706" y="772"/>
                  </a:lnTo>
                  <a:lnTo>
                    <a:pt x="706" y="780"/>
                  </a:lnTo>
                  <a:lnTo>
                    <a:pt x="706" y="802"/>
                  </a:lnTo>
                  <a:lnTo>
                    <a:pt x="706" y="809"/>
                  </a:lnTo>
                  <a:lnTo>
                    <a:pt x="713" y="787"/>
                  </a:lnTo>
                  <a:lnTo>
                    <a:pt x="713" y="765"/>
                  </a:lnTo>
                  <a:lnTo>
                    <a:pt x="713" y="780"/>
                  </a:lnTo>
                  <a:lnTo>
                    <a:pt x="721" y="780"/>
                  </a:lnTo>
                  <a:lnTo>
                    <a:pt x="721" y="794"/>
                  </a:lnTo>
                  <a:lnTo>
                    <a:pt x="728" y="802"/>
                  </a:lnTo>
                  <a:lnTo>
                    <a:pt x="728" y="809"/>
                  </a:lnTo>
                  <a:lnTo>
                    <a:pt x="728" y="824"/>
                  </a:lnTo>
                  <a:lnTo>
                    <a:pt x="736" y="846"/>
                  </a:lnTo>
                  <a:lnTo>
                    <a:pt x="736" y="831"/>
                  </a:lnTo>
                  <a:lnTo>
                    <a:pt x="736" y="824"/>
                  </a:lnTo>
                  <a:lnTo>
                    <a:pt x="736" y="831"/>
                  </a:lnTo>
                  <a:lnTo>
                    <a:pt x="743" y="846"/>
                  </a:lnTo>
                  <a:lnTo>
                    <a:pt x="743" y="839"/>
                  </a:lnTo>
                  <a:lnTo>
                    <a:pt x="743" y="853"/>
                  </a:lnTo>
                  <a:lnTo>
                    <a:pt x="743" y="831"/>
                  </a:lnTo>
                  <a:lnTo>
                    <a:pt x="750" y="839"/>
                  </a:lnTo>
                  <a:lnTo>
                    <a:pt x="750" y="846"/>
                  </a:lnTo>
                  <a:lnTo>
                    <a:pt x="750" y="853"/>
                  </a:lnTo>
                  <a:lnTo>
                    <a:pt x="758" y="846"/>
                  </a:lnTo>
                  <a:lnTo>
                    <a:pt x="758" y="868"/>
                  </a:lnTo>
                  <a:lnTo>
                    <a:pt x="758" y="853"/>
                  </a:lnTo>
                  <a:lnTo>
                    <a:pt x="765" y="868"/>
                  </a:lnTo>
                  <a:lnTo>
                    <a:pt x="765" y="861"/>
                  </a:lnTo>
                  <a:lnTo>
                    <a:pt x="765" y="875"/>
                  </a:lnTo>
                  <a:lnTo>
                    <a:pt x="765" y="853"/>
                  </a:lnTo>
                  <a:lnTo>
                    <a:pt x="772" y="875"/>
                  </a:lnTo>
                  <a:lnTo>
                    <a:pt x="772" y="883"/>
                  </a:lnTo>
                  <a:lnTo>
                    <a:pt x="772" y="890"/>
                  </a:lnTo>
                  <a:lnTo>
                    <a:pt x="780" y="905"/>
                  </a:lnTo>
                  <a:lnTo>
                    <a:pt x="780" y="912"/>
                  </a:lnTo>
                  <a:lnTo>
                    <a:pt x="780" y="890"/>
                  </a:lnTo>
                  <a:lnTo>
                    <a:pt x="787" y="883"/>
                  </a:lnTo>
                  <a:lnTo>
                    <a:pt x="787" y="868"/>
                  </a:lnTo>
                  <a:lnTo>
                    <a:pt x="787" y="861"/>
                  </a:lnTo>
                  <a:lnTo>
                    <a:pt x="787" y="846"/>
                  </a:lnTo>
                  <a:lnTo>
                    <a:pt x="794" y="839"/>
                  </a:lnTo>
                  <a:lnTo>
                    <a:pt x="794" y="853"/>
                  </a:lnTo>
                  <a:lnTo>
                    <a:pt x="802" y="831"/>
                  </a:lnTo>
                  <a:lnTo>
                    <a:pt x="802" y="824"/>
                  </a:lnTo>
                  <a:lnTo>
                    <a:pt x="802" y="809"/>
                  </a:lnTo>
                  <a:lnTo>
                    <a:pt x="802" y="794"/>
                  </a:lnTo>
                  <a:lnTo>
                    <a:pt x="809" y="787"/>
                  </a:lnTo>
                  <a:lnTo>
                    <a:pt x="809" y="780"/>
                  </a:lnTo>
                  <a:lnTo>
                    <a:pt x="809" y="758"/>
                  </a:lnTo>
                  <a:lnTo>
                    <a:pt x="816" y="765"/>
                  </a:lnTo>
                  <a:lnTo>
                    <a:pt x="816" y="780"/>
                  </a:lnTo>
                  <a:lnTo>
                    <a:pt x="816" y="765"/>
                  </a:lnTo>
                  <a:lnTo>
                    <a:pt x="824" y="758"/>
                  </a:lnTo>
                  <a:lnTo>
                    <a:pt x="824" y="765"/>
                  </a:lnTo>
                  <a:lnTo>
                    <a:pt x="824" y="743"/>
                  </a:lnTo>
                  <a:lnTo>
                    <a:pt x="824" y="736"/>
                  </a:lnTo>
                  <a:lnTo>
                    <a:pt x="831" y="721"/>
                  </a:lnTo>
                  <a:lnTo>
                    <a:pt x="831" y="728"/>
                  </a:lnTo>
                  <a:lnTo>
                    <a:pt x="831" y="743"/>
                  </a:lnTo>
                  <a:lnTo>
                    <a:pt x="839" y="750"/>
                  </a:lnTo>
                  <a:lnTo>
                    <a:pt x="839" y="772"/>
                  </a:lnTo>
                  <a:lnTo>
                    <a:pt x="839" y="780"/>
                  </a:lnTo>
                  <a:lnTo>
                    <a:pt x="846" y="802"/>
                  </a:lnTo>
                  <a:lnTo>
                    <a:pt x="846" y="787"/>
                  </a:lnTo>
                  <a:lnTo>
                    <a:pt x="853" y="780"/>
                  </a:lnTo>
                  <a:lnTo>
                    <a:pt x="853" y="794"/>
                  </a:lnTo>
                  <a:lnTo>
                    <a:pt x="853" y="809"/>
                  </a:lnTo>
                  <a:lnTo>
                    <a:pt x="861" y="809"/>
                  </a:lnTo>
                  <a:lnTo>
                    <a:pt x="861" y="824"/>
                  </a:lnTo>
                  <a:lnTo>
                    <a:pt x="861" y="839"/>
                  </a:lnTo>
                  <a:lnTo>
                    <a:pt x="868" y="839"/>
                  </a:lnTo>
                  <a:lnTo>
                    <a:pt x="868" y="861"/>
                  </a:lnTo>
                  <a:lnTo>
                    <a:pt x="868" y="846"/>
                  </a:lnTo>
                  <a:lnTo>
                    <a:pt x="868" y="853"/>
                  </a:lnTo>
                  <a:lnTo>
                    <a:pt x="875" y="839"/>
                  </a:lnTo>
                  <a:lnTo>
                    <a:pt x="875" y="861"/>
                  </a:lnTo>
                  <a:lnTo>
                    <a:pt x="875" y="875"/>
                  </a:lnTo>
                  <a:lnTo>
                    <a:pt x="883" y="868"/>
                  </a:lnTo>
                  <a:lnTo>
                    <a:pt x="883" y="890"/>
                  </a:lnTo>
                  <a:lnTo>
                    <a:pt x="883" y="905"/>
                  </a:lnTo>
                  <a:lnTo>
                    <a:pt x="890" y="912"/>
                  </a:lnTo>
                  <a:lnTo>
                    <a:pt x="890" y="934"/>
                  </a:lnTo>
                  <a:lnTo>
                    <a:pt x="897" y="949"/>
                  </a:lnTo>
                  <a:lnTo>
                    <a:pt x="897" y="934"/>
                  </a:lnTo>
                  <a:lnTo>
                    <a:pt x="897" y="949"/>
                  </a:lnTo>
                  <a:lnTo>
                    <a:pt x="905" y="956"/>
                  </a:lnTo>
                  <a:lnTo>
                    <a:pt x="905" y="934"/>
                  </a:lnTo>
                  <a:lnTo>
                    <a:pt x="905" y="942"/>
                  </a:lnTo>
                  <a:lnTo>
                    <a:pt x="905" y="927"/>
                  </a:lnTo>
                  <a:lnTo>
                    <a:pt x="912" y="912"/>
                  </a:lnTo>
                  <a:lnTo>
                    <a:pt x="912" y="890"/>
                  </a:lnTo>
                  <a:lnTo>
                    <a:pt x="912" y="897"/>
                  </a:lnTo>
                  <a:lnTo>
                    <a:pt x="912" y="883"/>
                  </a:lnTo>
                  <a:lnTo>
                    <a:pt x="919" y="890"/>
                  </a:lnTo>
                  <a:lnTo>
                    <a:pt x="919" y="875"/>
                  </a:lnTo>
                  <a:lnTo>
                    <a:pt x="919" y="868"/>
                  </a:lnTo>
                  <a:lnTo>
                    <a:pt x="927" y="846"/>
                  </a:lnTo>
                  <a:lnTo>
                    <a:pt x="927" y="839"/>
                  </a:lnTo>
                  <a:lnTo>
                    <a:pt x="927" y="853"/>
                  </a:lnTo>
                  <a:lnTo>
                    <a:pt x="934" y="861"/>
                  </a:lnTo>
                  <a:lnTo>
                    <a:pt x="934" y="839"/>
                  </a:lnTo>
                  <a:lnTo>
                    <a:pt x="934" y="846"/>
                  </a:lnTo>
                  <a:lnTo>
                    <a:pt x="942" y="853"/>
                  </a:lnTo>
                  <a:lnTo>
                    <a:pt x="942" y="846"/>
                  </a:lnTo>
                  <a:lnTo>
                    <a:pt x="942" y="861"/>
                  </a:lnTo>
                  <a:lnTo>
                    <a:pt x="949" y="853"/>
                  </a:lnTo>
                  <a:lnTo>
                    <a:pt x="949" y="868"/>
                  </a:lnTo>
                  <a:lnTo>
                    <a:pt x="949" y="846"/>
                  </a:lnTo>
                  <a:lnTo>
                    <a:pt x="956" y="853"/>
                  </a:lnTo>
                  <a:lnTo>
                    <a:pt x="956" y="839"/>
                  </a:lnTo>
                  <a:lnTo>
                    <a:pt x="956" y="846"/>
                  </a:lnTo>
                  <a:lnTo>
                    <a:pt x="956" y="861"/>
                  </a:lnTo>
                  <a:lnTo>
                    <a:pt x="964" y="868"/>
                  </a:lnTo>
                  <a:lnTo>
                    <a:pt x="964" y="875"/>
                  </a:lnTo>
                  <a:lnTo>
                    <a:pt x="964" y="883"/>
                  </a:lnTo>
                  <a:lnTo>
                    <a:pt x="971" y="875"/>
                  </a:lnTo>
                  <a:lnTo>
                    <a:pt x="971" y="868"/>
                  </a:lnTo>
                  <a:lnTo>
                    <a:pt x="978" y="875"/>
                  </a:lnTo>
                  <a:lnTo>
                    <a:pt x="978" y="883"/>
                  </a:lnTo>
                  <a:lnTo>
                    <a:pt x="978" y="868"/>
                  </a:lnTo>
                  <a:lnTo>
                    <a:pt x="978" y="846"/>
                  </a:lnTo>
                  <a:lnTo>
                    <a:pt x="986" y="861"/>
                  </a:lnTo>
                  <a:lnTo>
                    <a:pt x="986" y="853"/>
                  </a:lnTo>
                  <a:lnTo>
                    <a:pt x="986" y="839"/>
                  </a:lnTo>
                  <a:lnTo>
                    <a:pt x="993" y="846"/>
                  </a:lnTo>
                  <a:lnTo>
                    <a:pt x="993" y="853"/>
                  </a:lnTo>
                  <a:lnTo>
                    <a:pt x="993" y="868"/>
                  </a:lnTo>
                  <a:lnTo>
                    <a:pt x="993" y="875"/>
                  </a:lnTo>
                  <a:lnTo>
                    <a:pt x="1000" y="890"/>
                  </a:lnTo>
                  <a:lnTo>
                    <a:pt x="1000" y="883"/>
                  </a:lnTo>
                  <a:lnTo>
                    <a:pt x="1000" y="868"/>
                  </a:lnTo>
                  <a:lnTo>
                    <a:pt x="1000" y="861"/>
                  </a:lnTo>
                  <a:lnTo>
                    <a:pt x="1008" y="853"/>
                  </a:lnTo>
                  <a:lnTo>
                    <a:pt x="1008" y="839"/>
                  </a:lnTo>
                  <a:lnTo>
                    <a:pt x="1008" y="853"/>
                  </a:lnTo>
                  <a:lnTo>
                    <a:pt x="1015" y="861"/>
                  </a:lnTo>
                  <a:lnTo>
                    <a:pt x="1015" y="846"/>
                  </a:lnTo>
                  <a:lnTo>
                    <a:pt x="1015" y="839"/>
                  </a:lnTo>
                  <a:lnTo>
                    <a:pt x="1015" y="846"/>
                  </a:lnTo>
                  <a:lnTo>
                    <a:pt x="1022" y="861"/>
                  </a:lnTo>
                  <a:lnTo>
                    <a:pt x="1022" y="868"/>
                  </a:lnTo>
                  <a:lnTo>
                    <a:pt x="1022" y="853"/>
                  </a:lnTo>
                  <a:lnTo>
                    <a:pt x="1030" y="839"/>
                  </a:lnTo>
                  <a:lnTo>
                    <a:pt x="1030" y="831"/>
                  </a:lnTo>
                  <a:lnTo>
                    <a:pt x="1030" y="824"/>
                  </a:lnTo>
                  <a:lnTo>
                    <a:pt x="1030" y="831"/>
                  </a:lnTo>
                  <a:lnTo>
                    <a:pt x="1037" y="839"/>
                  </a:lnTo>
                  <a:lnTo>
                    <a:pt x="1037" y="831"/>
                  </a:lnTo>
                  <a:lnTo>
                    <a:pt x="1037" y="824"/>
                  </a:lnTo>
                  <a:lnTo>
                    <a:pt x="1045" y="809"/>
                  </a:lnTo>
                  <a:lnTo>
                    <a:pt x="1045" y="794"/>
                  </a:lnTo>
                  <a:lnTo>
                    <a:pt x="1045" y="787"/>
                  </a:lnTo>
                  <a:lnTo>
                    <a:pt x="1045" y="802"/>
                  </a:lnTo>
                  <a:lnTo>
                    <a:pt x="1052" y="787"/>
                  </a:lnTo>
                  <a:lnTo>
                    <a:pt x="1052" y="794"/>
                  </a:lnTo>
                  <a:lnTo>
                    <a:pt x="1052" y="787"/>
                  </a:lnTo>
                  <a:lnTo>
                    <a:pt x="1052" y="772"/>
                  </a:lnTo>
                  <a:lnTo>
                    <a:pt x="1059" y="780"/>
                  </a:lnTo>
                  <a:lnTo>
                    <a:pt x="1059" y="772"/>
                  </a:lnTo>
                  <a:lnTo>
                    <a:pt x="1059" y="780"/>
                  </a:lnTo>
                  <a:lnTo>
                    <a:pt x="1059" y="772"/>
                  </a:lnTo>
                  <a:lnTo>
                    <a:pt x="1067" y="787"/>
                  </a:lnTo>
                  <a:lnTo>
                    <a:pt x="1067" y="772"/>
                  </a:lnTo>
                  <a:lnTo>
                    <a:pt x="1067" y="780"/>
                  </a:lnTo>
                  <a:lnTo>
                    <a:pt x="1067" y="765"/>
                  </a:lnTo>
                  <a:lnTo>
                    <a:pt x="1074" y="772"/>
                  </a:lnTo>
                  <a:lnTo>
                    <a:pt x="1074" y="765"/>
                  </a:lnTo>
                  <a:lnTo>
                    <a:pt x="1074" y="780"/>
                  </a:lnTo>
                  <a:lnTo>
                    <a:pt x="1081" y="787"/>
                  </a:lnTo>
                  <a:lnTo>
                    <a:pt x="1081" y="772"/>
                  </a:lnTo>
                  <a:lnTo>
                    <a:pt x="1081" y="758"/>
                  </a:lnTo>
                  <a:lnTo>
                    <a:pt x="1089" y="772"/>
                  </a:lnTo>
                  <a:lnTo>
                    <a:pt x="1089" y="765"/>
                  </a:lnTo>
                  <a:lnTo>
                    <a:pt x="1089" y="758"/>
                  </a:lnTo>
                  <a:lnTo>
                    <a:pt x="1096" y="750"/>
                  </a:lnTo>
                  <a:lnTo>
                    <a:pt x="1096" y="736"/>
                  </a:lnTo>
                  <a:lnTo>
                    <a:pt x="1096" y="743"/>
                  </a:lnTo>
                  <a:lnTo>
                    <a:pt x="1103" y="728"/>
                  </a:lnTo>
                  <a:lnTo>
                    <a:pt x="1103" y="743"/>
                  </a:lnTo>
                  <a:lnTo>
                    <a:pt x="1103" y="736"/>
                  </a:lnTo>
                  <a:lnTo>
                    <a:pt x="1111" y="721"/>
                  </a:lnTo>
                  <a:lnTo>
                    <a:pt x="1111" y="714"/>
                  </a:lnTo>
                  <a:lnTo>
                    <a:pt x="1111" y="699"/>
                  </a:lnTo>
                  <a:lnTo>
                    <a:pt x="1111" y="714"/>
                  </a:lnTo>
                  <a:lnTo>
                    <a:pt x="1118" y="706"/>
                  </a:lnTo>
                  <a:lnTo>
                    <a:pt x="1118" y="699"/>
                  </a:lnTo>
                  <a:lnTo>
                    <a:pt x="1118" y="691"/>
                  </a:lnTo>
                  <a:lnTo>
                    <a:pt x="1125" y="677"/>
                  </a:lnTo>
                  <a:lnTo>
                    <a:pt x="1125" y="662"/>
                  </a:lnTo>
                  <a:lnTo>
                    <a:pt x="1125" y="647"/>
                  </a:lnTo>
                  <a:lnTo>
                    <a:pt x="1125" y="633"/>
                  </a:lnTo>
                  <a:lnTo>
                    <a:pt x="1133" y="625"/>
                  </a:lnTo>
                  <a:lnTo>
                    <a:pt x="1133" y="640"/>
                  </a:lnTo>
                  <a:lnTo>
                    <a:pt x="1133" y="633"/>
                  </a:lnTo>
                  <a:lnTo>
                    <a:pt x="1140" y="640"/>
                  </a:lnTo>
                  <a:lnTo>
                    <a:pt x="1140" y="633"/>
                  </a:lnTo>
                  <a:lnTo>
                    <a:pt x="1140" y="647"/>
                  </a:lnTo>
                  <a:lnTo>
                    <a:pt x="1148" y="640"/>
                  </a:lnTo>
                  <a:lnTo>
                    <a:pt x="1148" y="647"/>
                  </a:lnTo>
                  <a:lnTo>
                    <a:pt x="1155" y="655"/>
                  </a:lnTo>
                  <a:lnTo>
                    <a:pt x="1155" y="647"/>
                  </a:lnTo>
                  <a:lnTo>
                    <a:pt x="1155" y="655"/>
                  </a:lnTo>
                  <a:lnTo>
                    <a:pt x="1155" y="662"/>
                  </a:lnTo>
                  <a:lnTo>
                    <a:pt x="1162" y="655"/>
                  </a:lnTo>
                  <a:lnTo>
                    <a:pt x="1162" y="662"/>
                  </a:lnTo>
                  <a:lnTo>
                    <a:pt x="1162" y="647"/>
                  </a:lnTo>
                  <a:lnTo>
                    <a:pt x="1162" y="633"/>
                  </a:lnTo>
                  <a:lnTo>
                    <a:pt x="1170" y="633"/>
                  </a:lnTo>
                  <a:lnTo>
                    <a:pt x="1170" y="618"/>
                  </a:lnTo>
                  <a:lnTo>
                    <a:pt x="1177" y="633"/>
                  </a:lnTo>
                  <a:lnTo>
                    <a:pt x="1177" y="625"/>
                  </a:lnTo>
                  <a:lnTo>
                    <a:pt x="1184" y="611"/>
                  </a:lnTo>
                  <a:lnTo>
                    <a:pt x="1184" y="596"/>
                  </a:lnTo>
                  <a:lnTo>
                    <a:pt x="1184" y="611"/>
                  </a:lnTo>
                  <a:lnTo>
                    <a:pt x="1192" y="603"/>
                  </a:lnTo>
                  <a:lnTo>
                    <a:pt x="1192" y="618"/>
                  </a:lnTo>
                  <a:lnTo>
                    <a:pt x="1199" y="603"/>
                  </a:lnTo>
                  <a:lnTo>
                    <a:pt x="1199" y="611"/>
                  </a:lnTo>
                  <a:lnTo>
                    <a:pt x="1206" y="603"/>
                  </a:lnTo>
                  <a:lnTo>
                    <a:pt x="1206" y="596"/>
                  </a:lnTo>
                  <a:lnTo>
                    <a:pt x="1206" y="581"/>
                  </a:lnTo>
                  <a:lnTo>
                    <a:pt x="1214" y="588"/>
                  </a:lnTo>
                  <a:lnTo>
                    <a:pt x="1214" y="574"/>
                  </a:lnTo>
                  <a:lnTo>
                    <a:pt x="1214" y="581"/>
                  </a:lnTo>
                  <a:lnTo>
                    <a:pt x="1221" y="574"/>
                  </a:lnTo>
                  <a:lnTo>
                    <a:pt x="1221" y="588"/>
                  </a:lnTo>
                  <a:lnTo>
                    <a:pt x="1228" y="596"/>
                  </a:lnTo>
                  <a:lnTo>
                    <a:pt x="1228" y="611"/>
                  </a:lnTo>
                  <a:lnTo>
                    <a:pt x="1236" y="611"/>
                  </a:lnTo>
                  <a:lnTo>
                    <a:pt x="1236" y="625"/>
                  </a:lnTo>
                  <a:lnTo>
                    <a:pt x="1236" y="611"/>
                  </a:lnTo>
                  <a:lnTo>
                    <a:pt x="1236" y="618"/>
                  </a:lnTo>
                  <a:lnTo>
                    <a:pt x="1243" y="611"/>
                  </a:lnTo>
                  <a:lnTo>
                    <a:pt x="1243" y="618"/>
                  </a:lnTo>
                  <a:lnTo>
                    <a:pt x="1251" y="625"/>
                  </a:lnTo>
                  <a:lnTo>
                    <a:pt x="1251" y="633"/>
                  </a:lnTo>
                  <a:lnTo>
                    <a:pt x="1251" y="647"/>
                  </a:lnTo>
                  <a:lnTo>
                    <a:pt x="1258" y="655"/>
                  </a:lnTo>
                  <a:lnTo>
                    <a:pt x="1258" y="669"/>
                  </a:lnTo>
                  <a:lnTo>
                    <a:pt x="1265" y="662"/>
                  </a:lnTo>
                  <a:lnTo>
                    <a:pt x="1265" y="677"/>
                  </a:lnTo>
                  <a:lnTo>
                    <a:pt x="1265" y="684"/>
                  </a:lnTo>
                  <a:lnTo>
                    <a:pt x="1273" y="691"/>
                  </a:lnTo>
                  <a:lnTo>
                    <a:pt x="1280" y="691"/>
                  </a:lnTo>
                  <a:lnTo>
                    <a:pt x="1280" y="706"/>
                  </a:lnTo>
                  <a:lnTo>
                    <a:pt x="1280" y="691"/>
                  </a:lnTo>
                  <a:lnTo>
                    <a:pt x="1287" y="699"/>
                  </a:lnTo>
                  <a:lnTo>
                    <a:pt x="1287" y="706"/>
                  </a:lnTo>
                  <a:lnTo>
                    <a:pt x="1295" y="721"/>
                  </a:lnTo>
                  <a:lnTo>
                    <a:pt x="1295" y="706"/>
                  </a:lnTo>
                  <a:lnTo>
                    <a:pt x="1295" y="721"/>
                  </a:lnTo>
                  <a:lnTo>
                    <a:pt x="1295" y="706"/>
                  </a:lnTo>
                  <a:lnTo>
                    <a:pt x="1302" y="691"/>
                  </a:lnTo>
                  <a:lnTo>
                    <a:pt x="1302" y="699"/>
                  </a:lnTo>
                  <a:lnTo>
                    <a:pt x="1302" y="691"/>
                  </a:lnTo>
                  <a:lnTo>
                    <a:pt x="1302" y="706"/>
                  </a:lnTo>
                  <a:lnTo>
                    <a:pt x="1309" y="714"/>
                  </a:lnTo>
                  <a:lnTo>
                    <a:pt x="1309" y="706"/>
                  </a:lnTo>
                  <a:lnTo>
                    <a:pt x="1309" y="714"/>
                  </a:lnTo>
                  <a:lnTo>
                    <a:pt x="1317" y="721"/>
                  </a:lnTo>
                  <a:lnTo>
                    <a:pt x="1317" y="714"/>
                  </a:lnTo>
                  <a:lnTo>
                    <a:pt x="1324" y="706"/>
                  </a:lnTo>
                  <a:lnTo>
                    <a:pt x="1324" y="714"/>
                  </a:lnTo>
                  <a:lnTo>
                    <a:pt x="1331" y="721"/>
                  </a:lnTo>
                  <a:lnTo>
                    <a:pt x="1331" y="728"/>
                  </a:lnTo>
                  <a:lnTo>
                    <a:pt x="1331" y="736"/>
                  </a:lnTo>
                  <a:lnTo>
                    <a:pt x="1331" y="728"/>
                  </a:lnTo>
                  <a:lnTo>
                    <a:pt x="1339" y="743"/>
                  </a:lnTo>
                  <a:lnTo>
                    <a:pt x="1339" y="736"/>
                  </a:lnTo>
                  <a:lnTo>
                    <a:pt x="1339" y="728"/>
                  </a:lnTo>
                  <a:lnTo>
                    <a:pt x="1346" y="714"/>
                  </a:lnTo>
                  <a:lnTo>
                    <a:pt x="1346" y="721"/>
                  </a:lnTo>
                  <a:lnTo>
                    <a:pt x="1346" y="714"/>
                  </a:lnTo>
                  <a:lnTo>
                    <a:pt x="1346" y="721"/>
                  </a:lnTo>
                  <a:lnTo>
                    <a:pt x="1354" y="714"/>
                  </a:lnTo>
                  <a:lnTo>
                    <a:pt x="1354" y="728"/>
                  </a:lnTo>
                  <a:lnTo>
                    <a:pt x="1361" y="721"/>
                  </a:lnTo>
                  <a:lnTo>
                    <a:pt x="1361" y="736"/>
                  </a:lnTo>
                  <a:lnTo>
                    <a:pt x="1361" y="743"/>
                  </a:lnTo>
                  <a:lnTo>
                    <a:pt x="1368" y="736"/>
                  </a:lnTo>
                  <a:lnTo>
                    <a:pt x="1368" y="721"/>
                  </a:lnTo>
                  <a:lnTo>
                    <a:pt x="1368" y="736"/>
                  </a:lnTo>
                  <a:lnTo>
                    <a:pt x="1376" y="728"/>
                  </a:lnTo>
                  <a:lnTo>
                    <a:pt x="1376" y="743"/>
                  </a:lnTo>
                  <a:lnTo>
                    <a:pt x="1376" y="750"/>
                  </a:lnTo>
                  <a:lnTo>
                    <a:pt x="1383" y="736"/>
                  </a:lnTo>
                  <a:lnTo>
                    <a:pt x="1390" y="743"/>
                  </a:lnTo>
                  <a:lnTo>
                    <a:pt x="1390" y="736"/>
                  </a:lnTo>
                  <a:lnTo>
                    <a:pt x="1390" y="743"/>
                  </a:lnTo>
                  <a:lnTo>
                    <a:pt x="1390" y="736"/>
                  </a:lnTo>
                  <a:lnTo>
                    <a:pt x="1398" y="728"/>
                  </a:lnTo>
                  <a:lnTo>
                    <a:pt x="1398" y="736"/>
                  </a:lnTo>
                  <a:lnTo>
                    <a:pt x="1398" y="728"/>
                  </a:lnTo>
                  <a:lnTo>
                    <a:pt x="1405" y="736"/>
                  </a:lnTo>
                  <a:lnTo>
                    <a:pt x="1405" y="750"/>
                  </a:lnTo>
                  <a:lnTo>
                    <a:pt x="1412" y="736"/>
                  </a:lnTo>
                  <a:lnTo>
                    <a:pt x="1412" y="728"/>
                  </a:lnTo>
                  <a:lnTo>
                    <a:pt x="1412" y="721"/>
                  </a:lnTo>
                  <a:lnTo>
                    <a:pt x="1420" y="714"/>
                  </a:lnTo>
                  <a:lnTo>
                    <a:pt x="1420" y="706"/>
                  </a:lnTo>
                  <a:lnTo>
                    <a:pt x="1427" y="714"/>
                  </a:lnTo>
                  <a:lnTo>
                    <a:pt x="1427" y="721"/>
                  </a:lnTo>
                  <a:lnTo>
                    <a:pt x="1427" y="728"/>
                  </a:lnTo>
                  <a:lnTo>
                    <a:pt x="1434" y="721"/>
                  </a:lnTo>
                  <a:lnTo>
                    <a:pt x="1434" y="714"/>
                  </a:lnTo>
                  <a:lnTo>
                    <a:pt x="1434" y="706"/>
                  </a:lnTo>
                  <a:lnTo>
                    <a:pt x="1442" y="721"/>
                  </a:lnTo>
                  <a:lnTo>
                    <a:pt x="1442" y="736"/>
                  </a:lnTo>
                  <a:lnTo>
                    <a:pt x="1449" y="728"/>
                  </a:lnTo>
                  <a:lnTo>
                    <a:pt x="1449" y="721"/>
                  </a:lnTo>
                  <a:lnTo>
                    <a:pt x="1449" y="728"/>
                  </a:lnTo>
                  <a:lnTo>
                    <a:pt x="1457" y="721"/>
                  </a:lnTo>
                  <a:lnTo>
                    <a:pt x="1457" y="706"/>
                  </a:lnTo>
                  <a:lnTo>
                    <a:pt x="1457" y="714"/>
                  </a:lnTo>
                  <a:lnTo>
                    <a:pt x="1464" y="706"/>
                  </a:lnTo>
                  <a:lnTo>
                    <a:pt x="1464" y="699"/>
                  </a:lnTo>
                  <a:lnTo>
                    <a:pt x="1464" y="691"/>
                  </a:lnTo>
                  <a:lnTo>
                    <a:pt x="1471" y="699"/>
                  </a:lnTo>
                  <a:lnTo>
                    <a:pt x="1471" y="706"/>
                  </a:lnTo>
                  <a:lnTo>
                    <a:pt x="1471" y="699"/>
                  </a:lnTo>
                  <a:lnTo>
                    <a:pt x="1479" y="691"/>
                  </a:lnTo>
                  <a:lnTo>
                    <a:pt x="1479" y="706"/>
                  </a:lnTo>
                  <a:lnTo>
                    <a:pt x="1486" y="699"/>
                  </a:lnTo>
                  <a:lnTo>
                    <a:pt x="1486" y="691"/>
                  </a:lnTo>
                  <a:lnTo>
                    <a:pt x="1493" y="699"/>
                  </a:lnTo>
                  <a:lnTo>
                    <a:pt x="1493" y="691"/>
                  </a:lnTo>
                  <a:lnTo>
                    <a:pt x="1493" y="699"/>
                  </a:lnTo>
                  <a:lnTo>
                    <a:pt x="1501" y="706"/>
                  </a:lnTo>
                  <a:lnTo>
                    <a:pt x="1501" y="699"/>
                  </a:lnTo>
                  <a:lnTo>
                    <a:pt x="1501" y="691"/>
                  </a:lnTo>
                  <a:lnTo>
                    <a:pt x="1508" y="699"/>
                  </a:lnTo>
                  <a:lnTo>
                    <a:pt x="1508" y="706"/>
                  </a:lnTo>
                  <a:lnTo>
                    <a:pt x="1515" y="699"/>
                  </a:lnTo>
                  <a:lnTo>
                    <a:pt x="1523" y="691"/>
                  </a:lnTo>
                  <a:lnTo>
                    <a:pt x="1523" y="699"/>
                  </a:lnTo>
                  <a:lnTo>
                    <a:pt x="1523" y="691"/>
                  </a:lnTo>
                  <a:lnTo>
                    <a:pt x="1530" y="684"/>
                  </a:lnTo>
                  <a:lnTo>
                    <a:pt x="1530" y="691"/>
                  </a:lnTo>
                  <a:lnTo>
                    <a:pt x="1530" y="677"/>
                  </a:lnTo>
                  <a:lnTo>
                    <a:pt x="1530" y="684"/>
                  </a:lnTo>
                  <a:lnTo>
                    <a:pt x="1537" y="677"/>
                  </a:lnTo>
                  <a:lnTo>
                    <a:pt x="1537" y="684"/>
                  </a:lnTo>
                  <a:lnTo>
                    <a:pt x="1545" y="691"/>
                  </a:lnTo>
                  <a:lnTo>
                    <a:pt x="1545" y="677"/>
                  </a:lnTo>
                  <a:lnTo>
                    <a:pt x="1545" y="669"/>
                  </a:lnTo>
                  <a:lnTo>
                    <a:pt x="1552" y="677"/>
                  </a:lnTo>
                  <a:lnTo>
                    <a:pt x="1552" y="684"/>
                  </a:lnTo>
                  <a:lnTo>
                    <a:pt x="1560" y="677"/>
                  </a:lnTo>
                  <a:lnTo>
                    <a:pt x="1560" y="684"/>
                  </a:lnTo>
                  <a:lnTo>
                    <a:pt x="1567" y="669"/>
                  </a:lnTo>
                  <a:lnTo>
                    <a:pt x="1567" y="677"/>
                  </a:lnTo>
                  <a:lnTo>
                    <a:pt x="1567" y="684"/>
                  </a:lnTo>
                  <a:lnTo>
                    <a:pt x="1574" y="691"/>
                  </a:lnTo>
                  <a:lnTo>
                    <a:pt x="1574" y="699"/>
                  </a:lnTo>
                  <a:lnTo>
                    <a:pt x="1574" y="706"/>
                  </a:lnTo>
                  <a:lnTo>
                    <a:pt x="1574" y="699"/>
                  </a:lnTo>
                  <a:lnTo>
                    <a:pt x="1582" y="691"/>
                  </a:lnTo>
                  <a:lnTo>
                    <a:pt x="1582" y="706"/>
                  </a:lnTo>
                  <a:lnTo>
                    <a:pt x="1589" y="699"/>
                  </a:lnTo>
                  <a:lnTo>
                    <a:pt x="1589" y="706"/>
                  </a:lnTo>
                  <a:lnTo>
                    <a:pt x="1589" y="714"/>
                  </a:lnTo>
                  <a:lnTo>
                    <a:pt x="1596" y="706"/>
                  </a:lnTo>
                  <a:lnTo>
                    <a:pt x="1596" y="721"/>
                  </a:lnTo>
                  <a:lnTo>
                    <a:pt x="1604" y="728"/>
                  </a:lnTo>
                  <a:lnTo>
                    <a:pt x="1611" y="736"/>
                  </a:lnTo>
                  <a:lnTo>
                    <a:pt x="1611" y="728"/>
                  </a:lnTo>
                  <a:lnTo>
                    <a:pt x="1618" y="721"/>
                  </a:lnTo>
                  <a:lnTo>
                    <a:pt x="1618" y="714"/>
                  </a:lnTo>
                  <a:lnTo>
                    <a:pt x="1626" y="721"/>
                  </a:lnTo>
                  <a:lnTo>
                    <a:pt x="1626" y="714"/>
                  </a:lnTo>
                  <a:lnTo>
                    <a:pt x="1626" y="721"/>
                  </a:lnTo>
                  <a:lnTo>
                    <a:pt x="1633" y="728"/>
                  </a:lnTo>
                  <a:lnTo>
                    <a:pt x="1633" y="721"/>
                  </a:lnTo>
                  <a:lnTo>
                    <a:pt x="1633" y="714"/>
                  </a:lnTo>
                  <a:lnTo>
                    <a:pt x="1633" y="721"/>
                  </a:lnTo>
                  <a:lnTo>
                    <a:pt x="1640" y="714"/>
                  </a:lnTo>
                  <a:lnTo>
                    <a:pt x="1640" y="721"/>
                  </a:lnTo>
                  <a:lnTo>
                    <a:pt x="1640" y="728"/>
                  </a:lnTo>
                  <a:lnTo>
                    <a:pt x="1648" y="721"/>
                  </a:lnTo>
                  <a:lnTo>
                    <a:pt x="1648" y="728"/>
                  </a:lnTo>
                  <a:lnTo>
                    <a:pt x="1648" y="736"/>
                  </a:lnTo>
                  <a:lnTo>
                    <a:pt x="1655" y="743"/>
                  </a:lnTo>
                  <a:lnTo>
                    <a:pt x="1663" y="736"/>
                  </a:lnTo>
                  <a:lnTo>
                    <a:pt x="1663" y="750"/>
                  </a:lnTo>
                  <a:lnTo>
                    <a:pt x="1663" y="758"/>
                  </a:lnTo>
                  <a:lnTo>
                    <a:pt x="1670" y="750"/>
                  </a:lnTo>
                  <a:lnTo>
                    <a:pt x="1670" y="743"/>
                  </a:lnTo>
                  <a:lnTo>
                    <a:pt x="1677" y="736"/>
                  </a:lnTo>
                  <a:lnTo>
                    <a:pt x="1677" y="728"/>
                  </a:lnTo>
                  <a:lnTo>
                    <a:pt x="1677" y="721"/>
                  </a:lnTo>
                  <a:lnTo>
                    <a:pt x="1685" y="728"/>
                  </a:lnTo>
                  <a:lnTo>
                    <a:pt x="1685" y="721"/>
                  </a:lnTo>
                  <a:lnTo>
                    <a:pt x="1685" y="736"/>
                  </a:lnTo>
                  <a:lnTo>
                    <a:pt x="1692" y="743"/>
                  </a:lnTo>
                  <a:lnTo>
                    <a:pt x="1692" y="736"/>
                  </a:lnTo>
                  <a:lnTo>
                    <a:pt x="1699" y="743"/>
                  </a:lnTo>
                  <a:lnTo>
                    <a:pt x="1699" y="728"/>
                  </a:lnTo>
                  <a:lnTo>
                    <a:pt x="1699" y="736"/>
                  </a:lnTo>
                  <a:lnTo>
                    <a:pt x="1707" y="743"/>
                  </a:lnTo>
                  <a:lnTo>
                    <a:pt x="1714" y="758"/>
                  </a:lnTo>
                  <a:lnTo>
                    <a:pt x="1714" y="750"/>
                  </a:lnTo>
                  <a:lnTo>
                    <a:pt x="1714" y="743"/>
                  </a:lnTo>
                  <a:lnTo>
                    <a:pt x="1721" y="750"/>
                  </a:lnTo>
                  <a:lnTo>
                    <a:pt x="1721" y="758"/>
                  </a:lnTo>
                  <a:lnTo>
                    <a:pt x="1721" y="743"/>
                  </a:lnTo>
                  <a:lnTo>
                    <a:pt x="1721" y="750"/>
                  </a:lnTo>
                  <a:lnTo>
                    <a:pt x="1729" y="743"/>
                  </a:lnTo>
                  <a:lnTo>
                    <a:pt x="1729" y="728"/>
                  </a:lnTo>
                  <a:lnTo>
                    <a:pt x="1736" y="736"/>
                  </a:lnTo>
                  <a:lnTo>
                    <a:pt x="1736" y="728"/>
                  </a:lnTo>
                  <a:lnTo>
                    <a:pt x="1743" y="736"/>
                  </a:lnTo>
                  <a:lnTo>
                    <a:pt x="1751" y="743"/>
                  </a:lnTo>
                  <a:lnTo>
                    <a:pt x="1751" y="736"/>
                  </a:lnTo>
                  <a:lnTo>
                    <a:pt x="1751" y="743"/>
                  </a:lnTo>
                  <a:lnTo>
                    <a:pt x="1758" y="750"/>
                  </a:lnTo>
                  <a:lnTo>
                    <a:pt x="1766" y="758"/>
                  </a:lnTo>
                  <a:lnTo>
                    <a:pt x="1766" y="750"/>
                  </a:lnTo>
                  <a:lnTo>
                    <a:pt x="1773" y="743"/>
                  </a:lnTo>
                  <a:lnTo>
                    <a:pt x="1773" y="736"/>
                  </a:lnTo>
                  <a:lnTo>
                    <a:pt x="1773" y="743"/>
                  </a:lnTo>
                  <a:lnTo>
                    <a:pt x="1780" y="736"/>
                  </a:lnTo>
                  <a:lnTo>
                    <a:pt x="1780" y="743"/>
                  </a:lnTo>
                  <a:lnTo>
                    <a:pt x="1780" y="736"/>
                  </a:lnTo>
                  <a:lnTo>
                    <a:pt x="1788" y="743"/>
                  </a:lnTo>
                  <a:lnTo>
                    <a:pt x="1788" y="750"/>
                  </a:lnTo>
                  <a:lnTo>
                    <a:pt x="1795" y="758"/>
                  </a:lnTo>
                  <a:lnTo>
                    <a:pt x="1795" y="750"/>
                  </a:lnTo>
                  <a:lnTo>
                    <a:pt x="1802" y="743"/>
                  </a:lnTo>
                  <a:lnTo>
                    <a:pt x="1810" y="736"/>
                  </a:lnTo>
                  <a:lnTo>
                    <a:pt x="1810" y="743"/>
                  </a:lnTo>
                  <a:lnTo>
                    <a:pt x="1817" y="750"/>
                  </a:lnTo>
                  <a:lnTo>
                    <a:pt x="1817" y="743"/>
                  </a:lnTo>
                  <a:lnTo>
                    <a:pt x="1817" y="736"/>
                  </a:lnTo>
                  <a:lnTo>
                    <a:pt x="1817" y="728"/>
                  </a:lnTo>
                  <a:lnTo>
                    <a:pt x="1824" y="736"/>
                  </a:lnTo>
                  <a:lnTo>
                    <a:pt x="1824" y="743"/>
                  </a:lnTo>
                  <a:lnTo>
                    <a:pt x="1824" y="750"/>
                  </a:lnTo>
                  <a:lnTo>
                    <a:pt x="1832" y="758"/>
                  </a:lnTo>
                  <a:lnTo>
                    <a:pt x="1832" y="750"/>
                  </a:lnTo>
                  <a:lnTo>
                    <a:pt x="1839" y="758"/>
                  </a:lnTo>
                  <a:lnTo>
                    <a:pt x="1846" y="765"/>
                  </a:lnTo>
                  <a:lnTo>
                    <a:pt x="1846" y="758"/>
                  </a:lnTo>
                  <a:lnTo>
                    <a:pt x="1846" y="750"/>
                  </a:lnTo>
                  <a:lnTo>
                    <a:pt x="1854" y="758"/>
                  </a:lnTo>
                  <a:lnTo>
                    <a:pt x="1854" y="750"/>
                  </a:lnTo>
                  <a:lnTo>
                    <a:pt x="1861" y="758"/>
                  </a:lnTo>
                  <a:lnTo>
                    <a:pt x="1861" y="765"/>
                  </a:lnTo>
                  <a:lnTo>
                    <a:pt x="1861" y="758"/>
                  </a:lnTo>
                  <a:lnTo>
                    <a:pt x="1861" y="765"/>
                  </a:lnTo>
                  <a:lnTo>
                    <a:pt x="1869" y="758"/>
                  </a:lnTo>
                  <a:lnTo>
                    <a:pt x="1869" y="765"/>
                  </a:lnTo>
                  <a:lnTo>
                    <a:pt x="1876" y="772"/>
                  </a:lnTo>
                  <a:lnTo>
                    <a:pt x="1883" y="780"/>
                  </a:lnTo>
                  <a:lnTo>
                    <a:pt x="1883" y="787"/>
                  </a:lnTo>
                  <a:lnTo>
                    <a:pt x="1891" y="794"/>
                  </a:lnTo>
                  <a:lnTo>
                    <a:pt x="1898" y="787"/>
                  </a:lnTo>
                  <a:lnTo>
                    <a:pt x="1905" y="780"/>
                  </a:lnTo>
                  <a:lnTo>
                    <a:pt x="1905" y="772"/>
                  </a:lnTo>
                  <a:lnTo>
                    <a:pt x="1905" y="765"/>
                  </a:lnTo>
                  <a:lnTo>
                    <a:pt x="1913" y="758"/>
                  </a:lnTo>
                  <a:lnTo>
                    <a:pt x="1913" y="750"/>
                  </a:lnTo>
                  <a:lnTo>
                    <a:pt x="1913" y="758"/>
                  </a:lnTo>
                  <a:lnTo>
                    <a:pt x="1913" y="750"/>
                  </a:lnTo>
                  <a:lnTo>
                    <a:pt x="1920" y="743"/>
                  </a:lnTo>
                  <a:lnTo>
                    <a:pt x="1920" y="736"/>
                  </a:lnTo>
                  <a:lnTo>
                    <a:pt x="1927" y="728"/>
                  </a:lnTo>
                  <a:lnTo>
                    <a:pt x="1927" y="736"/>
                  </a:lnTo>
                  <a:lnTo>
                    <a:pt x="1935" y="743"/>
                  </a:lnTo>
                  <a:lnTo>
                    <a:pt x="1935" y="736"/>
                  </a:lnTo>
                  <a:lnTo>
                    <a:pt x="1942" y="743"/>
                  </a:lnTo>
                  <a:lnTo>
                    <a:pt x="1942" y="736"/>
                  </a:lnTo>
                  <a:lnTo>
                    <a:pt x="1942" y="728"/>
                  </a:lnTo>
                  <a:lnTo>
                    <a:pt x="1949" y="721"/>
                  </a:lnTo>
                  <a:lnTo>
                    <a:pt x="1949" y="728"/>
                  </a:lnTo>
                  <a:lnTo>
                    <a:pt x="1957" y="736"/>
                  </a:lnTo>
                  <a:lnTo>
                    <a:pt x="1957" y="743"/>
                  </a:lnTo>
                  <a:lnTo>
                    <a:pt x="1957" y="736"/>
                  </a:lnTo>
                  <a:lnTo>
                    <a:pt x="1964" y="743"/>
                  </a:lnTo>
                  <a:lnTo>
                    <a:pt x="1972" y="736"/>
                  </a:lnTo>
                  <a:lnTo>
                    <a:pt x="1979" y="728"/>
                  </a:lnTo>
                  <a:lnTo>
                    <a:pt x="1979" y="721"/>
                  </a:lnTo>
                  <a:lnTo>
                    <a:pt x="1979" y="706"/>
                  </a:lnTo>
                  <a:lnTo>
                    <a:pt x="1986" y="714"/>
                  </a:lnTo>
                  <a:lnTo>
                    <a:pt x="1986" y="706"/>
                  </a:lnTo>
                  <a:lnTo>
                    <a:pt x="1994" y="714"/>
                  </a:lnTo>
                  <a:lnTo>
                    <a:pt x="1994" y="706"/>
                  </a:lnTo>
                  <a:lnTo>
                    <a:pt x="1994" y="699"/>
                  </a:lnTo>
                  <a:lnTo>
                    <a:pt x="2001" y="691"/>
                  </a:lnTo>
                  <a:lnTo>
                    <a:pt x="2001" y="677"/>
                  </a:lnTo>
                  <a:lnTo>
                    <a:pt x="2008" y="684"/>
                  </a:lnTo>
                  <a:lnTo>
                    <a:pt x="2008" y="677"/>
                  </a:lnTo>
                  <a:lnTo>
                    <a:pt x="2016" y="669"/>
                  </a:lnTo>
                  <a:lnTo>
                    <a:pt x="2016" y="677"/>
                  </a:lnTo>
                  <a:lnTo>
                    <a:pt x="2016" y="691"/>
                  </a:lnTo>
                  <a:lnTo>
                    <a:pt x="2023" y="684"/>
                  </a:lnTo>
                  <a:lnTo>
                    <a:pt x="2023" y="677"/>
                  </a:lnTo>
                  <a:lnTo>
                    <a:pt x="2023" y="684"/>
                  </a:lnTo>
                  <a:lnTo>
                    <a:pt x="2030" y="677"/>
                  </a:lnTo>
                  <a:lnTo>
                    <a:pt x="2030" y="684"/>
                  </a:lnTo>
                  <a:lnTo>
                    <a:pt x="2030" y="677"/>
                  </a:lnTo>
                  <a:lnTo>
                    <a:pt x="2038" y="669"/>
                  </a:lnTo>
                  <a:lnTo>
                    <a:pt x="2038" y="662"/>
                  </a:lnTo>
                  <a:lnTo>
                    <a:pt x="2038" y="655"/>
                  </a:lnTo>
                  <a:lnTo>
                    <a:pt x="2045" y="647"/>
                  </a:lnTo>
                  <a:lnTo>
                    <a:pt x="2045" y="640"/>
                  </a:lnTo>
                  <a:lnTo>
                    <a:pt x="2045" y="633"/>
                  </a:lnTo>
                  <a:lnTo>
                    <a:pt x="2052" y="640"/>
                  </a:lnTo>
                  <a:lnTo>
                    <a:pt x="2052" y="647"/>
                  </a:lnTo>
                  <a:lnTo>
                    <a:pt x="2060" y="655"/>
                  </a:lnTo>
                  <a:lnTo>
                    <a:pt x="2060" y="662"/>
                  </a:lnTo>
                  <a:lnTo>
                    <a:pt x="2060" y="655"/>
                  </a:lnTo>
                  <a:lnTo>
                    <a:pt x="2060" y="647"/>
                  </a:lnTo>
                  <a:lnTo>
                    <a:pt x="2067" y="655"/>
                  </a:lnTo>
                  <a:lnTo>
                    <a:pt x="2067" y="662"/>
                  </a:lnTo>
                  <a:lnTo>
                    <a:pt x="2067" y="669"/>
                  </a:lnTo>
                  <a:lnTo>
                    <a:pt x="2067" y="677"/>
                  </a:lnTo>
                  <a:lnTo>
                    <a:pt x="2075" y="669"/>
                  </a:lnTo>
                  <a:lnTo>
                    <a:pt x="2075" y="662"/>
                  </a:lnTo>
                  <a:lnTo>
                    <a:pt x="2082" y="655"/>
                  </a:lnTo>
                  <a:lnTo>
                    <a:pt x="2082" y="647"/>
                  </a:lnTo>
                  <a:lnTo>
                    <a:pt x="2089" y="655"/>
                  </a:lnTo>
                  <a:lnTo>
                    <a:pt x="2089" y="662"/>
                  </a:lnTo>
                  <a:lnTo>
                    <a:pt x="2097" y="677"/>
                  </a:lnTo>
                  <a:lnTo>
                    <a:pt x="2097" y="669"/>
                  </a:lnTo>
                  <a:lnTo>
                    <a:pt x="2097" y="677"/>
                  </a:lnTo>
                  <a:lnTo>
                    <a:pt x="2104" y="684"/>
                  </a:lnTo>
                  <a:lnTo>
                    <a:pt x="2104" y="691"/>
                  </a:lnTo>
                  <a:lnTo>
                    <a:pt x="2111" y="684"/>
                  </a:lnTo>
                  <a:lnTo>
                    <a:pt x="2111" y="677"/>
                  </a:lnTo>
                  <a:lnTo>
                    <a:pt x="2111" y="669"/>
                  </a:lnTo>
                  <a:lnTo>
                    <a:pt x="2111" y="662"/>
                  </a:lnTo>
                  <a:lnTo>
                    <a:pt x="2119" y="669"/>
                  </a:lnTo>
                  <a:lnTo>
                    <a:pt x="2119" y="662"/>
                  </a:lnTo>
                  <a:lnTo>
                    <a:pt x="2126" y="669"/>
                  </a:lnTo>
                  <a:lnTo>
                    <a:pt x="2126" y="677"/>
                  </a:lnTo>
                  <a:lnTo>
                    <a:pt x="2126" y="669"/>
                  </a:lnTo>
                  <a:lnTo>
                    <a:pt x="2133" y="662"/>
                  </a:lnTo>
                  <a:lnTo>
                    <a:pt x="2133" y="669"/>
                  </a:lnTo>
                  <a:lnTo>
                    <a:pt x="2133" y="662"/>
                  </a:lnTo>
                  <a:lnTo>
                    <a:pt x="2141" y="669"/>
                  </a:lnTo>
                  <a:lnTo>
                    <a:pt x="2148" y="662"/>
                  </a:lnTo>
                  <a:lnTo>
                    <a:pt x="2155" y="655"/>
                  </a:lnTo>
                  <a:lnTo>
                    <a:pt x="2155" y="662"/>
                  </a:lnTo>
                  <a:lnTo>
                    <a:pt x="2163" y="655"/>
                  </a:lnTo>
                  <a:lnTo>
                    <a:pt x="2170" y="647"/>
                  </a:lnTo>
                  <a:lnTo>
                    <a:pt x="2170" y="655"/>
                  </a:lnTo>
                  <a:lnTo>
                    <a:pt x="2170" y="662"/>
                  </a:lnTo>
                  <a:lnTo>
                    <a:pt x="2170" y="655"/>
                  </a:lnTo>
                  <a:lnTo>
                    <a:pt x="2178" y="647"/>
                  </a:lnTo>
                  <a:lnTo>
                    <a:pt x="2178" y="640"/>
                  </a:lnTo>
                  <a:lnTo>
                    <a:pt x="2185" y="633"/>
                  </a:lnTo>
                  <a:lnTo>
                    <a:pt x="2192" y="640"/>
                  </a:lnTo>
                  <a:lnTo>
                    <a:pt x="2192" y="647"/>
                  </a:lnTo>
                  <a:lnTo>
                    <a:pt x="2200" y="640"/>
                  </a:lnTo>
                  <a:lnTo>
                    <a:pt x="2200" y="647"/>
                  </a:lnTo>
                  <a:lnTo>
                    <a:pt x="2207" y="640"/>
                  </a:lnTo>
                  <a:lnTo>
                    <a:pt x="2207" y="633"/>
                  </a:lnTo>
                  <a:lnTo>
                    <a:pt x="2214" y="625"/>
                  </a:lnTo>
                  <a:lnTo>
                    <a:pt x="2222" y="618"/>
                  </a:lnTo>
                  <a:lnTo>
                    <a:pt x="2229" y="611"/>
                  </a:lnTo>
                  <a:lnTo>
                    <a:pt x="2236" y="603"/>
                  </a:lnTo>
                  <a:lnTo>
                    <a:pt x="2236" y="596"/>
                  </a:lnTo>
                  <a:lnTo>
                    <a:pt x="2244" y="603"/>
                  </a:lnTo>
                  <a:lnTo>
                    <a:pt x="2251" y="596"/>
                  </a:lnTo>
                  <a:lnTo>
                    <a:pt x="2251" y="588"/>
                  </a:lnTo>
                  <a:lnTo>
                    <a:pt x="2258" y="581"/>
                  </a:lnTo>
                  <a:lnTo>
                    <a:pt x="2258" y="588"/>
                  </a:lnTo>
                  <a:lnTo>
                    <a:pt x="2258" y="596"/>
                  </a:lnTo>
                  <a:lnTo>
                    <a:pt x="2266" y="603"/>
                  </a:lnTo>
                  <a:lnTo>
                    <a:pt x="2273" y="596"/>
                  </a:lnTo>
                  <a:lnTo>
                    <a:pt x="2273" y="603"/>
                  </a:lnTo>
                  <a:lnTo>
                    <a:pt x="2281" y="596"/>
                  </a:lnTo>
                  <a:lnTo>
                    <a:pt x="2281" y="588"/>
                  </a:lnTo>
                  <a:lnTo>
                    <a:pt x="2281" y="581"/>
                  </a:lnTo>
                  <a:lnTo>
                    <a:pt x="2288" y="574"/>
                  </a:lnTo>
                  <a:lnTo>
                    <a:pt x="2288" y="581"/>
                  </a:lnTo>
                  <a:lnTo>
                    <a:pt x="2295" y="588"/>
                  </a:lnTo>
                  <a:lnTo>
                    <a:pt x="2303" y="581"/>
                  </a:lnTo>
                  <a:lnTo>
                    <a:pt x="2303" y="588"/>
                  </a:lnTo>
                  <a:lnTo>
                    <a:pt x="2310" y="581"/>
                  </a:lnTo>
                  <a:lnTo>
                    <a:pt x="2310" y="574"/>
                  </a:lnTo>
                  <a:lnTo>
                    <a:pt x="2310" y="581"/>
                  </a:lnTo>
                  <a:lnTo>
                    <a:pt x="2317" y="574"/>
                  </a:lnTo>
                  <a:lnTo>
                    <a:pt x="2317" y="566"/>
                  </a:lnTo>
                  <a:lnTo>
                    <a:pt x="2317" y="574"/>
                  </a:lnTo>
                  <a:lnTo>
                    <a:pt x="2325" y="566"/>
                  </a:lnTo>
                  <a:lnTo>
                    <a:pt x="2332" y="574"/>
                  </a:lnTo>
                  <a:lnTo>
                    <a:pt x="2332" y="566"/>
                  </a:lnTo>
                  <a:lnTo>
                    <a:pt x="2332" y="574"/>
                  </a:lnTo>
                  <a:lnTo>
                    <a:pt x="2339" y="566"/>
                  </a:lnTo>
                  <a:lnTo>
                    <a:pt x="2339" y="559"/>
                  </a:lnTo>
                  <a:lnTo>
                    <a:pt x="2347" y="566"/>
                  </a:lnTo>
                  <a:lnTo>
                    <a:pt x="2347" y="574"/>
                  </a:lnTo>
                  <a:lnTo>
                    <a:pt x="2354" y="566"/>
                  </a:lnTo>
                  <a:lnTo>
                    <a:pt x="2354" y="559"/>
                  </a:lnTo>
                  <a:lnTo>
                    <a:pt x="2354" y="566"/>
                  </a:lnTo>
                  <a:lnTo>
                    <a:pt x="2361" y="559"/>
                  </a:lnTo>
                  <a:lnTo>
                    <a:pt x="2369" y="566"/>
                  </a:lnTo>
                  <a:lnTo>
                    <a:pt x="2369" y="574"/>
                  </a:lnTo>
                  <a:lnTo>
                    <a:pt x="2376" y="581"/>
                  </a:lnTo>
                  <a:lnTo>
                    <a:pt x="2376" y="588"/>
                  </a:lnTo>
                  <a:lnTo>
                    <a:pt x="2384" y="596"/>
                  </a:lnTo>
                  <a:lnTo>
                    <a:pt x="2384" y="588"/>
                  </a:lnTo>
                  <a:lnTo>
                    <a:pt x="2391" y="596"/>
                  </a:lnTo>
                  <a:lnTo>
                    <a:pt x="2398" y="588"/>
                  </a:lnTo>
                  <a:lnTo>
                    <a:pt x="2406" y="596"/>
                  </a:lnTo>
                  <a:lnTo>
                    <a:pt x="2413" y="603"/>
                  </a:lnTo>
                  <a:lnTo>
                    <a:pt x="2413" y="596"/>
                  </a:lnTo>
                  <a:lnTo>
                    <a:pt x="2413" y="588"/>
                  </a:lnTo>
                  <a:lnTo>
                    <a:pt x="2420" y="581"/>
                  </a:lnTo>
                  <a:lnTo>
                    <a:pt x="2428" y="588"/>
                  </a:lnTo>
                  <a:lnTo>
                    <a:pt x="2428" y="581"/>
                  </a:lnTo>
                  <a:lnTo>
                    <a:pt x="2435" y="588"/>
                  </a:lnTo>
                  <a:lnTo>
                    <a:pt x="2435" y="581"/>
                  </a:lnTo>
                  <a:lnTo>
                    <a:pt x="2442" y="588"/>
                  </a:lnTo>
                  <a:lnTo>
                    <a:pt x="2450" y="581"/>
                  </a:lnTo>
                  <a:lnTo>
                    <a:pt x="2457" y="574"/>
                  </a:lnTo>
                  <a:lnTo>
                    <a:pt x="2464" y="581"/>
                  </a:lnTo>
                  <a:lnTo>
                    <a:pt x="2464" y="574"/>
                  </a:lnTo>
                  <a:lnTo>
                    <a:pt x="2464" y="581"/>
                  </a:lnTo>
                  <a:lnTo>
                    <a:pt x="2472" y="588"/>
                  </a:lnTo>
                  <a:lnTo>
                    <a:pt x="2479" y="596"/>
                  </a:lnTo>
                  <a:lnTo>
                    <a:pt x="2479" y="603"/>
                  </a:lnTo>
                  <a:lnTo>
                    <a:pt x="2487" y="596"/>
                  </a:lnTo>
                  <a:lnTo>
                    <a:pt x="2494" y="588"/>
                  </a:lnTo>
                  <a:lnTo>
                    <a:pt x="2494" y="581"/>
                  </a:lnTo>
                  <a:lnTo>
                    <a:pt x="2494" y="574"/>
                  </a:lnTo>
                  <a:lnTo>
                    <a:pt x="2494" y="581"/>
                  </a:lnTo>
                  <a:lnTo>
                    <a:pt x="2501" y="588"/>
                  </a:lnTo>
                  <a:lnTo>
                    <a:pt x="2501" y="581"/>
                  </a:lnTo>
                  <a:lnTo>
                    <a:pt x="2509" y="588"/>
                  </a:lnTo>
                  <a:lnTo>
                    <a:pt x="2509" y="596"/>
                  </a:lnTo>
                  <a:lnTo>
                    <a:pt x="2509" y="588"/>
                  </a:lnTo>
                  <a:lnTo>
                    <a:pt x="2516" y="596"/>
                  </a:lnTo>
                  <a:lnTo>
                    <a:pt x="2516" y="603"/>
                  </a:lnTo>
                  <a:lnTo>
                    <a:pt x="2523" y="611"/>
                  </a:lnTo>
                  <a:lnTo>
                    <a:pt x="2523" y="603"/>
                  </a:lnTo>
                  <a:lnTo>
                    <a:pt x="2531" y="611"/>
                  </a:lnTo>
                  <a:lnTo>
                    <a:pt x="2538" y="603"/>
                  </a:lnTo>
                  <a:lnTo>
                    <a:pt x="2545" y="611"/>
                  </a:lnTo>
                  <a:lnTo>
                    <a:pt x="2545" y="603"/>
                  </a:lnTo>
                  <a:lnTo>
                    <a:pt x="2553" y="611"/>
                  </a:lnTo>
                  <a:lnTo>
                    <a:pt x="2553" y="618"/>
                  </a:lnTo>
                  <a:lnTo>
                    <a:pt x="2553" y="625"/>
                  </a:lnTo>
                  <a:lnTo>
                    <a:pt x="2560" y="618"/>
                  </a:lnTo>
                  <a:lnTo>
                    <a:pt x="2560" y="625"/>
                  </a:lnTo>
                  <a:lnTo>
                    <a:pt x="2560" y="633"/>
                  </a:lnTo>
                  <a:lnTo>
                    <a:pt x="2560" y="625"/>
                  </a:lnTo>
                  <a:lnTo>
                    <a:pt x="2567" y="633"/>
                  </a:lnTo>
                  <a:lnTo>
                    <a:pt x="2567" y="625"/>
                  </a:lnTo>
                  <a:lnTo>
                    <a:pt x="2575" y="633"/>
                  </a:lnTo>
                  <a:lnTo>
                    <a:pt x="2575" y="625"/>
                  </a:lnTo>
                  <a:lnTo>
                    <a:pt x="2582" y="633"/>
                  </a:lnTo>
                  <a:lnTo>
                    <a:pt x="2590" y="625"/>
                  </a:lnTo>
                  <a:lnTo>
                    <a:pt x="2590" y="633"/>
                  </a:lnTo>
                  <a:lnTo>
                    <a:pt x="2597" y="640"/>
                  </a:lnTo>
                  <a:lnTo>
                    <a:pt x="2597" y="633"/>
                  </a:lnTo>
                  <a:lnTo>
                    <a:pt x="2604" y="640"/>
                  </a:lnTo>
                  <a:lnTo>
                    <a:pt x="2612" y="633"/>
                  </a:lnTo>
                  <a:lnTo>
                    <a:pt x="2612" y="640"/>
                  </a:lnTo>
                  <a:lnTo>
                    <a:pt x="2619" y="633"/>
                  </a:lnTo>
                  <a:lnTo>
                    <a:pt x="2626" y="625"/>
                  </a:lnTo>
                  <a:lnTo>
                    <a:pt x="2634" y="618"/>
                  </a:lnTo>
                  <a:lnTo>
                    <a:pt x="2634" y="625"/>
                  </a:lnTo>
                  <a:lnTo>
                    <a:pt x="2641" y="633"/>
                  </a:lnTo>
                  <a:lnTo>
                    <a:pt x="2648" y="625"/>
                  </a:lnTo>
                  <a:lnTo>
                    <a:pt x="2648" y="633"/>
                  </a:lnTo>
                  <a:lnTo>
                    <a:pt x="2656" y="640"/>
                  </a:lnTo>
                  <a:lnTo>
                    <a:pt x="2663" y="633"/>
                  </a:lnTo>
                  <a:lnTo>
                    <a:pt x="2670" y="640"/>
                  </a:lnTo>
                  <a:lnTo>
                    <a:pt x="2678" y="647"/>
                  </a:lnTo>
                  <a:lnTo>
                    <a:pt x="2678" y="655"/>
                  </a:lnTo>
                  <a:lnTo>
                    <a:pt x="2685" y="647"/>
                  </a:lnTo>
                  <a:lnTo>
                    <a:pt x="2685" y="640"/>
                  </a:lnTo>
                  <a:lnTo>
                    <a:pt x="2685" y="633"/>
                  </a:lnTo>
                  <a:lnTo>
                    <a:pt x="2693" y="640"/>
                  </a:lnTo>
                  <a:lnTo>
                    <a:pt x="2693" y="633"/>
                  </a:lnTo>
                  <a:lnTo>
                    <a:pt x="2700" y="625"/>
                  </a:lnTo>
                  <a:lnTo>
                    <a:pt x="2700" y="633"/>
                  </a:lnTo>
                  <a:lnTo>
                    <a:pt x="2707" y="64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6" name="Freeform 104">
              <a:extLst>
                <a:ext uri="{FF2B5EF4-FFF2-40B4-BE49-F238E27FC236}">
                  <a16:creationId xmlns:a16="http://schemas.microsoft.com/office/drawing/2014/main" id="{123F92BD-058D-6B40-83AB-023C8A00889B}"/>
                </a:ext>
              </a:extLst>
            </p:cNvPr>
            <p:cNvSpPr>
              <a:spLocks/>
            </p:cNvSpPr>
            <p:nvPr/>
          </p:nvSpPr>
          <p:spPr bwMode="auto">
            <a:xfrm>
              <a:off x="6034088" y="3475038"/>
              <a:ext cx="1752600" cy="139700"/>
            </a:xfrm>
            <a:custGeom>
              <a:avLst/>
              <a:gdLst>
                <a:gd name="T0" fmla="*/ 8 w 1104"/>
                <a:gd name="T1" fmla="*/ 74 h 88"/>
                <a:gd name="T2" fmla="*/ 22 w 1104"/>
                <a:gd name="T3" fmla="*/ 88 h 88"/>
                <a:gd name="T4" fmla="*/ 37 w 1104"/>
                <a:gd name="T5" fmla="*/ 88 h 88"/>
                <a:gd name="T6" fmla="*/ 52 w 1104"/>
                <a:gd name="T7" fmla="*/ 74 h 88"/>
                <a:gd name="T8" fmla="*/ 74 w 1104"/>
                <a:gd name="T9" fmla="*/ 59 h 88"/>
                <a:gd name="T10" fmla="*/ 103 w 1104"/>
                <a:gd name="T11" fmla="*/ 74 h 88"/>
                <a:gd name="T12" fmla="*/ 125 w 1104"/>
                <a:gd name="T13" fmla="*/ 74 h 88"/>
                <a:gd name="T14" fmla="*/ 140 w 1104"/>
                <a:gd name="T15" fmla="*/ 59 h 88"/>
                <a:gd name="T16" fmla="*/ 147 w 1104"/>
                <a:gd name="T17" fmla="*/ 74 h 88"/>
                <a:gd name="T18" fmla="*/ 162 w 1104"/>
                <a:gd name="T19" fmla="*/ 74 h 88"/>
                <a:gd name="T20" fmla="*/ 169 w 1104"/>
                <a:gd name="T21" fmla="*/ 59 h 88"/>
                <a:gd name="T22" fmla="*/ 184 w 1104"/>
                <a:gd name="T23" fmla="*/ 59 h 88"/>
                <a:gd name="T24" fmla="*/ 199 w 1104"/>
                <a:gd name="T25" fmla="*/ 44 h 88"/>
                <a:gd name="T26" fmla="*/ 221 w 1104"/>
                <a:gd name="T27" fmla="*/ 44 h 88"/>
                <a:gd name="T28" fmla="*/ 228 w 1104"/>
                <a:gd name="T29" fmla="*/ 44 h 88"/>
                <a:gd name="T30" fmla="*/ 243 w 1104"/>
                <a:gd name="T31" fmla="*/ 44 h 88"/>
                <a:gd name="T32" fmla="*/ 265 w 1104"/>
                <a:gd name="T33" fmla="*/ 59 h 88"/>
                <a:gd name="T34" fmla="*/ 272 w 1104"/>
                <a:gd name="T35" fmla="*/ 44 h 88"/>
                <a:gd name="T36" fmla="*/ 295 w 1104"/>
                <a:gd name="T37" fmla="*/ 59 h 88"/>
                <a:gd name="T38" fmla="*/ 309 w 1104"/>
                <a:gd name="T39" fmla="*/ 59 h 88"/>
                <a:gd name="T40" fmla="*/ 331 w 1104"/>
                <a:gd name="T41" fmla="*/ 59 h 88"/>
                <a:gd name="T42" fmla="*/ 361 w 1104"/>
                <a:gd name="T43" fmla="*/ 59 h 88"/>
                <a:gd name="T44" fmla="*/ 368 w 1104"/>
                <a:gd name="T45" fmla="*/ 59 h 88"/>
                <a:gd name="T46" fmla="*/ 390 w 1104"/>
                <a:gd name="T47" fmla="*/ 44 h 88"/>
                <a:gd name="T48" fmla="*/ 405 w 1104"/>
                <a:gd name="T49" fmla="*/ 59 h 88"/>
                <a:gd name="T50" fmla="*/ 427 w 1104"/>
                <a:gd name="T51" fmla="*/ 59 h 88"/>
                <a:gd name="T52" fmla="*/ 456 w 1104"/>
                <a:gd name="T53" fmla="*/ 74 h 88"/>
                <a:gd name="T54" fmla="*/ 464 w 1104"/>
                <a:gd name="T55" fmla="*/ 74 h 88"/>
                <a:gd name="T56" fmla="*/ 486 w 1104"/>
                <a:gd name="T57" fmla="*/ 74 h 88"/>
                <a:gd name="T58" fmla="*/ 508 w 1104"/>
                <a:gd name="T59" fmla="*/ 74 h 88"/>
                <a:gd name="T60" fmla="*/ 530 w 1104"/>
                <a:gd name="T61" fmla="*/ 88 h 88"/>
                <a:gd name="T62" fmla="*/ 552 w 1104"/>
                <a:gd name="T63" fmla="*/ 74 h 88"/>
                <a:gd name="T64" fmla="*/ 574 w 1104"/>
                <a:gd name="T65" fmla="*/ 59 h 88"/>
                <a:gd name="T66" fmla="*/ 596 w 1104"/>
                <a:gd name="T67" fmla="*/ 59 h 88"/>
                <a:gd name="T68" fmla="*/ 611 w 1104"/>
                <a:gd name="T69" fmla="*/ 59 h 88"/>
                <a:gd name="T70" fmla="*/ 626 w 1104"/>
                <a:gd name="T71" fmla="*/ 59 h 88"/>
                <a:gd name="T72" fmla="*/ 633 w 1104"/>
                <a:gd name="T73" fmla="*/ 59 h 88"/>
                <a:gd name="T74" fmla="*/ 662 w 1104"/>
                <a:gd name="T75" fmla="*/ 59 h 88"/>
                <a:gd name="T76" fmla="*/ 677 w 1104"/>
                <a:gd name="T77" fmla="*/ 44 h 88"/>
                <a:gd name="T78" fmla="*/ 692 w 1104"/>
                <a:gd name="T79" fmla="*/ 59 h 88"/>
                <a:gd name="T80" fmla="*/ 721 w 1104"/>
                <a:gd name="T81" fmla="*/ 29 h 88"/>
                <a:gd name="T82" fmla="*/ 743 w 1104"/>
                <a:gd name="T83" fmla="*/ 0 h 88"/>
                <a:gd name="T84" fmla="*/ 751 w 1104"/>
                <a:gd name="T85" fmla="*/ 15 h 88"/>
                <a:gd name="T86" fmla="*/ 773 w 1104"/>
                <a:gd name="T87" fmla="*/ 0 h 88"/>
                <a:gd name="T88" fmla="*/ 795 w 1104"/>
                <a:gd name="T89" fmla="*/ 15 h 88"/>
                <a:gd name="T90" fmla="*/ 824 w 1104"/>
                <a:gd name="T91" fmla="*/ 15 h 88"/>
                <a:gd name="T92" fmla="*/ 846 w 1104"/>
                <a:gd name="T93" fmla="*/ 29 h 88"/>
                <a:gd name="T94" fmla="*/ 876 w 1104"/>
                <a:gd name="T95" fmla="*/ 29 h 88"/>
                <a:gd name="T96" fmla="*/ 905 w 1104"/>
                <a:gd name="T97" fmla="*/ 29 h 88"/>
                <a:gd name="T98" fmla="*/ 927 w 1104"/>
                <a:gd name="T99" fmla="*/ 15 h 88"/>
                <a:gd name="T100" fmla="*/ 949 w 1104"/>
                <a:gd name="T101" fmla="*/ 29 h 88"/>
                <a:gd name="T102" fmla="*/ 971 w 1104"/>
                <a:gd name="T103" fmla="*/ 29 h 88"/>
                <a:gd name="T104" fmla="*/ 993 w 1104"/>
                <a:gd name="T105" fmla="*/ 29 h 88"/>
                <a:gd name="T106" fmla="*/ 1016 w 1104"/>
                <a:gd name="T107" fmla="*/ 29 h 88"/>
                <a:gd name="T108" fmla="*/ 1045 w 1104"/>
                <a:gd name="T109" fmla="*/ 22 h 88"/>
                <a:gd name="T110" fmla="*/ 1067 w 1104"/>
                <a:gd name="T111" fmla="*/ 22 h 88"/>
                <a:gd name="T112" fmla="*/ 1089 w 1104"/>
                <a:gd name="T113" fmla="*/ 44 h 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04"/>
                <a:gd name="T172" fmla="*/ 0 h 88"/>
                <a:gd name="T173" fmla="*/ 1104 w 1104"/>
                <a:gd name="T174" fmla="*/ 88 h 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04" h="88">
                  <a:moveTo>
                    <a:pt x="0" y="81"/>
                  </a:moveTo>
                  <a:lnTo>
                    <a:pt x="0" y="74"/>
                  </a:lnTo>
                  <a:lnTo>
                    <a:pt x="0" y="66"/>
                  </a:lnTo>
                  <a:lnTo>
                    <a:pt x="8" y="74"/>
                  </a:lnTo>
                  <a:lnTo>
                    <a:pt x="15" y="81"/>
                  </a:lnTo>
                  <a:lnTo>
                    <a:pt x="15" y="74"/>
                  </a:lnTo>
                  <a:lnTo>
                    <a:pt x="15" y="81"/>
                  </a:lnTo>
                  <a:lnTo>
                    <a:pt x="22" y="88"/>
                  </a:lnTo>
                  <a:lnTo>
                    <a:pt x="22" y="81"/>
                  </a:lnTo>
                  <a:lnTo>
                    <a:pt x="30" y="88"/>
                  </a:lnTo>
                  <a:lnTo>
                    <a:pt x="30" y="81"/>
                  </a:lnTo>
                  <a:lnTo>
                    <a:pt x="37" y="88"/>
                  </a:lnTo>
                  <a:lnTo>
                    <a:pt x="37" y="81"/>
                  </a:lnTo>
                  <a:lnTo>
                    <a:pt x="44" y="88"/>
                  </a:lnTo>
                  <a:lnTo>
                    <a:pt x="44" y="81"/>
                  </a:lnTo>
                  <a:lnTo>
                    <a:pt x="52" y="74"/>
                  </a:lnTo>
                  <a:lnTo>
                    <a:pt x="52" y="81"/>
                  </a:lnTo>
                  <a:lnTo>
                    <a:pt x="59" y="74"/>
                  </a:lnTo>
                  <a:lnTo>
                    <a:pt x="66" y="66"/>
                  </a:lnTo>
                  <a:lnTo>
                    <a:pt x="74" y="59"/>
                  </a:lnTo>
                  <a:lnTo>
                    <a:pt x="81" y="66"/>
                  </a:lnTo>
                  <a:lnTo>
                    <a:pt x="89" y="59"/>
                  </a:lnTo>
                  <a:lnTo>
                    <a:pt x="96" y="66"/>
                  </a:lnTo>
                  <a:lnTo>
                    <a:pt x="103" y="74"/>
                  </a:lnTo>
                  <a:lnTo>
                    <a:pt x="111" y="81"/>
                  </a:lnTo>
                  <a:lnTo>
                    <a:pt x="111" y="74"/>
                  </a:lnTo>
                  <a:lnTo>
                    <a:pt x="118" y="66"/>
                  </a:lnTo>
                  <a:lnTo>
                    <a:pt x="125" y="74"/>
                  </a:lnTo>
                  <a:lnTo>
                    <a:pt x="125" y="66"/>
                  </a:lnTo>
                  <a:lnTo>
                    <a:pt x="133" y="59"/>
                  </a:lnTo>
                  <a:lnTo>
                    <a:pt x="140" y="66"/>
                  </a:lnTo>
                  <a:lnTo>
                    <a:pt x="140" y="59"/>
                  </a:lnTo>
                  <a:lnTo>
                    <a:pt x="140" y="66"/>
                  </a:lnTo>
                  <a:lnTo>
                    <a:pt x="140" y="74"/>
                  </a:lnTo>
                  <a:lnTo>
                    <a:pt x="147" y="66"/>
                  </a:lnTo>
                  <a:lnTo>
                    <a:pt x="147" y="74"/>
                  </a:lnTo>
                  <a:lnTo>
                    <a:pt x="155" y="66"/>
                  </a:lnTo>
                  <a:lnTo>
                    <a:pt x="155" y="74"/>
                  </a:lnTo>
                  <a:lnTo>
                    <a:pt x="155" y="81"/>
                  </a:lnTo>
                  <a:lnTo>
                    <a:pt x="162" y="74"/>
                  </a:lnTo>
                  <a:lnTo>
                    <a:pt x="162" y="66"/>
                  </a:lnTo>
                  <a:lnTo>
                    <a:pt x="162" y="59"/>
                  </a:lnTo>
                  <a:lnTo>
                    <a:pt x="169" y="66"/>
                  </a:lnTo>
                  <a:lnTo>
                    <a:pt x="169" y="59"/>
                  </a:lnTo>
                  <a:lnTo>
                    <a:pt x="169" y="66"/>
                  </a:lnTo>
                  <a:lnTo>
                    <a:pt x="177" y="59"/>
                  </a:lnTo>
                  <a:lnTo>
                    <a:pt x="184" y="52"/>
                  </a:lnTo>
                  <a:lnTo>
                    <a:pt x="184" y="59"/>
                  </a:lnTo>
                  <a:lnTo>
                    <a:pt x="192" y="52"/>
                  </a:lnTo>
                  <a:lnTo>
                    <a:pt x="192" y="59"/>
                  </a:lnTo>
                  <a:lnTo>
                    <a:pt x="199" y="52"/>
                  </a:lnTo>
                  <a:lnTo>
                    <a:pt x="199" y="44"/>
                  </a:lnTo>
                  <a:lnTo>
                    <a:pt x="199" y="37"/>
                  </a:lnTo>
                  <a:lnTo>
                    <a:pt x="206" y="44"/>
                  </a:lnTo>
                  <a:lnTo>
                    <a:pt x="214" y="52"/>
                  </a:lnTo>
                  <a:lnTo>
                    <a:pt x="221" y="44"/>
                  </a:lnTo>
                  <a:lnTo>
                    <a:pt x="221" y="52"/>
                  </a:lnTo>
                  <a:lnTo>
                    <a:pt x="221" y="59"/>
                  </a:lnTo>
                  <a:lnTo>
                    <a:pt x="228" y="52"/>
                  </a:lnTo>
                  <a:lnTo>
                    <a:pt x="228" y="44"/>
                  </a:lnTo>
                  <a:lnTo>
                    <a:pt x="228" y="52"/>
                  </a:lnTo>
                  <a:lnTo>
                    <a:pt x="236" y="44"/>
                  </a:lnTo>
                  <a:lnTo>
                    <a:pt x="236" y="52"/>
                  </a:lnTo>
                  <a:lnTo>
                    <a:pt x="243" y="44"/>
                  </a:lnTo>
                  <a:lnTo>
                    <a:pt x="250" y="52"/>
                  </a:lnTo>
                  <a:lnTo>
                    <a:pt x="258" y="59"/>
                  </a:lnTo>
                  <a:lnTo>
                    <a:pt x="258" y="52"/>
                  </a:lnTo>
                  <a:lnTo>
                    <a:pt x="265" y="59"/>
                  </a:lnTo>
                  <a:lnTo>
                    <a:pt x="265" y="52"/>
                  </a:lnTo>
                  <a:lnTo>
                    <a:pt x="265" y="44"/>
                  </a:lnTo>
                  <a:lnTo>
                    <a:pt x="272" y="52"/>
                  </a:lnTo>
                  <a:lnTo>
                    <a:pt x="272" y="44"/>
                  </a:lnTo>
                  <a:lnTo>
                    <a:pt x="280" y="52"/>
                  </a:lnTo>
                  <a:lnTo>
                    <a:pt x="280" y="44"/>
                  </a:lnTo>
                  <a:lnTo>
                    <a:pt x="287" y="52"/>
                  </a:lnTo>
                  <a:lnTo>
                    <a:pt x="295" y="59"/>
                  </a:lnTo>
                  <a:lnTo>
                    <a:pt x="302" y="52"/>
                  </a:lnTo>
                  <a:lnTo>
                    <a:pt x="309" y="59"/>
                  </a:lnTo>
                  <a:lnTo>
                    <a:pt x="309" y="52"/>
                  </a:lnTo>
                  <a:lnTo>
                    <a:pt x="309" y="59"/>
                  </a:lnTo>
                  <a:lnTo>
                    <a:pt x="317" y="66"/>
                  </a:lnTo>
                  <a:lnTo>
                    <a:pt x="324" y="74"/>
                  </a:lnTo>
                  <a:lnTo>
                    <a:pt x="331" y="66"/>
                  </a:lnTo>
                  <a:lnTo>
                    <a:pt x="331" y="59"/>
                  </a:lnTo>
                  <a:lnTo>
                    <a:pt x="339" y="66"/>
                  </a:lnTo>
                  <a:lnTo>
                    <a:pt x="346" y="59"/>
                  </a:lnTo>
                  <a:lnTo>
                    <a:pt x="353" y="66"/>
                  </a:lnTo>
                  <a:lnTo>
                    <a:pt x="361" y="59"/>
                  </a:lnTo>
                  <a:lnTo>
                    <a:pt x="361" y="52"/>
                  </a:lnTo>
                  <a:lnTo>
                    <a:pt x="361" y="59"/>
                  </a:lnTo>
                  <a:lnTo>
                    <a:pt x="368" y="66"/>
                  </a:lnTo>
                  <a:lnTo>
                    <a:pt x="368" y="59"/>
                  </a:lnTo>
                  <a:lnTo>
                    <a:pt x="375" y="52"/>
                  </a:lnTo>
                  <a:lnTo>
                    <a:pt x="375" y="59"/>
                  </a:lnTo>
                  <a:lnTo>
                    <a:pt x="383" y="52"/>
                  </a:lnTo>
                  <a:lnTo>
                    <a:pt x="390" y="44"/>
                  </a:lnTo>
                  <a:lnTo>
                    <a:pt x="390" y="52"/>
                  </a:lnTo>
                  <a:lnTo>
                    <a:pt x="390" y="59"/>
                  </a:lnTo>
                  <a:lnTo>
                    <a:pt x="398" y="52"/>
                  </a:lnTo>
                  <a:lnTo>
                    <a:pt x="405" y="59"/>
                  </a:lnTo>
                  <a:lnTo>
                    <a:pt x="412" y="66"/>
                  </a:lnTo>
                  <a:lnTo>
                    <a:pt x="420" y="59"/>
                  </a:lnTo>
                  <a:lnTo>
                    <a:pt x="420" y="52"/>
                  </a:lnTo>
                  <a:lnTo>
                    <a:pt x="427" y="59"/>
                  </a:lnTo>
                  <a:lnTo>
                    <a:pt x="434" y="52"/>
                  </a:lnTo>
                  <a:lnTo>
                    <a:pt x="442" y="59"/>
                  </a:lnTo>
                  <a:lnTo>
                    <a:pt x="449" y="66"/>
                  </a:lnTo>
                  <a:lnTo>
                    <a:pt x="456" y="74"/>
                  </a:lnTo>
                  <a:lnTo>
                    <a:pt x="456" y="81"/>
                  </a:lnTo>
                  <a:lnTo>
                    <a:pt x="456" y="74"/>
                  </a:lnTo>
                  <a:lnTo>
                    <a:pt x="464" y="81"/>
                  </a:lnTo>
                  <a:lnTo>
                    <a:pt x="464" y="74"/>
                  </a:lnTo>
                  <a:lnTo>
                    <a:pt x="471" y="66"/>
                  </a:lnTo>
                  <a:lnTo>
                    <a:pt x="471" y="74"/>
                  </a:lnTo>
                  <a:lnTo>
                    <a:pt x="478" y="66"/>
                  </a:lnTo>
                  <a:lnTo>
                    <a:pt x="486" y="74"/>
                  </a:lnTo>
                  <a:lnTo>
                    <a:pt x="486" y="66"/>
                  </a:lnTo>
                  <a:lnTo>
                    <a:pt x="493" y="74"/>
                  </a:lnTo>
                  <a:lnTo>
                    <a:pt x="501" y="81"/>
                  </a:lnTo>
                  <a:lnTo>
                    <a:pt x="508" y="74"/>
                  </a:lnTo>
                  <a:lnTo>
                    <a:pt x="508" y="81"/>
                  </a:lnTo>
                  <a:lnTo>
                    <a:pt x="515" y="88"/>
                  </a:lnTo>
                  <a:lnTo>
                    <a:pt x="523" y="81"/>
                  </a:lnTo>
                  <a:lnTo>
                    <a:pt x="530" y="88"/>
                  </a:lnTo>
                  <a:lnTo>
                    <a:pt x="537" y="81"/>
                  </a:lnTo>
                  <a:lnTo>
                    <a:pt x="537" y="74"/>
                  </a:lnTo>
                  <a:lnTo>
                    <a:pt x="545" y="81"/>
                  </a:lnTo>
                  <a:lnTo>
                    <a:pt x="552" y="74"/>
                  </a:lnTo>
                  <a:lnTo>
                    <a:pt x="552" y="81"/>
                  </a:lnTo>
                  <a:lnTo>
                    <a:pt x="559" y="74"/>
                  </a:lnTo>
                  <a:lnTo>
                    <a:pt x="567" y="66"/>
                  </a:lnTo>
                  <a:lnTo>
                    <a:pt x="574" y="59"/>
                  </a:lnTo>
                  <a:lnTo>
                    <a:pt x="574" y="66"/>
                  </a:lnTo>
                  <a:lnTo>
                    <a:pt x="581" y="59"/>
                  </a:lnTo>
                  <a:lnTo>
                    <a:pt x="589" y="52"/>
                  </a:lnTo>
                  <a:lnTo>
                    <a:pt x="596" y="59"/>
                  </a:lnTo>
                  <a:lnTo>
                    <a:pt x="596" y="66"/>
                  </a:lnTo>
                  <a:lnTo>
                    <a:pt x="604" y="59"/>
                  </a:lnTo>
                  <a:lnTo>
                    <a:pt x="604" y="52"/>
                  </a:lnTo>
                  <a:lnTo>
                    <a:pt x="611" y="59"/>
                  </a:lnTo>
                  <a:lnTo>
                    <a:pt x="618" y="52"/>
                  </a:lnTo>
                  <a:lnTo>
                    <a:pt x="626" y="59"/>
                  </a:lnTo>
                  <a:lnTo>
                    <a:pt x="626" y="66"/>
                  </a:lnTo>
                  <a:lnTo>
                    <a:pt x="626" y="59"/>
                  </a:lnTo>
                  <a:lnTo>
                    <a:pt x="633" y="52"/>
                  </a:lnTo>
                  <a:lnTo>
                    <a:pt x="633" y="59"/>
                  </a:lnTo>
                  <a:lnTo>
                    <a:pt x="633" y="52"/>
                  </a:lnTo>
                  <a:lnTo>
                    <a:pt x="633" y="59"/>
                  </a:lnTo>
                  <a:lnTo>
                    <a:pt x="640" y="52"/>
                  </a:lnTo>
                  <a:lnTo>
                    <a:pt x="648" y="59"/>
                  </a:lnTo>
                  <a:lnTo>
                    <a:pt x="655" y="52"/>
                  </a:lnTo>
                  <a:lnTo>
                    <a:pt x="662" y="59"/>
                  </a:lnTo>
                  <a:lnTo>
                    <a:pt x="662" y="66"/>
                  </a:lnTo>
                  <a:lnTo>
                    <a:pt x="670" y="59"/>
                  </a:lnTo>
                  <a:lnTo>
                    <a:pt x="677" y="52"/>
                  </a:lnTo>
                  <a:lnTo>
                    <a:pt x="677" y="44"/>
                  </a:lnTo>
                  <a:lnTo>
                    <a:pt x="684" y="52"/>
                  </a:lnTo>
                  <a:lnTo>
                    <a:pt x="684" y="44"/>
                  </a:lnTo>
                  <a:lnTo>
                    <a:pt x="692" y="52"/>
                  </a:lnTo>
                  <a:lnTo>
                    <a:pt x="692" y="59"/>
                  </a:lnTo>
                  <a:lnTo>
                    <a:pt x="699" y="52"/>
                  </a:lnTo>
                  <a:lnTo>
                    <a:pt x="707" y="44"/>
                  </a:lnTo>
                  <a:lnTo>
                    <a:pt x="714" y="37"/>
                  </a:lnTo>
                  <a:lnTo>
                    <a:pt x="721" y="29"/>
                  </a:lnTo>
                  <a:lnTo>
                    <a:pt x="729" y="22"/>
                  </a:lnTo>
                  <a:lnTo>
                    <a:pt x="736" y="15"/>
                  </a:lnTo>
                  <a:lnTo>
                    <a:pt x="736" y="7"/>
                  </a:lnTo>
                  <a:lnTo>
                    <a:pt x="743" y="0"/>
                  </a:lnTo>
                  <a:lnTo>
                    <a:pt x="743" y="7"/>
                  </a:lnTo>
                  <a:lnTo>
                    <a:pt x="743" y="0"/>
                  </a:lnTo>
                  <a:lnTo>
                    <a:pt x="751" y="7"/>
                  </a:lnTo>
                  <a:lnTo>
                    <a:pt x="751" y="15"/>
                  </a:lnTo>
                  <a:lnTo>
                    <a:pt x="758" y="7"/>
                  </a:lnTo>
                  <a:lnTo>
                    <a:pt x="765" y="0"/>
                  </a:lnTo>
                  <a:lnTo>
                    <a:pt x="773" y="7"/>
                  </a:lnTo>
                  <a:lnTo>
                    <a:pt x="773" y="0"/>
                  </a:lnTo>
                  <a:lnTo>
                    <a:pt x="773" y="7"/>
                  </a:lnTo>
                  <a:lnTo>
                    <a:pt x="780" y="0"/>
                  </a:lnTo>
                  <a:lnTo>
                    <a:pt x="787" y="7"/>
                  </a:lnTo>
                  <a:lnTo>
                    <a:pt x="795" y="15"/>
                  </a:lnTo>
                  <a:lnTo>
                    <a:pt x="802" y="22"/>
                  </a:lnTo>
                  <a:lnTo>
                    <a:pt x="810" y="15"/>
                  </a:lnTo>
                  <a:lnTo>
                    <a:pt x="817" y="22"/>
                  </a:lnTo>
                  <a:lnTo>
                    <a:pt x="824" y="15"/>
                  </a:lnTo>
                  <a:lnTo>
                    <a:pt x="832" y="22"/>
                  </a:lnTo>
                  <a:lnTo>
                    <a:pt x="839" y="29"/>
                  </a:lnTo>
                  <a:lnTo>
                    <a:pt x="846" y="22"/>
                  </a:lnTo>
                  <a:lnTo>
                    <a:pt x="846" y="29"/>
                  </a:lnTo>
                  <a:lnTo>
                    <a:pt x="854" y="37"/>
                  </a:lnTo>
                  <a:lnTo>
                    <a:pt x="861" y="29"/>
                  </a:lnTo>
                  <a:lnTo>
                    <a:pt x="868" y="29"/>
                  </a:lnTo>
                  <a:lnTo>
                    <a:pt x="876" y="29"/>
                  </a:lnTo>
                  <a:lnTo>
                    <a:pt x="883" y="22"/>
                  </a:lnTo>
                  <a:lnTo>
                    <a:pt x="890" y="22"/>
                  </a:lnTo>
                  <a:lnTo>
                    <a:pt x="898" y="29"/>
                  </a:lnTo>
                  <a:lnTo>
                    <a:pt x="905" y="29"/>
                  </a:lnTo>
                  <a:lnTo>
                    <a:pt x="913" y="37"/>
                  </a:lnTo>
                  <a:lnTo>
                    <a:pt x="920" y="29"/>
                  </a:lnTo>
                  <a:lnTo>
                    <a:pt x="927" y="22"/>
                  </a:lnTo>
                  <a:lnTo>
                    <a:pt x="927" y="15"/>
                  </a:lnTo>
                  <a:lnTo>
                    <a:pt x="935" y="22"/>
                  </a:lnTo>
                  <a:lnTo>
                    <a:pt x="942" y="29"/>
                  </a:lnTo>
                  <a:lnTo>
                    <a:pt x="949" y="22"/>
                  </a:lnTo>
                  <a:lnTo>
                    <a:pt x="949" y="29"/>
                  </a:lnTo>
                  <a:lnTo>
                    <a:pt x="957" y="22"/>
                  </a:lnTo>
                  <a:lnTo>
                    <a:pt x="964" y="15"/>
                  </a:lnTo>
                  <a:lnTo>
                    <a:pt x="964" y="22"/>
                  </a:lnTo>
                  <a:lnTo>
                    <a:pt x="971" y="29"/>
                  </a:lnTo>
                  <a:lnTo>
                    <a:pt x="971" y="22"/>
                  </a:lnTo>
                  <a:lnTo>
                    <a:pt x="979" y="29"/>
                  </a:lnTo>
                  <a:lnTo>
                    <a:pt x="986" y="37"/>
                  </a:lnTo>
                  <a:lnTo>
                    <a:pt x="993" y="29"/>
                  </a:lnTo>
                  <a:lnTo>
                    <a:pt x="1001" y="22"/>
                  </a:lnTo>
                  <a:lnTo>
                    <a:pt x="1001" y="29"/>
                  </a:lnTo>
                  <a:lnTo>
                    <a:pt x="1008" y="37"/>
                  </a:lnTo>
                  <a:lnTo>
                    <a:pt x="1016" y="29"/>
                  </a:lnTo>
                  <a:lnTo>
                    <a:pt x="1023" y="22"/>
                  </a:lnTo>
                  <a:lnTo>
                    <a:pt x="1030" y="22"/>
                  </a:lnTo>
                  <a:lnTo>
                    <a:pt x="1038" y="29"/>
                  </a:lnTo>
                  <a:lnTo>
                    <a:pt x="1045" y="22"/>
                  </a:lnTo>
                  <a:lnTo>
                    <a:pt x="1045" y="29"/>
                  </a:lnTo>
                  <a:lnTo>
                    <a:pt x="1052" y="37"/>
                  </a:lnTo>
                  <a:lnTo>
                    <a:pt x="1060" y="29"/>
                  </a:lnTo>
                  <a:lnTo>
                    <a:pt x="1067" y="22"/>
                  </a:lnTo>
                  <a:lnTo>
                    <a:pt x="1074" y="22"/>
                  </a:lnTo>
                  <a:lnTo>
                    <a:pt x="1082" y="29"/>
                  </a:lnTo>
                  <a:lnTo>
                    <a:pt x="1082" y="37"/>
                  </a:lnTo>
                  <a:lnTo>
                    <a:pt x="1089" y="44"/>
                  </a:lnTo>
                  <a:lnTo>
                    <a:pt x="1096" y="52"/>
                  </a:lnTo>
                  <a:lnTo>
                    <a:pt x="1104" y="4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07" name="Text Box 105">
              <a:extLst>
                <a:ext uri="{FF2B5EF4-FFF2-40B4-BE49-F238E27FC236}">
                  <a16:creationId xmlns:a16="http://schemas.microsoft.com/office/drawing/2014/main" id="{198CF35B-8479-5648-8E0B-69B8AA54B05A}"/>
                </a:ext>
              </a:extLst>
            </p:cNvPr>
            <p:cNvSpPr txBox="1">
              <a:spLocks noChangeArrowheads="1"/>
            </p:cNvSpPr>
            <p:nvPr/>
          </p:nvSpPr>
          <p:spPr bwMode="auto">
            <a:xfrm rot="16200000">
              <a:off x="-195789" y="3376455"/>
              <a:ext cx="214417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800">
                  <a:latin typeface="Arial" charset="0"/>
                </a:rPr>
                <a:t>Sample Mean</a:t>
              </a:r>
            </a:p>
          </p:txBody>
        </p:sp>
        <p:sp>
          <p:nvSpPr>
            <p:cNvPr id="108" name="Text Box 106">
              <a:extLst>
                <a:ext uri="{FF2B5EF4-FFF2-40B4-BE49-F238E27FC236}">
                  <a16:creationId xmlns:a16="http://schemas.microsoft.com/office/drawing/2014/main" id="{33CDF855-26CC-AC44-AA14-A0F03EA999CD}"/>
                </a:ext>
              </a:extLst>
            </p:cNvPr>
            <p:cNvSpPr txBox="1">
              <a:spLocks noChangeArrowheads="1"/>
            </p:cNvSpPr>
            <p:nvPr/>
          </p:nvSpPr>
          <p:spPr bwMode="auto">
            <a:xfrm>
              <a:off x="3317875" y="6262688"/>
              <a:ext cx="29649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800">
                  <a:latin typeface="Arial" charset="0"/>
                </a:rPr>
                <a:t>Number of Samples</a:t>
              </a:r>
            </a:p>
          </p:txBody>
        </p:sp>
        <p:sp>
          <p:nvSpPr>
            <p:cNvPr id="109" name="Text Box 107">
              <a:extLst>
                <a:ext uri="{FF2B5EF4-FFF2-40B4-BE49-F238E27FC236}">
                  <a16:creationId xmlns:a16="http://schemas.microsoft.com/office/drawing/2014/main" id="{68A96450-D082-7748-8044-ACDE1719BF41}"/>
                </a:ext>
              </a:extLst>
            </p:cNvPr>
            <p:cNvSpPr txBox="1">
              <a:spLocks noChangeArrowheads="1"/>
            </p:cNvSpPr>
            <p:nvPr/>
          </p:nvSpPr>
          <p:spPr bwMode="auto">
            <a:xfrm>
              <a:off x="5573713" y="5465763"/>
              <a:ext cx="2112117" cy="400109"/>
            </a:xfrm>
            <a:prstGeom prst="rect">
              <a:avLst/>
            </a:prstGeom>
            <a:solidFill>
              <a:schemeClr val="bg1"/>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350" i="1">
                  <a:latin typeface="Arial" charset="0"/>
                </a:rPr>
                <a:t>m </a:t>
              </a:r>
              <a:r>
                <a:rPr lang="en-US" altLang="en-US" sz="1350">
                  <a:latin typeface="Arial" charset="0"/>
                </a:rPr>
                <a:t>= 9, </a:t>
              </a:r>
              <a:r>
                <a:rPr lang="en-US" altLang="en-US" sz="1350" i="1">
                  <a:latin typeface="Arial" charset="0"/>
                </a:rPr>
                <a:t>a </a:t>
              </a:r>
              <a:r>
                <a:rPr lang="en-US" altLang="en-US" sz="1350">
                  <a:latin typeface="Arial" charset="0"/>
                </a:rPr>
                <a:t>= 4, </a:t>
              </a:r>
              <a:r>
                <a:rPr lang="en-US" altLang="en-US" sz="1350" i="1">
                  <a:latin typeface="Arial" charset="0"/>
                </a:rPr>
                <a:t>c </a:t>
              </a:r>
              <a:r>
                <a:rPr lang="en-US" altLang="en-US" sz="1350">
                  <a:latin typeface="Arial" charset="0"/>
                </a:rPr>
                <a:t>= 1</a:t>
              </a:r>
            </a:p>
          </p:txBody>
        </p:sp>
        <p:sp>
          <p:nvSpPr>
            <p:cNvPr id="110" name="Text Box 108">
              <a:extLst>
                <a:ext uri="{FF2B5EF4-FFF2-40B4-BE49-F238E27FC236}">
                  <a16:creationId xmlns:a16="http://schemas.microsoft.com/office/drawing/2014/main" id="{D85B8FB1-1913-5843-AB26-9FFB386EC349}"/>
                </a:ext>
              </a:extLst>
            </p:cNvPr>
            <p:cNvSpPr txBox="1">
              <a:spLocks noChangeArrowheads="1"/>
            </p:cNvSpPr>
            <p:nvPr/>
          </p:nvSpPr>
          <p:spPr bwMode="auto">
            <a:xfrm>
              <a:off x="4202113" y="4322763"/>
              <a:ext cx="2368597" cy="400109"/>
            </a:xfrm>
            <a:prstGeom prst="rect">
              <a:avLst/>
            </a:prstGeom>
            <a:solidFill>
              <a:schemeClr val="bg1"/>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350" i="1">
                  <a:latin typeface="Arial" charset="0"/>
                </a:rPr>
                <a:t>m </a:t>
              </a:r>
              <a:r>
                <a:rPr lang="en-US" altLang="en-US" sz="1350">
                  <a:latin typeface="Arial" charset="0"/>
                </a:rPr>
                <a:t>= 27, </a:t>
              </a:r>
              <a:r>
                <a:rPr lang="en-US" altLang="en-US" sz="1350" i="1">
                  <a:latin typeface="Arial" charset="0"/>
                </a:rPr>
                <a:t>a </a:t>
              </a:r>
              <a:r>
                <a:rPr lang="en-US" altLang="en-US" sz="1350">
                  <a:latin typeface="Arial" charset="0"/>
                </a:rPr>
                <a:t>= 26, </a:t>
              </a:r>
              <a:r>
                <a:rPr lang="en-US" altLang="en-US" sz="1350" i="1">
                  <a:latin typeface="Arial" charset="0"/>
                </a:rPr>
                <a:t>c </a:t>
              </a:r>
              <a:r>
                <a:rPr lang="en-US" altLang="en-US" sz="1350">
                  <a:latin typeface="Arial" charset="0"/>
                </a:rPr>
                <a:t>= 5</a:t>
              </a:r>
            </a:p>
          </p:txBody>
        </p:sp>
        <p:sp>
          <p:nvSpPr>
            <p:cNvPr id="111" name="Text Box 109">
              <a:extLst>
                <a:ext uri="{FF2B5EF4-FFF2-40B4-BE49-F238E27FC236}">
                  <a16:creationId xmlns:a16="http://schemas.microsoft.com/office/drawing/2014/main" id="{B6B72B32-20C5-014A-8398-D057A651F8C6}"/>
                </a:ext>
              </a:extLst>
            </p:cNvPr>
            <p:cNvSpPr txBox="1">
              <a:spLocks noChangeArrowheads="1"/>
            </p:cNvSpPr>
            <p:nvPr/>
          </p:nvSpPr>
          <p:spPr bwMode="auto">
            <a:xfrm>
              <a:off x="6411913" y="3713163"/>
              <a:ext cx="2625079" cy="400109"/>
            </a:xfrm>
            <a:prstGeom prst="rect">
              <a:avLst/>
            </a:prstGeom>
            <a:solidFill>
              <a:schemeClr val="bg1"/>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350" i="1">
                  <a:latin typeface="Arial" charset="0"/>
                </a:rPr>
                <a:t>m </a:t>
              </a:r>
              <a:r>
                <a:rPr lang="en-US" altLang="en-US" sz="1350">
                  <a:latin typeface="Arial" charset="0"/>
                </a:rPr>
                <a:t>= 482, </a:t>
              </a:r>
              <a:r>
                <a:rPr lang="en-US" altLang="en-US" sz="1350" i="1">
                  <a:latin typeface="Arial" charset="0"/>
                </a:rPr>
                <a:t>a </a:t>
              </a:r>
              <a:r>
                <a:rPr lang="en-US" altLang="en-US" sz="1350">
                  <a:latin typeface="Arial" charset="0"/>
                </a:rPr>
                <a:t>= 13, </a:t>
              </a:r>
              <a:r>
                <a:rPr lang="en-US" altLang="en-US" sz="1350" i="1">
                  <a:latin typeface="Arial" charset="0"/>
                </a:rPr>
                <a:t>c </a:t>
              </a:r>
              <a:r>
                <a:rPr lang="en-US" altLang="en-US" sz="1350">
                  <a:latin typeface="Arial" charset="0"/>
                </a:rPr>
                <a:t>= 14</a:t>
              </a:r>
            </a:p>
          </p:txBody>
        </p:sp>
        <p:sp>
          <p:nvSpPr>
            <p:cNvPr id="112" name="Text Box 110">
              <a:extLst>
                <a:ext uri="{FF2B5EF4-FFF2-40B4-BE49-F238E27FC236}">
                  <a16:creationId xmlns:a16="http://schemas.microsoft.com/office/drawing/2014/main" id="{4BD88B97-4B12-5846-868E-A6D70F3EFCD6}"/>
                </a:ext>
              </a:extLst>
            </p:cNvPr>
            <p:cNvSpPr txBox="1">
              <a:spLocks noChangeArrowheads="1"/>
            </p:cNvSpPr>
            <p:nvPr/>
          </p:nvSpPr>
          <p:spPr bwMode="auto">
            <a:xfrm>
              <a:off x="5421314" y="2798763"/>
              <a:ext cx="2650726" cy="400109"/>
            </a:xfrm>
            <a:prstGeom prst="rect">
              <a:avLst/>
            </a:prstGeom>
            <a:solidFill>
              <a:schemeClr val="bg1"/>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350" i="1">
                  <a:latin typeface="Arial" charset="0"/>
                </a:rPr>
                <a:t>m </a:t>
              </a:r>
              <a:r>
                <a:rPr lang="en-US" altLang="en-US" sz="1350">
                  <a:latin typeface="Arial" charset="0"/>
                </a:rPr>
                <a:t>= 2</a:t>
              </a:r>
              <a:r>
                <a:rPr lang="en-US" altLang="en-US" sz="1200" baseline="50000">
                  <a:latin typeface="Arial" charset="0"/>
                </a:rPr>
                <a:t>31</a:t>
              </a:r>
              <a:r>
                <a:rPr lang="en-US" altLang="en-US" sz="1350">
                  <a:latin typeface="Arial" charset="0"/>
                </a:rPr>
                <a:t> – 1, </a:t>
              </a:r>
              <a:r>
                <a:rPr lang="en-US" altLang="en-US" sz="1350" i="1">
                  <a:latin typeface="Arial" charset="0"/>
                </a:rPr>
                <a:t>a </a:t>
              </a:r>
              <a:r>
                <a:rPr lang="en-US" altLang="en-US" sz="1350">
                  <a:latin typeface="Arial" charset="0"/>
                </a:rPr>
                <a:t>= 4, </a:t>
              </a:r>
              <a:r>
                <a:rPr lang="en-US" altLang="en-US" sz="1350" i="1">
                  <a:latin typeface="Arial" charset="0"/>
                </a:rPr>
                <a:t>c </a:t>
              </a:r>
              <a:r>
                <a:rPr lang="en-US" altLang="en-US" sz="1350">
                  <a:latin typeface="Arial" charset="0"/>
                </a:rPr>
                <a:t>= 1</a:t>
              </a:r>
            </a:p>
          </p:txBody>
        </p:sp>
        <p:sp>
          <p:nvSpPr>
            <p:cNvPr id="113" name="Line 111">
              <a:extLst>
                <a:ext uri="{FF2B5EF4-FFF2-40B4-BE49-F238E27FC236}">
                  <a16:creationId xmlns:a16="http://schemas.microsoft.com/office/drawing/2014/main" id="{5A13AFBE-7047-814D-9F40-277ABC3DAC53}"/>
                </a:ext>
              </a:extLst>
            </p:cNvPr>
            <p:cNvSpPr>
              <a:spLocks noChangeShapeType="1"/>
            </p:cNvSpPr>
            <p:nvPr/>
          </p:nvSpPr>
          <p:spPr bwMode="auto">
            <a:xfrm flipH="1">
              <a:off x="5802313" y="3255963"/>
              <a:ext cx="228600" cy="22860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US" sz="1050"/>
            </a:p>
          </p:txBody>
        </p:sp>
        <p:sp>
          <p:nvSpPr>
            <p:cNvPr id="114" name="Line 112">
              <a:extLst>
                <a:ext uri="{FF2B5EF4-FFF2-40B4-BE49-F238E27FC236}">
                  <a16:creationId xmlns:a16="http://schemas.microsoft.com/office/drawing/2014/main" id="{E66D7AAB-76E7-8F45-B218-9243B1379673}"/>
                </a:ext>
              </a:extLst>
            </p:cNvPr>
            <p:cNvSpPr>
              <a:spLocks noChangeShapeType="1"/>
            </p:cNvSpPr>
            <p:nvPr/>
          </p:nvSpPr>
          <p:spPr bwMode="auto">
            <a:xfrm flipH="1" flipV="1">
              <a:off x="5802313" y="3789363"/>
              <a:ext cx="609600" cy="15240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US" sz="1050"/>
            </a:p>
          </p:txBody>
        </p:sp>
        <p:sp>
          <p:nvSpPr>
            <p:cNvPr id="115" name="Line 113">
              <a:extLst>
                <a:ext uri="{FF2B5EF4-FFF2-40B4-BE49-F238E27FC236}">
                  <a16:creationId xmlns:a16="http://schemas.microsoft.com/office/drawing/2014/main" id="{01CD3AB3-A757-7D48-B849-583339229A9A}"/>
                </a:ext>
              </a:extLst>
            </p:cNvPr>
            <p:cNvSpPr>
              <a:spLocks noChangeShapeType="1"/>
            </p:cNvSpPr>
            <p:nvPr/>
          </p:nvSpPr>
          <p:spPr bwMode="auto">
            <a:xfrm flipH="1" flipV="1">
              <a:off x="3973513" y="4246563"/>
              <a:ext cx="152400" cy="22860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US" sz="1050"/>
            </a:p>
          </p:txBody>
        </p:sp>
        <p:sp>
          <p:nvSpPr>
            <p:cNvPr id="116" name="Line 114">
              <a:extLst>
                <a:ext uri="{FF2B5EF4-FFF2-40B4-BE49-F238E27FC236}">
                  <a16:creationId xmlns:a16="http://schemas.microsoft.com/office/drawing/2014/main" id="{EF895A93-153E-6E45-A148-7DE606ADE308}"/>
                </a:ext>
              </a:extLst>
            </p:cNvPr>
            <p:cNvSpPr>
              <a:spLocks noChangeShapeType="1"/>
            </p:cNvSpPr>
            <p:nvPr/>
          </p:nvSpPr>
          <p:spPr bwMode="auto">
            <a:xfrm flipH="1" flipV="1">
              <a:off x="5192713" y="5313363"/>
              <a:ext cx="304800" cy="22860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US" sz="1050"/>
            </a:p>
          </p:txBody>
        </p:sp>
      </p:grpSp>
      <p:sp>
        <p:nvSpPr>
          <p:cNvPr id="2" name="Slide Number Placeholder 1">
            <a:extLst>
              <a:ext uri="{FF2B5EF4-FFF2-40B4-BE49-F238E27FC236}">
                <a16:creationId xmlns:a16="http://schemas.microsoft.com/office/drawing/2014/main" id="{C0FB19C8-3E5F-46F0-AF9C-566079E47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spTree>
    <p:extLst>
      <p:ext uri="{BB962C8B-B14F-4D97-AF65-F5344CB8AC3E}">
        <p14:creationId xmlns:p14="http://schemas.microsoft.com/office/powerpoint/2010/main" val="41599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r>
              <a:rPr lang="en-US" sz="2000" dirty="0">
                <a:effectLst/>
              </a:rPr>
              <a:t>Most languages have a “good” built-in random number generator that you can leverage</a:t>
            </a:r>
          </a:p>
          <a:p>
            <a:r>
              <a:rPr lang="en-US" sz="2000" dirty="0"/>
              <a:t>E</a:t>
            </a:r>
            <a:r>
              <a:rPr lang="en-US" sz="2000" dirty="0">
                <a:effectLst/>
              </a:rPr>
              <a:t>xample: if rand() generates random integers between –</a:t>
            </a:r>
            <a:r>
              <a:rPr lang="en-US" sz="2000" dirty="0" err="1">
                <a:effectLst/>
              </a:rPr>
              <a:t>MaxInt</a:t>
            </a:r>
            <a:r>
              <a:rPr lang="en-US" sz="2000" dirty="0">
                <a:effectLst/>
              </a:rPr>
              <a:t> and +</a:t>
            </a:r>
            <a:r>
              <a:rPr lang="en-US" sz="2000" dirty="0" err="1">
                <a:effectLst/>
              </a:rPr>
              <a:t>MaxInt</a:t>
            </a:r>
            <a:r>
              <a:rPr lang="en-US" sz="2000" dirty="0">
                <a:effectLst/>
              </a:rPr>
              <a:t> how can you</a:t>
            </a:r>
          </a:p>
          <a:p>
            <a:pPr lvl="1"/>
            <a:r>
              <a:rPr lang="en-US" sz="1800" dirty="0">
                <a:effectLst/>
              </a:rPr>
              <a:t>Generate random positive random integers between 0 and n?</a:t>
            </a:r>
          </a:p>
          <a:p>
            <a:pPr lvl="1"/>
            <a:r>
              <a:rPr lang="en-US" sz="1800" dirty="0">
                <a:effectLst/>
              </a:rPr>
              <a:t>Generate random positive fractions between 1 and 10?</a:t>
            </a:r>
          </a:p>
          <a:p>
            <a:r>
              <a:rPr lang="en-US" sz="2000" dirty="0">
                <a:effectLst/>
              </a:rPr>
              <a:t>Hint: what operator can you apply to rand() to make sure the range is between 0 and 10</a:t>
            </a:r>
          </a:p>
          <a:p>
            <a:r>
              <a:rPr lang="en-US" sz="2000" dirty="0"/>
              <a:t>Question - How can you test for loops in a linked list? How can </a:t>
            </a:r>
            <a:r>
              <a:rPr lang="en-US" sz="2000"/>
              <a:t>you remove the loop?</a:t>
            </a:r>
            <a:endParaRPr lang="en-US" sz="2000" dirty="0">
              <a:effectLst/>
            </a:endParaRPr>
          </a:p>
          <a:p>
            <a:pPr lvl="1"/>
            <a:endParaRPr lang="en-US" sz="1800" dirty="0">
              <a:effectLst/>
            </a:endParaRPr>
          </a:p>
        </p:txBody>
      </p:sp>
      <p:sp>
        <p:nvSpPr>
          <p:cNvPr id="3" name="Title 2"/>
          <p:cNvSpPr>
            <a:spLocks noGrp="1"/>
          </p:cNvSpPr>
          <p:nvPr>
            <p:ph type="title"/>
          </p:nvPr>
        </p:nvSpPr>
        <p:spPr/>
        <p:txBody>
          <a:bodyPr/>
          <a:lstStyle/>
          <a:p>
            <a:r>
              <a:rPr lang="en-US" dirty="0"/>
              <a:t>Using RNG</a:t>
            </a:r>
          </a:p>
        </p:txBody>
      </p:sp>
      <p:sp>
        <p:nvSpPr>
          <p:cNvPr id="4" name="Slide Number Placeholder 3">
            <a:extLst>
              <a:ext uri="{FF2B5EF4-FFF2-40B4-BE49-F238E27FC236}">
                <a16:creationId xmlns:a16="http://schemas.microsoft.com/office/drawing/2014/main" id="{E9EE6648-68CB-440F-9DDE-42597E4F9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spTree>
    <p:extLst>
      <p:ext uri="{BB962C8B-B14F-4D97-AF65-F5344CB8AC3E}">
        <p14:creationId xmlns:p14="http://schemas.microsoft.com/office/powerpoint/2010/main" val="382344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lstStyle/>
          <a:p>
            <a:pPr>
              <a:lnSpc>
                <a:spcPct val="100000"/>
              </a:lnSpc>
            </a:pPr>
            <a:r>
              <a:rPr lang="en-US" dirty="0"/>
              <a:t>1a. Knapsack Problem </a:t>
            </a:r>
            <a:br>
              <a:rPr lang="en-US" dirty="0"/>
            </a:br>
            <a:r>
              <a:rPr lang="en-US" dirty="0"/>
              <a:t>(Bottom Up)</a:t>
            </a:r>
          </a:p>
        </p:txBody>
      </p:sp>
    </p:spTree>
    <p:extLst>
      <p:ext uri="{BB962C8B-B14F-4D97-AF65-F5344CB8AC3E}">
        <p14:creationId xmlns:p14="http://schemas.microsoft.com/office/powerpoint/2010/main" val="162681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FBA76A-C14C-4167-A606-9E7520145C98}"/>
                  </a:ext>
                </a:extLst>
              </p:cNvPr>
              <p:cNvSpPr>
                <a:spLocks noGrp="1"/>
              </p:cNvSpPr>
              <p:nvPr>
                <p:ph idx="1"/>
              </p:nvPr>
            </p:nvSpPr>
            <p:spPr/>
            <p:txBody>
              <a:bodyPr/>
              <a:lstStyle/>
              <a:p>
                <a:pPr>
                  <a:lnSpc>
                    <a:spcPct val="100000"/>
                  </a:lnSpc>
                </a:pPr>
                <a:r>
                  <a:rPr lang="en-AU" dirty="0"/>
                  <a:t>Given n items of known </a:t>
                </a:r>
                <a:r>
                  <a:rPr lang="en-AU" dirty="0">
                    <a:solidFill>
                      <a:srgbClr val="C00000"/>
                    </a:solidFill>
                  </a:rPr>
                  <a:t>weights </a:t>
                </a:r>
                <a14:m>
                  <m:oMath xmlns:m="http://schemas.openxmlformats.org/officeDocument/2006/math">
                    <m:sSub>
                      <m:sSubPr>
                        <m:ctrlPr>
                          <a:rPr lang="en-AU"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𝑤</m:t>
                        </m:r>
                      </m:e>
                      <m:sub>
                        <m:r>
                          <a:rPr lang="en-AU" b="0" i="1" dirty="0" smtClean="0">
                            <a:solidFill>
                              <a:srgbClr val="C00000"/>
                            </a:solidFill>
                            <a:latin typeface="Cambria Math" panose="02040503050406030204" pitchFamily="18" charset="0"/>
                          </a:rPr>
                          <m:t>1</m:t>
                        </m:r>
                      </m:sub>
                    </m:sSub>
                    <m:r>
                      <a:rPr lang="en-AU" i="1" dirty="0" smtClean="0">
                        <a:solidFill>
                          <a:srgbClr val="C00000"/>
                        </a:solidFill>
                        <a:latin typeface="Cambria Math" panose="02040503050406030204" pitchFamily="18" charset="0"/>
                      </a:rPr>
                      <m:t>,…</m:t>
                    </m:r>
                    <m:r>
                      <a:rPr lang="en-AU" i="1" dirty="0">
                        <a:solidFill>
                          <a:srgbClr val="C00000"/>
                        </a:solidFill>
                        <a:latin typeface="Cambria Math" panose="02040503050406030204" pitchFamily="18" charset="0"/>
                      </a:rPr>
                      <m:t>,</m:t>
                    </m:r>
                    <m:sSub>
                      <m:sSubPr>
                        <m:ctrlPr>
                          <a:rPr lang="en-AU" i="1" dirty="0">
                            <a:solidFill>
                              <a:srgbClr val="C00000"/>
                            </a:solidFill>
                            <a:latin typeface="Cambria Math" panose="02040503050406030204" pitchFamily="18" charset="0"/>
                          </a:rPr>
                        </m:ctrlPr>
                      </m:sSubPr>
                      <m:e>
                        <m:r>
                          <a:rPr lang="en-AU" i="1" dirty="0">
                            <a:solidFill>
                              <a:srgbClr val="C00000"/>
                            </a:solidFill>
                            <a:latin typeface="Cambria Math" panose="02040503050406030204" pitchFamily="18" charset="0"/>
                          </a:rPr>
                          <m:t>𝑤</m:t>
                        </m:r>
                      </m:e>
                      <m:sub>
                        <m:r>
                          <a:rPr lang="en-AU" b="0" i="1" dirty="0" smtClean="0">
                            <a:solidFill>
                              <a:srgbClr val="C00000"/>
                            </a:solidFill>
                            <a:latin typeface="Cambria Math" panose="02040503050406030204" pitchFamily="18" charset="0"/>
                          </a:rPr>
                          <m:t>𝑛</m:t>
                        </m:r>
                      </m:sub>
                    </m:sSub>
                  </m:oMath>
                </a14:m>
                <a:r>
                  <a:rPr lang="en-AU" dirty="0"/>
                  <a:t> and the </a:t>
                </a:r>
                <a:r>
                  <a:rPr lang="en-AU" dirty="0">
                    <a:solidFill>
                      <a:srgbClr val="C00000"/>
                    </a:solidFill>
                  </a:rPr>
                  <a:t>values </a:t>
                </a:r>
                <a14:m>
                  <m:oMath xmlns:m="http://schemas.openxmlformats.org/officeDocument/2006/math">
                    <m:sSub>
                      <m:sSubPr>
                        <m:ctrlPr>
                          <a:rPr lang="en-AU" i="1" dirty="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𝑣</m:t>
                        </m:r>
                      </m:e>
                      <m:sub>
                        <m:r>
                          <a:rPr lang="en-AU" i="1" dirty="0">
                            <a:solidFill>
                              <a:srgbClr val="C00000"/>
                            </a:solidFill>
                            <a:latin typeface="Cambria Math" panose="02040503050406030204" pitchFamily="18" charset="0"/>
                          </a:rPr>
                          <m:t>1</m:t>
                        </m:r>
                      </m:sub>
                    </m:sSub>
                    <m:r>
                      <a:rPr lang="en-AU" i="1" dirty="0">
                        <a:solidFill>
                          <a:srgbClr val="C00000"/>
                        </a:solidFill>
                        <a:latin typeface="Cambria Math" panose="02040503050406030204" pitchFamily="18" charset="0"/>
                      </a:rPr>
                      <m:t>,…,</m:t>
                    </m:r>
                    <m:sSub>
                      <m:sSubPr>
                        <m:ctrlPr>
                          <a:rPr lang="en-AU" i="1" dirty="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𝑣</m:t>
                        </m:r>
                      </m:e>
                      <m:sub>
                        <m:r>
                          <a:rPr lang="en-AU" i="1" dirty="0">
                            <a:solidFill>
                              <a:srgbClr val="C00000"/>
                            </a:solidFill>
                            <a:latin typeface="Cambria Math" panose="02040503050406030204" pitchFamily="18" charset="0"/>
                          </a:rPr>
                          <m:t>𝑛</m:t>
                        </m:r>
                      </m:sub>
                    </m:sSub>
                    <m:r>
                      <a:rPr lang="en-AU" i="1" dirty="0">
                        <a:latin typeface="Cambria Math" panose="02040503050406030204" pitchFamily="18" charset="0"/>
                      </a:rPr>
                      <m:t> </m:t>
                    </m:r>
                  </m:oMath>
                </a14:m>
                <a:r>
                  <a:rPr lang="en-AU" dirty="0"/>
                  <a:t>and a knapsack of </a:t>
                </a:r>
                <a:r>
                  <a:rPr lang="en-AU" dirty="0">
                    <a:solidFill>
                      <a:srgbClr val="C00000"/>
                    </a:solidFill>
                  </a:rPr>
                  <a:t>capacity </a:t>
                </a:r>
                <a14:m>
                  <m:oMath xmlns:m="http://schemas.openxmlformats.org/officeDocument/2006/math">
                    <m:r>
                      <a:rPr lang="en-AU" i="1" dirty="0" smtClean="0">
                        <a:solidFill>
                          <a:srgbClr val="C00000"/>
                        </a:solidFill>
                        <a:latin typeface="Cambria Math" panose="02040503050406030204" pitchFamily="18" charset="0"/>
                      </a:rPr>
                      <m:t>𝑊</m:t>
                    </m:r>
                  </m:oMath>
                </a14:m>
                <a:r>
                  <a:rPr lang="en-AU" dirty="0"/>
                  <a:t>, find the most valuable subset of the items that fit into the knapsack.</a:t>
                </a:r>
              </a:p>
              <a:p>
                <a:pPr>
                  <a:lnSpc>
                    <a:spcPct val="100000"/>
                  </a:lnSpc>
                </a:pPr>
                <a:r>
                  <a:rPr lang="en-AU" dirty="0"/>
                  <a:t>Recall that the exact solution for all instances of this problem has been proven to be </a:t>
                </a:r>
                <a14:m>
                  <m:oMath xmlns:m="http://schemas.openxmlformats.org/officeDocument/2006/math">
                    <m:r>
                      <m:rPr>
                        <m:sty m:val="p"/>
                      </m:rPr>
                      <a:rPr lang="en-AU" b="0" i="0" dirty="0" smtClean="0">
                        <a:latin typeface="Cambria Math" panose="02040503050406030204" pitchFamily="18" charset="0"/>
                        <a:ea typeface="Cambria Math" panose="02040503050406030204" pitchFamily="18" charset="0"/>
                      </a:rPr>
                      <m:t>O</m:t>
                    </m:r>
                    <m:r>
                      <a:rPr lang="en-AU" i="1" dirty="0" smtClean="0">
                        <a:latin typeface="Cambria Math" panose="02040503050406030204" pitchFamily="18" charset="0"/>
                      </a:rPr>
                      <m:t>(</m:t>
                    </m:r>
                    <m:sSup>
                      <m:sSupPr>
                        <m:ctrlPr>
                          <a:rPr lang="en-AU" i="1" dirty="0" smtClean="0">
                            <a:latin typeface="Cambria Math" panose="02040503050406030204" pitchFamily="18" charset="0"/>
                          </a:rPr>
                        </m:ctrlPr>
                      </m:sSupPr>
                      <m:e>
                        <m:r>
                          <a:rPr lang="en-AU" b="0" i="1" dirty="0" smtClean="0">
                            <a:latin typeface="Cambria Math" panose="02040503050406030204" pitchFamily="18" charset="0"/>
                          </a:rPr>
                          <m:t>2</m:t>
                        </m:r>
                      </m:e>
                      <m:sup>
                        <m:r>
                          <a:rPr lang="en-AU" b="0" i="1" dirty="0" smtClean="0">
                            <a:latin typeface="Cambria Math" panose="02040503050406030204" pitchFamily="18" charset="0"/>
                          </a:rPr>
                          <m:t>𝑛</m:t>
                        </m:r>
                      </m:sup>
                    </m:sSup>
                    <m:r>
                      <a:rPr lang="en-AU" i="1" dirty="0" smtClean="0">
                        <a:latin typeface="Cambria Math" panose="02040503050406030204" pitchFamily="18" charset="0"/>
                      </a:rPr>
                      <m:t>)</m:t>
                    </m:r>
                  </m:oMath>
                </a14:m>
                <a:r>
                  <a:rPr lang="en-AU" dirty="0"/>
                  <a:t>.</a:t>
                </a:r>
              </a:p>
              <a:p>
                <a:pPr>
                  <a:lnSpc>
                    <a:spcPct val="100000"/>
                  </a:lnSpc>
                </a:pPr>
                <a:r>
                  <a:rPr lang="en-AU" dirty="0"/>
                  <a:t>We can solve the problem using dynamic programming in </a:t>
                </a:r>
                <a:r>
                  <a:rPr lang="en-AU" b="1" dirty="0"/>
                  <a:t>“pseudo-polynomial”</a:t>
                </a:r>
                <a:r>
                  <a:rPr lang="en-AU" dirty="0"/>
                  <a:t> time.</a:t>
                </a:r>
              </a:p>
            </p:txBody>
          </p:sp>
        </mc:Choice>
        <mc:Fallback xmlns="">
          <p:sp>
            <p:nvSpPr>
              <p:cNvPr id="2" name="Content Placeholder 1">
                <a:extLst>
                  <a:ext uri="{FF2B5EF4-FFF2-40B4-BE49-F238E27FC236}">
                    <a16:creationId xmlns:a16="http://schemas.microsoft.com/office/drawing/2014/main" id="{96FBA76A-C14C-4167-A606-9E7520145C9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1F61B83-9EBC-4F86-AF43-4665DE9C54E1}"/>
              </a:ext>
            </a:extLst>
          </p:cNvPr>
          <p:cNvSpPr>
            <a:spLocks noGrp="1"/>
          </p:cNvSpPr>
          <p:nvPr>
            <p:ph type="title"/>
          </p:nvPr>
        </p:nvSpPr>
        <p:spPr/>
        <p:txBody>
          <a:bodyPr/>
          <a:lstStyle/>
          <a:p>
            <a:r>
              <a:rPr lang="en-AU" dirty="0"/>
              <a:t>Knapsack Problem</a:t>
            </a:r>
          </a:p>
        </p:txBody>
      </p:sp>
    </p:spTree>
    <p:extLst>
      <p:ext uri="{BB962C8B-B14F-4D97-AF65-F5344CB8AC3E}">
        <p14:creationId xmlns:p14="http://schemas.microsoft.com/office/powerpoint/2010/main" val="287433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FBA76A-C14C-4167-A606-9E7520145C98}"/>
                  </a:ext>
                </a:extLst>
              </p:cNvPr>
              <p:cNvSpPr>
                <a:spLocks noGrp="1"/>
              </p:cNvSpPr>
              <p:nvPr>
                <p:ph idx="1"/>
              </p:nvPr>
            </p:nvSpPr>
            <p:spPr/>
            <p:txBody>
              <a:bodyPr/>
              <a:lstStyle/>
              <a:p>
                <a:pPr>
                  <a:lnSpc>
                    <a:spcPct val="100000"/>
                  </a:lnSpc>
                </a:pPr>
                <a:r>
                  <a:rPr lang="en-AU" dirty="0"/>
                  <a:t>Consider an instance of the knapsack problem defined by the </a:t>
                </a:r>
                <a:r>
                  <a:rPr lang="en-AU" dirty="0">
                    <a:solidFill>
                      <a:srgbClr val="C00000"/>
                    </a:solidFill>
                  </a:rPr>
                  <a:t>first </a:t>
                </a:r>
                <a14:m>
                  <m:oMath xmlns:m="http://schemas.openxmlformats.org/officeDocument/2006/math">
                    <m:r>
                      <a:rPr lang="en-AU" i="1" dirty="0" smtClean="0">
                        <a:solidFill>
                          <a:srgbClr val="C00000"/>
                        </a:solidFill>
                        <a:latin typeface="Cambria Math" panose="02040503050406030204" pitchFamily="18" charset="0"/>
                      </a:rPr>
                      <m:t>𝑖</m:t>
                    </m:r>
                  </m:oMath>
                </a14:m>
                <a:r>
                  <a:rPr lang="en-AU" dirty="0">
                    <a:solidFill>
                      <a:srgbClr val="C00000"/>
                    </a:solidFill>
                  </a:rPr>
                  <a:t> items</a:t>
                </a:r>
                <a:r>
                  <a:rPr lang="en-AU" dirty="0"/>
                  <a:t>, </a:t>
                </a:r>
                <a14:m>
                  <m:oMath xmlns:m="http://schemas.openxmlformats.org/officeDocument/2006/math">
                    <m:r>
                      <a:rPr lang="en-AU" i="1" dirty="0" smtClean="0">
                        <a:latin typeface="Cambria Math" panose="02040503050406030204" pitchFamily="18" charset="0"/>
                      </a:rPr>
                      <m:t>1</m:t>
                    </m:r>
                    <m:r>
                      <a:rPr lang="en-AU" i="1" dirty="0" smtClean="0">
                        <a:latin typeface="Cambria Math" panose="02040503050406030204" pitchFamily="18" charset="0"/>
                        <a:ea typeface="Cambria Math" panose="02040503050406030204" pitchFamily="18" charset="0"/>
                      </a:rPr>
                      <m:t>≤</m:t>
                    </m:r>
                    <m:r>
                      <a:rPr lang="en-AU" i="1" dirty="0" err="1">
                        <a:latin typeface="Cambria Math" panose="02040503050406030204" pitchFamily="18" charset="0"/>
                      </a:rPr>
                      <m:t>𝑖</m:t>
                    </m:r>
                    <m:r>
                      <a:rPr lang="en-AU" i="1" dirty="0" smtClean="0">
                        <a:latin typeface="Cambria Math" panose="02040503050406030204" pitchFamily="18" charset="0"/>
                        <a:ea typeface="Cambria Math" panose="02040503050406030204" pitchFamily="18" charset="0"/>
                      </a:rPr>
                      <m:t>≤</m:t>
                    </m:r>
                    <m:r>
                      <a:rPr lang="en-AU" i="1" dirty="0">
                        <a:latin typeface="Cambria Math" panose="02040503050406030204" pitchFamily="18" charset="0"/>
                      </a:rPr>
                      <m:t>𝑛</m:t>
                    </m:r>
                  </m:oMath>
                </a14:m>
                <a:r>
                  <a:rPr lang="en-AU" dirty="0"/>
                  <a:t>, with weights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𝑤</m:t>
                        </m:r>
                      </m:e>
                      <m:sub>
                        <m:r>
                          <a:rPr lang="en-AU" i="1" dirty="0">
                            <a:latin typeface="Cambria Math" panose="02040503050406030204" pitchFamily="18" charset="0"/>
                          </a:rPr>
                          <m:t>1</m:t>
                        </m:r>
                      </m:sub>
                    </m:sSub>
                    <m:r>
                      <a:rPr lang="en-AU" i="1" dirty="0">
                        <a:latin typeface="Cambria Math" panose="02040503050406030204" pitchFamily="18" charset="0"/>
                      </a:rPr>
                      <m:t>,…,</m:t>
                    </m:r>
                    <m:sSub>
                      <m:sSubPr>
                        <m:ctrlPr>
                          <a:rPr lang="en-AU" i="1" dirty="0">
                            <a:latin typeface="Cambria Math" panose="02040503050406030204" pitchFamily="18" charset="0"/>
                          </a:rPr>
                        </m:ctrlPr>
                      </m:sSubPr>
                      <m:e>
                        <m:r>
                          <a:rPr lang="en-AU" i="1" dirty="0">
                            <a:latin typeface="Cambria Math" panose="02040503050406030204" pitchFamily="18" charset="0"/>
                          </a:rPr>
                          <m:t>𝑤</m:t>
                        </m:r>
                      </m:e>
                      <m:sub>
                        <m:r>
                          <a:rPr lang="en-AU" i="1" dirty="0">
                            <a:latin typeface="Cambria Math" panose="02040503050406030204" pitchFamily="18" charset="0"/>
                          </a:rPr>
                          <m:t>𝑛</m:t>
                        </m:r>
                      </m:sub>
                    </m:sSub>
                  </m:oMath>
                </a14:m>
                <a:r>
                  <a:rPr lang="en-AU" dirty="0"/>
                  <a:t>, values </a:t>
                </a:r>
                <a14:m>
                  <m:oMath xmlns:m="http://schemas.openxmlformats.org/officeDocument/2006/math">
                    <m:sSub>
                      <m:sSubPr>
                        <m:ctrlPr>
                          <a:rPr lang="en-AU" i="1" dirty="0">
                            <a:latin typeface="Cambria Math" panose="02040503050406030204" pitchFamily="18" charset="0"/>
                          </a:rPr>
                        </m:ctrlPr>
                      </m:sSubPr>
                      <m:e>
                        <m:r>
                          <a:rPr lang="en-AU" b="0" i="1" dirty="0" smtClean="0">
                            <a:latin typeface="Cambria Math" panose="02040503050406030204" pitchFamily="18" charset="0"/>
                          </a:rPr>
                          <m:t>𝑣</m:t>
                        </m:r>
                      </m:e>
                      <m:sub>
                        <m:r>
                          <a:rPr lang="en-AU" i="1" dirty="0">
                            <a:latin typeface="Cambria Math" panose="02040503050406030204" pitchFamily="18" charset="0"/>
                          </a:rPr>
                          <m:t>1</m:t>
                        </m:r>
                      </m:sub>
                    </m:sSub>
                    <m:r>
                      <a:rPr lang="en-AU" i="1" dirty="0">
                        <a:latin typeface="Cambria Math" panose="02040503050406030204" pitchFamily="18" charset="0"/>
                      </a:rPr>
                      <m:t>,…,</m:t>
                    </m:r>
                    <m:sSub>
                      <m:sSubPr>
                        <m:ctrlPr>
                          <a:rPr lang="en-AU" i="1" dirty="0">
                            <a:latin typeface="Cambria Math" panose="02040503050406030204" pitchFamily="18" charset="0"/>
                          </a:rPr>
                        </m:ctrlPr>
                      </m:sSubPr>
                      <m:e>
                        <m:r>
                          <a:rPr lang="en-AU" b="0" i="1" dirty="0" smtClean="0">
                            <a:latin typeface="Cambria Math" panose="02040503050406030204" pitchFamily="18" charset="0"/>
                          </a:rPr>
                          <m:t>𝑣</m:t>
                        </m:r>
                      </m:e>
                      <m:sub>
                        <m:r>
                          <a:rPr lang="en-AU" i="1" dirty="0">
                            <a:latin typeface="Cambria Math" panose="02040503050406030204" pitchFamily="18" charset="0"/>
                          </a:rPr>
                          <m:t>𝑛</m:t>
                        </m:r>
                      </m:sub>
                    </m:sSub>
                  </m:oMath>
                </a14:m>
                <a:r>
                  <a:rPr lang="en-AU" dirty="0"/>
                  <a:t>, and </a:t>
                </a:r>
                <a:r>
                  <a:rPr lang="en-AU" dirty="0">
                    <a:solidFill>
                      <a:srgbClr val="C00000"/>
                    </a:solidFill>
                  </a:rPr>
                  <a:t>capacity </a:t>
                </a:r>
                <a14:m>
                  <m:oMath xmlns:m="http://schemas.openxmlformats.org/officeDocument/2006/math">
                    <m:r>
                      <a:rPr lang="en-AU" i="1" dirty="0" smtClean="0">
                        <a:solidFill>
                          <a:srgbClr val="C00000"/>
                        </a:solidFill>
                        <a:latin typeface="Cambria Math" panose="02040503050406030204" pitchFamily="18" charset="0"/>
                      </a:rPr>
                      <m:t>𝑗</m:t>
                    </m:r>
                  </m:oMath>
                </a14:m>
                <a:r>
                  <a:rPr lang="en-AU" dirty="0"/>
                  <a:t>, </a:t>
                </a:r>
                <a14:m>
                  <m:oMath xmlns:m="http://schemas.openxmlformats.org/officeDocument/2006/math">
                    <m:r>
                      <a:rPr lang="en-AU" i="1" dirty="0">
                        <a:latin typeface="Cambria Math" panose="02040503050406030204" pitchFamily="18" charset="0"/>
                      </a:rPr>
                      <m:t>1</m:t>
                    </m:r>
                    <m:r>
                      <a:rPr lang="en-AU" i="1" dirty="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rPr>
                      <m:t>𝑗</m:t>
                    </m:r>
                    <m:r>
                      <a:rPr lang="en-AU" i="1" dirty="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rPr>
                      <m:t>𝑊</m:t>
                    </m:r>
                  </m:oMath>
                </a14:m>
                <a:r>
                  <a:rPr lang="en-AU" dirty="0"/>
                  <a:t>.</a:t>
                </a:r>
              </a:p>
              <a:p>
                <a:pPr>
                  <a:lnSpc>
                    <a:spcPct val="100000"/>
                  </a:lnSpc>
                </a:pPr>
                <a:r>
                  <a:rPr lang="en-AU" dirty="0"/>
                  <a:t>Let </a:t>
                </a:r>
                <a14:m>
                  <m:oMath xmlns:m="http://schemas.openxmlformats.org/officeDocument/2006/math">
                    <m:r>
                      <a:rPr lang="en-AU" i="1" dirty="0" smtClean="0">
                        <a:solidFill>
                          <a:srgbClr val="C00000"/>
                        </a:solidFill>
                        <a:latin typeface="Cambria Math" panose="02040503050406030204" pitchFamily="18" charset="0"/>
                      </a:rPr>
                      <m:t>𝑉</m:t>
                    </m:r>
                    <m:r>
                      <a:rPr lang="en-AU" i="1" dirty="0" smtClean="0">
                        <a:solidFill>
                          <a:srgbClr val="C00000"/>
                        </a:solidFill>
                        <a:latin typeface="Cambria Math" panose="02040503050406030204" pitchFamily="18" charset="0"/>
                      </a:rPr>
                      <m:t>[</m:t>
                    </m:r>
                    <m:r>
                      <a:rPr lang="en-AU" i="1" dirty="0" err="1">
                        <a:solidFill>
                          <a:srgbClr val="C00000"/>
                        </a:solidFill>
                        <a:latin typeface="Cambria Math" panose="02040503050406030204" pitchFamily="18" charset="0"/>
                      </a:rPr>
                      <m:t>𝑖</m:t>
                    </m:r>
                    <m:r>
                      <a:rPr lang="en-AU" b="0" i="1" dirty="0" smtClean="0">
                        <a:solidFill>
                          <a:srgbClr val="C00000"/>
                        </a:solidFill>
                        <a:latin typeface="Cambria Math" panose="02040503050406030204" pitchFamily="18" charset="0"/>
                      </a:rPr>
                      <m:t>,</m:t>
                    </m:r>
                    <m:r>
                      <a:rPr lang="en-AU" i="1" dirty="0">
                        <a:solidFill>
                          <a:srgbClr val="C00000"/>
                        </a:solidFill>
                        <a:latin typeface="Cambria Math" panose="02040503050406030204" pitchFamily="18" charset="0"/>
                      </a:rPr>
                      <m:t>𝑗</m:t>
                    </m:r>
                    <m:r>
                      <a:rPr lang="en-AU" i="1" dirty="0">
                        <a:solidFill>
                          <a:srgbClr val="C00000"/>
                        </a:solidFill>
                        <a:latin typeface="Cambria Math" panose="02040503050406030204" pitchFamily="18" charset="0"/>
                      </a:rPr>
                      <m:t>] </m:t>
                    </m:r>
                  </m:oMath>
                </a14:m>
                <a:r>
                  <a:rPr lang="en-AU" dirty="0">
                    <a:solidFill>
                      <a:srgbClr val="C00000"/>
                    </a:solidFill>
                  </a:rPr>
                  <a:t>be an optimal value </a:t>
                </a:r>
                <a:r>
                  <a:rPr lang="en-AU" dirty="0"/>
                  <a:t>to the subproblem instance of having the first </a:t>
                </a:r>
                <a14:m>
                  <m:oMath xmlns:m="http://schemas.openxmlformats.org/officeDocument/2006/math">
                    <m:r>
                      <a:rPr lang="en-AU" i="1" dirty="0" smtClean="0">
                        <a:latin typeface="Cambria Math" panose="02040503050406030204" pitchFamily="18" charset="0"/>
                      </a:rPr>
                      <m:t>𝑖</m:t>
                    </m:r>
                  </m:oMath>
                </a14:m>
                <a:r>
                  <a:rPr lang="en-AU" dirty="0"/>
                  <a:t> items and a knapsack capacity of </a:t>
                </a:r>
                <a14:m>
                  <m:oMath xmlns:m="http://schemas.openxmlformats.org/officeDocument/2006/math">
                    <m:r>
                      <a:rPr lang="en-AU" i="1" dirty="0" smtClean="0">
                        <a:latin typeface="Cambria Math" panose="02040503050406030204" pitchFamily="18" charset="0"/>
                      </a:rPr>
                      <m:t>𝑗</m:t>
                    </m:r>
                  </m:oMath>
                </a14:m>
                <a:r>
                  <a:rPr lang="en-AU" dirty="0"/>
                  <a:t>.</a:t>
                </a:r>
              </a:p>
              <a:p>
                <a:pPr lvl="1">
                  <a:lnSpc>
                    <a:spcPct val="100000"/>
                  </a:lnSpc>
                </a:pPr>
                <a:r>
                  <a:rPr lang="en-AU" sz="2400" dirty="0"/>
                  <a:t>If we can convert the current problem into a subproblem like this, we can ask the question: </a:t>
                </a:r>
                <a:r>
                  <a:rPr lang="en-AU" sz="2400" b="1" dirty="0"/>
                  <a:t>“Should we put </a:t>
                </a:r>
                <a14:m>
                  <m:oMath xmlns:m="http://schemas.openxmlformats.org/officeDocument/2006/math">
                    <m:r>
                      <a:rPr lang="en-AU" sz="2400" b="1" i="1" dirty="0" smtClean="0">
                        <a:latin typeface="Cambria Math" panose="02040503050406030204" pitchFamily="18" charset="0"/>
                      </a:rPr>
                      <m:t>𝒏</m:t>
                    </m:r>
                  </m:oMath>
                </a14:m>
                <a:r>
                  <a:rPr lang="en-AU" sz="2400" b="1" dirty="0"/>
                  <a:t> to the bag or not?”</a:t>
                </a:r>
              </a:p>
            </p:txBody>
          </p:sp>
        </mc:Choice>
        <mc:Fallback xmlns="">
          <p:sp>
            <p:nvSpPr>
              <p:cNvPr id="2" name="Content Placeholder 1">
                <a:extLst>
                  <a:ext uri="{FF2B5EF4-FFF2-40B4-BE49-F238E27FC236}">
                    <a16:creationId xmlns:a16="http://schemas.microsoft.com/office/drawing/2014/main" id="{96FBA76A-C14C-4167-A606-9E7520145C9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1F61B83-9EBC-4F86-AF43-4665DE9C54E1}"/>
              </a:ext>
            </a:extLst>
          </p:cNvPr>
          <p:cNvSpPr>
            <a:spLocks noGrp="1"/>
          </p:cNvSpPr>
          <p:nvPr>
            <p:ph type="title"/>
          </p:nvPr>
        </p:nvSpPr>
        <p:spPr/>
        <p:txBody>
          <a:bodyPr/>
          <a:lstStyle/>
          <a:p>
            <a:r>
              <a:rPr lang="en-AU" dirty="0"/>
              <a:t>Knapsack Problem – DP Sketch</a:t>
            </a:r>
          </a:p>
        </p:txBody>
      </p:sp>
    </p:spTree>
    <p:extLst>
      <p:ext uri="{BB962C8B-B14F-4D97-AF65-F5344CB8AC3E}">
        <p14:creationId xmlns:p14="http://schemas.microsoft.com/office/powerpoint/2010/main" val="252766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FBA76A-C14C-4167-A606-9E7520145C98}"/>
                  </a:ext>
                </a:extLst>
              </p:cNvPr>
              <p:cNvSpPr>
                <a:spLocks noGrp="1"/>
              </p:cNvSpPr>
              <p:nvPr>
                <p:ph idx="1"/>
              </p:nvPr>
            </p:nvSpPr>
            <p:spPr/>
            <p:txBody>
              <a:bodyPr/>
              <a:lstStyle/>
              <a:p>
                <a:pPr>
                  <a:lnSpc>
                    <a:spcPct val="100000"/>
                  </a:lnSpc>
                </a:pPr>
                <a:r>
                  <a:rPr lang="en-AU" dirty="0"/>
                  <a:t>We can </a:t>
                </a:r>
                <a:r>
                  <a:rPr lang="en-AU" dirty="0">
                    <a:solidFill>
                      <a:schemeClr val="tx2"/>
                    </a:solidFill>
                  </a:rPr>
                  <a:t>divide all the subsets </a:t>
                </a:r>
                <a:r>
                  <a:rPr lang="en-AU" dirty="0"/>
                  <a:t>of the first </a:t>
                </a:r>
                <a14:m>
                  <m:oMath xmlns:m="http://schemas.openxmlformats.org/officeDocument/2006/math">
                    <m:r>
                      <a:rPr lang="en-AU" i="1" dirty="0" smtClean="0">
                        <a:latin typeface="Cambria Math" panose="02040503050406030204" pitchFamily="18" charset="0"/>
                      </a:rPr>
                      <m:t>𝑖</m:t>
                    </m:r>
                  </m:oMath>
                </a14:m>
                <a:r>
                  <a:rPr lang="en-AU" dirty="0"/>
                  <a:t> items that fit into the knapsack of capacity j into two categories:</a:t>
                </a:r>
              </a:p>
              <a:p>
                <a:pPr lvl="1">
                  <a:lnSpc>
                    <a:spcPct val="100000"/>
                  </a:lnSpc>
                </a:pPr>
                <a:r>
                  <a:rPr lang="en-AU" sz="2400" dirty="0"/>
                  <a:t>The subsets that do not include the </a:t>
                </a:r>
                <a14:m>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𝑖</m:t>
                        </m:r>
                      </m:e>
                      <m:sup>
                        <m:r>
                          <a:rPr lang="en-AU" sz="2400" i="1">
                            <a:latin typeface="Cambria Math" panose="02040503050406030204" pitchFamily="18" charset="0"/>
                          </a:rPr>
                          <m:t>𝑡h</m:t>
                        </m:r>
                      </m:sup>
                    </m:sSup>
                  </m:oMath>
                </a14:m>
                <a:r>
                  <a:rPr lang="en-AU" sz="2400" dirty="0"/>
                  <a:t> item (last item)</a:t>
                </a:r>
              </a:p>
              <a:p>
                <a:pPr lvl="1">
                  <a:lnSpc>
                    <a:spcPct val="100000"/>
                  </a:lnSpc>
                </a:pPr>
                <a:r>
                  <a:rPr lang="en-AU" sz="2400" dirty="0"/>
                  <a:t>The subsets that include the </a:t>
                </a:r>
                <a14:m>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𝑖</m:t>
                        </m:r>
                      </m:e>
                      <m:sup>
                        <m:r>
                          <a:rPr lang="en-AU" sz="2400" i="1">
                            <a:latin typeface="Cambria Math" panose="02040503050406030204" pitchFamily="18" charset="0"/>
                          </a:rPr>
                          <m:t>𝑡h</m:t>
                        </m:r>
                      </m:sup>
                    </m:sSup>
                  </m:oMath>
                </a14:m>
                <a:r>
                  <a:rPr lang="en-AU" sz="2400" dirty="0"/>
                  <a:t> item (last item)</a:t>
                </a:r>
              </a:p>
            </p:txBody>
          </p:sp>
        </mc:Choice>
        <mc:Fallback xmlns="">
          <p:sp>
            <p:nvSpPr>
              <p:cNvPr id="2" name="Content Placeholder 1">
                <a:extLst>
                  <a:ext uri="{FF2B5EF4-FFF2-40B4-BE49-F238E27FC236}">
                    <a16:creationId xmlns:a16="http://schemas.microsoft.com/office/drawing/2014/main" id="{96FBA76A-C14C-4167-A606-9E7520145C9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1F61B83-9EBC-4F86-AF43-4665DE9C54E1}"/>
              </a:ext>
            </a:extLst>
          </p:cNvPr>
          <p:cNvSpPr>
            <a:spLocks noGrp="1"/>
          </p:cNvSpPr>
          <p:nvPr>
            <p:ph type="title"/>
          </p:nvPr>
        </p:nvSpPr>
        <p:spPr/>
        <p:txBody>
          <a:bodyPr/>
          <a:lstStyle/>
          <a:p>
            <a:r>
              <a:rPr lang="en-AU" dirty="0"/>
              <a:t>Knapsack Problem – DP Sketch</a:t>
            </a:r>
          </a:p>
        </p:txBody>
      </p:sp>
    </p:spTree>
    <p:extLst>
      <p:ext uri="{BB962C8B-B14F-4D97-AF65-F5344CB8AC3E}">
        <p14:creationId xmlns:p14="http://schemas.microsoft.com/office/powerpoint/2010/main" val="222261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FBA76A-C14C-4167-A606-9E7520145C98}"/>
                  </a:ext>
                </a:extLst>
              </p:cNvPr>
              <p:cNvSpPr>
                <a:spLocks noGrp="1"/>
              </p:cNvSpPr>
              <p:nvPr>
                <p:ph idx="1"/>
              </p:nvPr>
            </p:nvSpPr>
            <p:spPr/>
            <p:txBody>
              <a:bodyPr/>
              <a:lstStyle/>
              <a:p>
                <a:pPr>
                  <a:lnSpc>
                    <a:spcPct val="100000"/>
                  </a:lnSpc>
                </a:pPr>
                <a:r>
                  <a:rPr lang="en-AU" dirty="0"/>
                  <a:t>Among the subsets that </a:t>
                </a:r>
                <a:r>
                  <a:rPr lang="en-AU" b="1" dirty="0">
                    <a:solidFill>
                      <a:srgbClr val="C00000"/>
                    </a:solidFill>
                  </a:rPr>
                  <a:t>do not </a:t>
                </a:r>
                <a:r>
                  <a:rPr lang="en-AU" dirty="0"/>
                  <a:t>include the </a:t>
                </a:r>
                <a14:m>
                  <m:oMath xmlns:m="http://schemas.openxmlformats.org/officeDocument/2006/math">
                    <m:sSup>
                      <m:sSupPr>
                        <m:ctrlPr>
                          <a:rPr lang="en-AU" i="1" smtClean="0">
                            <a:latin typeface="Cambria Math" panose="02040503050406030204" pitchFamily="18" charset="0"/>
                          </a:rPr>
                        </m:ctrlPr>
                      </m:sSupPr>
                      <m:e>
                        <m:r>
                          <a:rPr lang="en-AU" b="0" i="1" smtClean="0">
                            <a:latin typeface="Cambria Math" panose="02040503050406030204" pitchFamily="18" charset="0"/>
                          </a:rPr>
                          <m:t>𝑖</m:t>
                        </m:r>
                      </m:e>
                      <m:sup>
                        <m:r>
                          <a:rPr lang="en-AU" b="0" i="1" smtClean="0">
                            <a:latin typeface="Cambria Math" panose="02040503050406030204" pitchFamily="18" charset="0"/>
                          </a:rPr>
                          <m:t>𝑡h</m:t>
                        </m:r>
                      </m:sup>
                    </m:sSup>
                  </m:oMath>
                </a14:m>
                <a:r>
                  <a:rPr lang="en-AU" dirty="0"/>
                  <a:t> item, the value of the optimal subset is, by definition, </a:t>
                </a:r>
                <a14:m>
                  <m:oMath xmlns:m="http://schemas.openxmlformats.org/officeDocument/2006/math">
                    <m:r>
                      <a:rPr lang="en-AU" i="1" dirty="0" smtClean="0">
                        <a:latin typeface="Cambria Math" panose="02040503050406030204" pitchFamily="18" charset="0"/>
                      </a:rPr>
                      <m:t>𝑉</m:t>
                    </m:r>
                    <m:r>
                      <a:rPr lang="en-AU" i="1" dirty="0" smtClean="0">
                        <a:latin typeface="Cambria Math" panose="02040503050406030204" pitchFamily="18" charset="0"/>
                      </a:rPr>
                      <m:t>[</m:t>
                    </m:r>
                    <m:r>
                      <a:rPr lang="en-AU" i="1" dirty="0" err="1">
                        <a:latin typeface="Cambria Math" panose="02040503050406030204" pitchFamily="18" charset="0"/>
                      </a:rPr>
                      <m:t>𝑖</m:t>
                    </m:r>
                    <m:r>
                      <a:rPr lang="en-AU" b="0" i="1" dirty="0" smtClean="0">
                        <a:latin typeface="Cambria Math" panose="02040503050406030204" pitchFamily="18" charset="0"/>
                      </a:rPr>
                      <m:t>−</m:t>
                    </m:r>
                    <m:r>
                      <a:rPr lang="en-AU" i="1" dirty="0">
                        <a:latin typeface="Cambria Math" panose="02040503050406030204" pitchFamily="18" charset="0"/>
                      </a:rPr>
                      <m:t>1</m:t>
                    </m:r>
                    <m:r>
                      <a:rPr lang="en-AU" b="0" i="1" dirty="0" smtClean="0">
                        <a:latin typeface="Cambria Math" panose="02040503050406030204" pitchFamily="18" charset="0"/>
                      </a:rPr>
                      <m:t>,</m:t>
                    </m:r>
                    <m:r>
                      <a:rPr lang="en-AU" i="1" dirty="0">
                        <a:latin typeface="Cambria Math" panose="02040503050406030204" pitchFamily="18" charset="0"/>
                      </a:rPr>
                      <m:t> </m:t>
                    </m:r>
                    <m:r>
                      <a:rPr lang="en-AU" i="1" dirty="0">
                        <a:latin typeface="Cambria Math" panose="02040503050406030204" pitchFamily="18" charset="0"/>
                      </a:rPr>
                      <m:t>𝑗</m:t>
                    </m:r>
                    <m:r>
                      <a:rPr lang="en-AU" i="1" dirty="0" smtClean="0">
                        <a:latin typeface="Cambria Math" panose="02040503050406030204" pitchFamily="18" charset="0"/>
                      </a:rPr>
                      <m:t>]</m:t>
                    </m:r>
                  </m:oMath>
                </a14:m>
                <a:endParaRPr lang="en-AU" dirty="0"/>
              </a:p>
              <a:p>
                <a:pPr>
                  <a:lnSpc>
                    <a:spcPct val="100000"/>
                  </a:lnSpc>
                </a:pPr>
                <a:r>
                  <a:rPr lang="en-AU" dirty="0"/>
                  <a:t>Among the subsets that </a:t>
                </a:r>
                <a:r>
                  <a:rPr lang="en-AU" b="1" dirty="0">
                    <a:solidFill>
                      <a:srgbClr val="C00000"/>
                    </a:solidFill>
                  </a:rPr>
                  <a:t>do include </a:t>
                </a:r>
                <a:r>
                  <a:rPr lang="en-AU" dirty="0"/>
                  <a:t>the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𝑖</m:t>
                        </m:r>
                      </m:e>
                      <m:sup>
                        <m:r>
                          <a:rPr lang="en-AU" i="1">
                            <a:latin typeface="Cambria Math" panose="02040503050406030204" pitchFamily="18" charset="0"/>
                          </a:rPr>
                          <m:t>𝑡h</m:t>
                        </m:r>
                      </m:sup>
                    </m:sSup>
                    <m:r>
                      <a:rPr lang="en-AU" i="1">
                        <a:latin typeface="Cambria Math" panose="02040503050406030204" pitchFamily="18" charset="0"/>
                      </a:rPr>
                      <m:t> </m:t>
                    </m:r>
                  </m:oMath>
                </a14:m>
                <a:r>
                  <a:rPr lang="en-AU" dirty="0"/>
                  <a:t>item </a:t>
                </a:r>
                <a14:m>
                  <m:oMath xmlns:m="http://schemas.openxmlformats.org/officeDocument/2006/math">
                    <m:r>
                      <a:rPr lang="en-AU" dirty="0">
                        <a:latin typeface="Cambria Math" panose="02040503050406030204" pitchFamily="18" charset="0"/>
                      </a:rPr>
                      <m:t>(</m:t>
                    </m:r>
                    <m:r>
                      <a:rPr lang="en-AU" i="1" dirty="0">
                        <a:latin typeface="Cambria Math" panose="02040503050406030204" pitchFamily="18" charset="0"/>
                      </a:rPr>
                      <m:t>𝑗</m:t>
                    </m:r>
                    <m:r>
                      <a:rPr lang="en-AU" i="1" dirty="0">
                        <a:latin typeface="Cambria Math" panose="02040503050406030204" pitchFamily="18" charset="0"/>
                      </a:rPr>
                      <m:t>−</m:t>
                    </m:r>
                    <m:sSub>
                      <m:sSubPr>
                        <m:ctrlPr>
                          <a:rPr lang="en-AU" i="1" dirty="0">
                            <a:latin typeface="Cambria Math" panose="02040503050406030204" pitchFamily="18" charset="0"/>
                          </a:rPr>
                        </m:ctrlPr>
                      </m:sSubPr>
                      <m:e>
                        <m:r>
                          <a:rPr lang="en-AU" i="1" dirty="0">
                            <a:latin typeface="Cambria Math" panose="02040503050406030204" pitchFamily="18" charset="0"/>
                          </a:rPr>
                          <m:t>𝑤</m:t>
                        </m:r>
                      </m:e>
                      <m:sub>
                        <m:r>
                          <a:rPr lang="en-AU" i="1" dirty="0">
                            <a:latin typeface="Cambria Math" panose="02040503050406030204" pitchFamily="18" charset="0"/>
                          </a:rPr>
                          <m:t>𝑖</m:t>
                        </m:r>
                      </m:sub>
                    </m:sSub>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rPr>
                      <m:t>0)</m:t>
                    </m:r>
                  </m:oMath>
                </a14:m>
                <a:r>
                  <a:rPr lang="en-AU" dirty="0"/>
                  <a:t>, an optimal subset is made up of this item and an optimal subset of the first </a:t>
                </a:r>
                <a14:m>
                  <m:oMath xmlns:m="http://schemas.openxmlformats.org/officeDocument/2006/math">
                    <m:r>
                      <a:rPr lang="en-AU" i="1" dirty="0">
                        <a:latin typeface="Cambria Math" panose="02040503050406030204" pitchFamily="18" charset="0"/>
                      </a:rPr>
                      <m:t>𝑖</m:t>
                    </m:r>
                    <m:r>
                      <a:rPr lang="en-AU" i="1" dirty="0">
                        <a:latin typeface="Cambria Math" panose="02040503050406030204" pitchFamily="18" charset="0"/>
                      </a:rPr>
                      <m:t>−1</m:t>
                    </m:r>
                  </m:oMath>
                </a14:m>
                <a:r>
                  <a:rPr lang="en-AU" dirty="0"/>
                  <a:t> items that fit into the knapsack of capacity </a:t>
                </a:r>
                <a14:m>
                  <m:oMath xmlns:m="http://schemas.openxmlformats.org/officeDocument/2006/math">
                    <m:r>
                      <a:rPr lang="en-AU" i="1" dirty="0">
                        <a:latin typeface="Cambria Math" panose="02040503050406030204" pitchFamily="18" charset="0"/>
                      </a:rPr>
                      <m:t>𝑗</m:t>
                    </m:r>
                    <m:r>
                      <a:rPr lang="en-AU" i="1" dirty="0">
                        <a:latin typeface="Cambria Math" panose="02040503050406030204" pitchFamily="18" charset="0"/>
                      </a:rPr>
                      <m:t>−</m:t>
                    </m:r>
                    <m:sSub>
                      <m:sSubPr>
                        <m:ctrlPr>
                          <a:rPr lang="en-AU" i="1" dirty="0">
                            <a:latin typeface="Cambria Math" panose="02040503050406030204" pitchFamily="18" charset="0"/>
                          </a:rPr>
                        </m:ctrlPr>
                      </m:sSubPr>
                      <m:e>
                        <m:r>
                          <a:rPr lang="en-AU" i="1" dirty="0">
                            <a:latin typeface="Cambria Math" panose="02040503050406030204" pitchFamily="18" charset="0"/>
                          </a:rPr>
                          <m:t>𝑤</m:t>
                        </m:r>
                      </m:e>
                      <m:sub>
                        <m:r>
                          <a:rPr lang="en-AU" i="1" dirty="0">
                            <a:latin typeface="Cambria Math" panose="02040503050406030204" pitchFamily="18" charset="0"/>
                          </a:rPr>
                          <m:t>𝑖</m:t>
                        </m:r>
                      </m:sub>
                    </m:sSub>
                  </m:oMath>
                </a14:m>
                <a:r>
                  <a:rPr lang="en-AU" dirty="0"/>
                  <a:t>. </a:t>
                </a:r>
              </a:p>
              <a:p>
                <a:pPr>
                  <a:lnSpc>
                    <a:spcPct val="100000"/>
                  </a:lnSpc>
                </a:pPr>
                <a:r>
                  <a:rPr lang="en-AU" dirty="0"/>
                  <a:t>The value of such an optimal subset is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𝑣</m:t>
                        </m:r>
                      </m:e>
                      <m:sub>
                        <m:r>
                          <a:rPr lang="en-AU" i="1">
                            <a:latin typeface="Cambria Math" panose="02040503050406030204" pitchFamily="18" charset="0"/>
                          </a:rPr>
                          <m:t>𝑖</m:t>
                        </m:r>
                      </m:sub>
                    </m:sSub>
                    <m:r>
                      <a:rPr lang="en-AU" i="1">
                        <a:latin typeface="Cambria Math" panose="02040503050406030204" pitchFamily="18" charset="0"/>
                      </a:rPr>
                      <m:t>+</m:t>
                    </m:r>
                    <m:r>
                      <a:rPr lang="en-AU" i="1">
                        <a:latin typeface="Cambria Math" panose="02040503050406030204" pitchFamily="18" charset="0"/>
                      </a:rPr>
                      <m:t>𝑉</m:t>
                    </m:r>
                    <m:r>
                      <a:rPr lang="en-AU" i="1">
                        <a:latin typeface="Cambria Math" panose="02040503050406030204" pitchFamily="18" charset="0"/>
                      </a:rPr>
                      <m:t>[</m:t>
                    </m:r>
                    <m:r>
                      <a:rPr lang="en-AU" i="1">
                        <a:latin typeface="Cambria Math" panose="02040503050406030204" pitchFamily="18" charset="0"/>
                      </a:rPr>
                      <m:t>𝑖</m:t>
                    </m:r>
                    <m:r>
                      <a:rPr lang="en-AU" i="1">
                        <a:latin typeface="Cambria Math" panose="02040503050406030204" pitchFamily="18" charset="0"/>
                      </a:rPr>
                      <m:t>−1, </m:t>
                    </m:r>
                    <m:r>
                      <a:rPr lang="en-AU" i="1">
                        <a:latin typeface="Cambria Math" panose="02040503050406030204" pitchFamily="18" charset="0"/>
                      </a:rPr>
                      <m:t>𝑗</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𝑤</m:t>
                        </m:r>
                      </m:e>
                      <m:sub>
                        <m:r>
                          <a:rPr lang="en-AU" i="1">
                            <a:latin typeface="Cambria Math" panose="02040503050406030204" pitchFamily="18" charset="0"/>
                          </a:rPr>
                          <m:t>𝑖</m:t>
                        </m:r>
                      </m:sub>
                    </m:sSub>
                    <m:r>
                      <a:rPr lang="en-AU" i="1">
                        <a:latin typeface="Cambria Math" panose="02040503050406030204" pitchFamily="18" charset="0"/>
                      </a:rPr>
                      <m:t>]</m:t>
                    </m:r>
                  </m:oMath>
                </a14:m>
                <a:r>
                  <a:rPr lang="en-AU" dirty="0"/>
                  <a:t>.</a:t>
                </a:r>
              </a:p>
              <a:p>
                <a:pPr>
                  <a:lnSpc>
                    <a:spcPct val="100000"/>
                  </a:lnSpc>
                </a:pPr>
                <a:endParaRPr lang="en-AU" dirty="0"/>
              </a:p>
            </p:txBody>
          </p:sp>
        </mc:Choice>
        <mc:Fallback xmlns="">
          <p:sp>
            <p:nvSpPr>
              <p:cNvPr id="2" name="Content Placeholder 1">
                <a:extLst>
                  <a:ext uri="{FF2B5EF4-FFF2-40B4-BE49-F238E27FC236}">
                    <a16:creationId xmlns:a16="http://schemas.microsoft.com/office/drawing/2014/main" id="{96FBA76A-C14C-4167-A606-9E7520145C9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1F61B83-9EBC-4F86-AF43-4665DE9C54E1}"/>
              </a:ext>
            </a:extLst>
          </p:cNvPr>
          <p:cNvSpPr>
            <a:spLocks noGrp="1"/>
          </p:cNvSpPr>
          <p:nvPr>
            <p:ph type="title"/>
          </p:nvPr>
        </p:nvSpPr>
        <p:spPr/>
        <p:txBody>
          <a:bodyPr/>
          <a:lstStyle/>
          <a:p>
            <a:r>
              <a:rPr lang="en-AU" dirty="0"/>
              <a:t>Knapsack Problem – DP Sketch</a:t>
            </a:r>
          </a:p>
        </p:txBody>
      </p:sp>
    </p:spTree>
    <p:extLst>
      <p:ext uri="{BB962C8B-B14F-4D97-AF65-F5344CB8AC3E}">
        <p14:creationId xmlns:p14="http://schemas.microsoft.com/office/powerpoint/2010/main" val="2425930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FBA76A-C14C-4167-A606-9E7520145C98}"/>
                  </a:ext>
                </a:extLst>
              </p:cNvPr>
              <p:cNvSpPr>
                <a:spLocks noGrp="1"/>
              </p:cNvSpPr>
              <p:nvPr>
                <p:ph idx="1"/>
              </p:nvPr>
            </p:nvSpPr>
            <p:spPr/>
            <p:txBody>
              <a:bodyPr/>
              <a:lstStyle/>
              <a:p>
                <a:pPr>
                  <a:lnSpc>
                    <a:spcPct val="100000"/>
                  </a:lnSpc>
                </a:pPr>
                <a:r>
                  <a:rPr lang="en-AU" dirty="0"/>
                  <a:t>Whether we choose to include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𝑖</m:t>
                        </m:r>
                      </m:e>
                      <m:sup>
                        <m:r>
                          <a:rPr lang="en-AU" i="1">
                            <a:latin typeface="Cambria Math" panose="02040503050406030204" pitchFamily="18" charset="0"/>
                          </a:rPr>
                          <m:t>𝑡h</m:t>
                        </m:r>
                      </m:sup>
                    </m:sSup>
                    <m:r>
                      <a:rPr lang="en-AU" i="1">
                        <a:latin typeface="Cambria Math" panose="02040503050406030204" pitchFamily="18" charset="0"/>
                      </a:rPr>
                      <m:t> </m:t>
                    </m:r>
                  </m:oMath>
                </a14:m>
                <a:r>
                  <a:rPr lang="en-AU" dirty="0"/>
                  <a:t>item </a:t>
                </a:r>
                <a:r>
                  <a:rPr lang="en-AU" b="1" dirty="0">
                    <a:solidFill>
                      <a:srgbClr val="C00000"/>
                    </a:solidFill>
                  </a:rPr>
                  <a:t>depends on </a:t>
                </a:r>
                <a:r>
                  <a:rPr lang="en-AU" dirty="0"/>
                  <a:t>whether the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𝑖</m:t>
                        </m:r>
                      </m:e>
                      <m:sup>
                        <m:r>
                          <a:rPr lang="en-AU" i="1">
                            <a:latin typeface="Cambria Math" panose="02040503050406030204" pitchFamily="18" charset="0"/>
                          </a:rPr>
                          <m:t>𝑡h</m:t>
                        </m:r>
                      </m:sup>
                    </m:sSup>
                    <m:r>
                      <a:rPr lang="en-AU" i="1">
                        <a:latin typeface="Cambria Math" panose="02040503050406030204" pitchFamily="18" charset="0"/>
                      </a:rPr>
                      <m:t> </m:t>
                    </m:r>
                  </m:oMath>
                </a14:m>
                <a:r>
                  <a:rPr lang="en-AU" dirty="0"/>
                  <a:t>item can fit into knapsack and if so, which leads to larger value </a:t>
                </a:r>
                <a14:m>
                  <m:oMath xmlns:m="http://schemas.openxmlformats.org/officeDocument/2006/math">
                    <m:r>
                      <a:rPr lang="en-AU" b="0" i="0" dirty="0" smtClean="0">
                        <a:latin typeface="Cambria Math" panose="02040503050406030204" pitchFamily="18" charset="0"/>
                      </a:rPr>
                      <m:t>(</m:t>
                    </m:r>
                    <m:r>
                      <a:rPr lang="en-AU" i="1" dirty="0" smtClean="0">
                        <a:latin typeface="Cambria Math" panose="02040503050406030204" pitchFamily="18" charset="0"/>
                      </a:rPr>
                      <m:t>𝑉</m:t>
                    </m:r>
                    <m:d>
                      <m:dPr>
                        <m:begChr m:val="["/>
                        <m:endChr m:val="]"/>
                        <m:ctrlPr>
                          <a:rPr lang="en-AU" i="1" dirty="0" smtClean="0">
                            <a:latin typeface="Cambria Math" panose="02040503050406030204" pitchFamily="18" charset="0"/>
                          </a:rPr>
                        </m:ctrlPr>
                      </m:dPr>
                      <m:e>
                        <m:r>
                          <a:rPr lang="en-AU" i="1" dirty="0" err="1">
                            <a:latin typeface="Cambria Math" panose="02040503050406030204" pitchFamily="18" charset="0"/>
                          </a:rPr>
                          <m:t>𝑖</m:t>
                        </m:r>
                        <m:r>
                          <a:rPr lang="en-AU" b="0" i="1" dirty="0" smtClean="0">
                            <a:latin typeface="Cambria Math" panose="02040503050406030204" pitchFamily="18" charset="0"/>
                          </a:rPr>
                          <m:t>,</m:t>
                        </m:r>
                        <m:r>
                          <a:rPr lang="en-AU" i="1" dirty="0">
                            <a:latin typeface="Cambria Math" panose="02040503050406030204" pitchFamily="18" charset="0"/>
                          </a:rPr>
                          <m:t>𝑗</m:t>
                        </m:r>
                      </m:e>
                    </m:d>
                    <m:r>
                      <a:rPr lang="en-AU" b="0" i="1" dirty="0" smtClean="0">
                        <a:latin typeface="Cambria Math" panose="02040503050406030204" pitchFamily="18" charset="0"/>
                      </a:rPr>
                      <m:t>)</m:t>
                    </m:r>
                  </m:oMath>
                </a14:m>
                <a:r>
                  <a:rPr lang="en-AU" dirty="0"/>
                  <a:t>.</a:t>
                </a:r>
              </a:p>
              <a:p>
                <a:pPr>
                  <a:lnSpc>
                    <a:spcPct val="100000"/>
                  </a:lnSpc>
                </a:pPr>
                <a:r>
                  <a:rPr lang="en-AU" dirty="0"/>
                  <a:t>This leads to the following recursion:</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𝑖</m:t>
                          </m:r>
                          <m:r>
                            <a:rPr lang="en-AU" b="0" i="1" smtClean="0">
                              <a:latin typeface="Cambria Math" panose="02040503050406030204" pitchFamily="18" charset="0"/>
                            </a:rPr>
                            <m:t>,</m:t>
                          </m:r>
                          <m:r>
                            <a:rPr lang="en-AU" b="0" i="1" smtClean="0">
                              <a:latin typeface="Cambria Math" panose="02040503050406030204" pitchFamily="18" charset="0"/>
                            </a:rPr>
                            <m:t>𝑗</m:t>
                          </m:r>
                        </m:e>
                      </m:d>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eqArr>
                            <m:eqArrPr>
                              <m:ctrlPr>
                                <a:rPr lang="en-AU" b="0" i="1" smtClean="0">
                                  <a:latin typeface="Cambria Math" panose="02040503050406030204" pitchFamily="18" charset="0"/>
                                </a:rPr>
                              </m:ctrlPr>
                            </m:eqArrPr>
                            <m:e>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max</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𝑉</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𝑖</m:t>
                                          </m:r>
                                          <m:r>
                                            <a:rPr lang="en-AU" b="0" i="1" smtClean="0">
                                              <a:latin typeface="Cambria Math" panose="02040503050406030204" pitchFamily="18" charset="0"/>
                                            </a:rPr>
                                            <m:t>−1,</m:t>
                                          </m:r>
                                          <m:r>
                                            <a:rPr lang="en-AU" b="0" i="1" smtClean="0">
                                              <a:latin typeface="Cambria Math" panose="02040503050406030204" pitchFamily="18" charset="0"/>
                                            </a:rPr>
                                            <m:t>𝑗</m:t>
                                          </m:r>
                                        </m:e>
                                      </m:d>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𝑣</m:t>
                                          </m:r>
                                        </m:e>
                                        <m:sub>
                                          <m:r>
                                            <a:rPr lang="en-AU" b="0" i="1" smtClean="0">
                                              <a:latin typeface="Cambria Math" panose="02040503050406030204" pitchFamily="18" charset="0"/>
                                            </a:rPr>
                                            <m:t>𝑖</m:t>
                                          </m:r>
                                        </m:sub>
                                      </m:sSub>
                                      <m:r>
                                        <a:rPr lang="en-AU" b="0" i="1" smtClean="0">
                                          <a:latin typeface="Cambria Math" panose="02040503050406030204" pitchFamily="18" charset="0"/>
                                        </a:rPr>
                                        <m:t>+</m:t>
                                      </m:r>
                                      <m:r>
                                        <a:rPr lang="en-AU" b="0" i="1" smtClean="0">
                                          <a:latin typeface="Cambria Math" panose="02040503050406030204" pitchFamily="18" charset="0"/>
                                        </a:rPr>
                                        <m:t>𝑉</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𝑖</m:t>
                                          </m:r>
                                          <m:r>
                                            <a:rPr lang="en-AU" b="0" i="1" smtClean="0">
                                              <a:latin typeface="Cambria Math" panose="02040503050406030204" pitchFamily="18" charset="0"/>
                                            </a:rPr>
                                            <m:t>−1,</m:t>
                                          </m:r>
                                          <m:r>
                                            <a:rPr lang="en-AU" b="0" i="1" smtClean="0">
                                              <a:latin typeface="Cambria Math" panose="02040503050406030204" pitchFamily="18" charset="0"/>
                                            </a:rPr>
                                            <m:t>𝑗</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𝑖</m:t>
                                              </m:r>
                                            </m:sub>
                                          </m:sSub>
                                        </m:e>
                                      </m:d>
                                    </m:e>
                                  </m:d>
                                </m:e>
                              </m:func>
                              <m:r>
                                <a:rPr lang="en-AU" b="0" i="1" smtClean="0">
                                  <a:latin typeface="Cambria Math" panose="02040503050406030204" pitchFamily="18" charset="0"/>
                                </a:rPr>
                                <m:t> </m:t>
                              </m:r>
                              <m:r>
                                <m:rPr>
                                  <m:sty m:val="p"/>
                                </m:rPr>
                                <a:rPr lang="en-AU" b="0" i="0" smtClean="0">
                                  <a:latin typeface="Cambria Math" panose="02040503050406030204" pitchFamily="18" charset="0"/>
                                </a:rPr>
                                <m:t>if</m:t>
                              </m:r>
                              <m:r>
                                <a:rPr lang="en-AU" b="0" i="1" smtClean="0">
                                  <a:latin typeface="Cambria Math" panose="02040503050406030204" pitchFamily="18" charset="0"/>
                                </a:rPr>
                                <m:t> </m:t>
                              </m:r>
                              <m:r>
                                <a:rPr lang="en-AU" b="0" i="1" smtClean="0">
                                  <a:latin typeface="Cambria Math" panose="02040503050406030204" pitchFamily="18" charset="0"/>
                                </a:rPr>
                                <m:t>𝑗</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𝑖</m:t>
                                  </m:r>
                                </m:sub>
                              </m:sSub>
                              <m:r>
                                <a:rPr lang="en-AU" i="1">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0</m:t>
                              </m:r>
                            </m:e>
                            <m:e>
                              <m:r>
                                <a:rPr lang="en-AU" b="0" i="1" smtClean="0">
                                  <a:latin typeface="Cambria Math" panose="02040503050406030204" pitchFamily="18" charset="0"/>
                                </a:rPr>
                                <m:t>𝑉</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𝑖</m:t>
                                  </m:r>
                                  <m:r>
                                    <a:rPr lang="en-AU" b="0" i="1" smtClean="0">
                                      <a:latin typeface="Cambria Math" panose="02040503050406030204" pitchFamily="18" charset="0"/>
                                    </a:rPr>
                                    <m:t>−1,</m:t>
                                  </m:r>
                                  <m:r>
                                    <a:rPr lang="en-AU" b="0" i="1" smtClean="0">
                                      <a:latin typeface="Cambria Math" panose="02040503050406030204" pitchFamily="18" charset="0"/>
                                    </a:rPr>
                                    <m:t>𝑗</m:t>
                                  </m:r>
                                </m:e>
                              </m:d>
                              <m:r>
                                <a:rPr lang="en-AU" b="0" i="1" smtClean="0">
                                  <a:latin typeface="Cambria Math" panose="02040503050406030204" pitchFamily="18" charset="0"/>
                                </a:rPr>
                                <m:t>                                                      </m:t>
                              </m:r>
                              <m:r>
                                <m:rPr>
                                  <m:sty m:val="p"/>
                                </m:rPr>
                                <a:rPr lang="en-AU" b="0" i="0" smtClean="0">
                                  <a:latin typeface="Cambria Math" panose="02040503050406030204" pitchFamily="18" charset="0"/>
                                </a:rPr>
                                <m:t>if</m:t>
                              </m:r>
                              <m:r>
                                <a:rPr lang="en-AU" b="0" i="1" smtClean="0">
                                  <a:latin typeface="Cambria Math" panose="02040503050406030204" pitchFamily="18" charset="0"/>
                                </a:rPr>
                                <m:t> </m:t>
                              </m:r>
                              <m:r>
                                <a:rPr lang="en-AU" b="0" i="1" smtClean="0">
                                  <a:latin typeface="Cambria Math" panose="02040503050406030204" pitchFamily="18" charset="0"/>
                                </a:rPr>
                                <m:t>𝑗</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𝑖</m:t>
                                  </m:r>
                                </m:sub>
                              </m:sSub>
                              <m:r>
                                <a:rPr lang="en-AU" b="0" i="1" smtClean="0">
                                  <a:latin typeface="Cambria Math" panose="02040503050406030204" pitchFamily="18" charset="0"/>
                                </a:rPr>
                                <m:t>&lt;0</m:t>
                              </m:r>
                            </m:e>
                          </m:eqArr>
                        </m:e>
                      </m:d>
                    </m:oMath>
                  </m:oMathPara>
                </a14:m>
                <a:endParaRPr lang="en-AU" b="0" dirty="0"/>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0,</m:t>
                          </m:r>
                          <m:r>
                            <a:rPr lang="en-AU" b="0" i="1" smtClean="0">
                              <a:latin typeface="Cambria Math" panose="02040503050406030204" pitchFamily="18" charset="0"/>
                            </a:rPr>
                            <m:t>𝑗</m:t>
                          </m:r>
                        </m:e>
                      </m:d>
                      <m:r>
                        <a:rPr lang="en-AU" b="0" i="1" smtClean="0">
                          <a:latin typeface="Cambria Math" panose="02040503050406030204" pitchFamily="18" charset="0"/>
                        </a:rPr>
                        <m:t>=0 </m:t>
                      </m:r>
                      <m:r>
                        <m:rPr>
                          <m:sty m:val="p"/>
                        </m:rPr>
                        <a:rPr lang="en-AU" b="0" i="0" smtClean="0">
                          <a:latin typeface="Cambria Math" panose="02040503050406030204" pitchFamily="18" charset="0"/>
                        </a:rPr>
                        <m:t>for</m:t>
                      </m:r>
                      <m:r>
                        <a:rPr lang="en-AU" b="0" i="1" smtClean="0">
                          <a:latin typeface="Cambria Math" panose="02040503050406030204" pitchFamily="18" charset="0"/>
                        </a:rPr>
                        <m:t> </m:t>
                      </m:r>
                      <m:r>
                        <a:rPr lang="en-AU" b="0" i="1" smtClean="0">
                          <a:latin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≥0 </m:t>
                      </m:r>
                      <m:r>
                        <m:rPr>
                          <m:sty m:val="p"/>
                        </m:rPr>
                        <a:rPr lang="en-AU" b="0" i="0" smtClean="0">
                          <a:latin typeface="Cambria Math" panose="02040503050406030204" pitchFamily="18" charset="0"/>
                          <a:ea typeface="Cambria Math" panose="02040503050406030204" pitchFamily="18" charset="0"/>
                        </a:rPr>
                        <m:t>and</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𝑉</m:t>
                      </m:r>
                      <m:d>
                        <m:dPr>
                          <m:begChr m:val="["/>
                          <m:endChr m:val="]"/>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,0</m:t>
                          </m:r>
                        </m:e>
                      </m:d>
                      <m:r>
                        <a:rPr lang="en-AU" b="0" i="1" smtClean="0">
                          <a:latin typeface="Cambria Math" panose="02040503050406030204" pitchFamily="18" charset="0"/>
                          <a:ea typeface="Cambria Math" panose="02040503050406030204" pitchFamily="18" charset="0"/>
                        </a:rPr>
                        <m:t>=0 </m:t>
                      </m:r>
                      <m:r>
                        <m:rPr>
                          <m:sty m:val="p"/>
                        </m:rPr>
                        <a:rPr lang="en-AU" b="0" i="0" smtClean="0">
                          <a:latin typeface="Cambria Math" panose="02040503050406030204" pitchFamily="18" charset="0"/>
                          <a:ea typeface="Cambria Math" panose="02040503050406030204" pitchFamily="18" charset="0"/>
                        </a:rPr>
                        <m:t>for</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≥0</m:t>
                      </m:r>
                    </m:oMath>
                  </m:oMathPara>
                </a14:m>
                <a:endParaRPr lang="en-AU" dirty="0"/>
              </a:p>
            </p:txBody>
          </p:sp>
        </mc:Choice>
        <mc:Fallback xmlns="">
          <p:sp>
            <p:nvSpPr>
              <p:cNvPr id="2" name="Content Placeholder 1">
                <a:extLst>
                  <a:ext uri="{FF2B5EF4-FFF2-40B4-BE49-F238E27FC236}">
                    <a16:creationId xmlns:a16="http://schemas.microsoft.com/office/drawing/2014/main" id="{96FBA76A-C14C-4167-A606-9E7520145C9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1F61B83-9EBC-4F86-AF43-4665DE9C54E1}"/>
              </a:ext>
            </a:extLst>
          </p:cNvPr>
          <p:cNvSpPr>
            <a:spLocks noGrp="1"/>
          </p:cNvSpPr>
          <p:nvPr>
            <p:ph type="title"/>
          </p:nvPr>
        </p:nvSpPr>
        <p:spPr/>
        <p:txBody>
          <a:bodyPr/>
          <a:lstStyle/>
          <a:p>
            <a:r>
              <a:rPr lang="en-AU" dirty="0"/>
              <a:t>Knapsack Problem – DP Sketch</a:t>
            </a:r>
          </a:p>
        </p:txBody>
      </p:sp>
    </p:spTree>
    <p:extLst>
      <p:ext uri="{BB962C8B-B14F-4D97-AF65-F5344CB8AC3E}">
        <p14:creationId xmlns:p14="http://schemas.microsoft.com/office/powerpoint/2010/main" val="29686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Autofit/>
          </a:bodyPr>
          <a:lstStyle/>
          <a:p>
            <a:pPr marL="457200" indent="-457200">
              <a:lnSpc>
                <a:spcPct val="100000"/>
              </a:lnSpc>
              <a:spcBef>
                <a:spcPts val="1200"/>
              </a:spcBef>
              <a:buFont typeface="+mj-lt"/>
              <a:buAutoNum type="arabicPeriod"/>
            </a:pPr>
            <a:r>
              <a:rPr lang="en-AU" sz="2000" b="1" dirty="0">
                <a:solidFill>
                  <a:schemeClr val="tx2"/>
                </a:solidFill>
              </a:rPr>
              <a:t>Understand and apply </a:t>
            </a:r>
            <a:r>
              <a:rPr lang="en-AU" sz="2000" b="1" dirty="0">
                <a:solidFill>
                  <a:srgbClr val="C00000"/>
                </a:solidFill>
              </a:rPr>
              <a:t>Dynamic Programming </a:t>
            </a:r>
            <a:r>
              <a:rPr lang="en-AU" sz="2000" b="1" dirty="0">
                <a:solidFill>
                  <a:schemeClr val="tx2"/>
                </a:solidFill>
              </a:rPr>
              <a:t>techniques to solving problems</a:t>
            </a:r>
          </a:p>
          <a:p>
            <a:pPr marL="857250" lvl="1" indent="-457200">
              <a:lnSpc>
                <a:spcPct val="100000"/>
              </a:lnSpc>
              <a:spcBef>
                <a:spcPts val="1200"/>
              </a:spcBef>
            </a:pPr>
            <a:r>
              <a:rPr lang="en-AU" sz="2000" dirty="0">
                <a:solidFill>
                  <a:schemeClr val="tx2"/>
                </a:solidFill>
              </a:rPr>
              <a:t>Knapsack Problem</a:t>
            </a:r>
          </a:p>
          <a:p>
            <a:pPr marL="457200" indent="-457200">
              <a:lnSpc>
                <a:spcPct val="100000"/>
              </a:lnSpc>
              <a:spcBef>
                <a:spcPts val="1200"/>
              </a:spcBef>
              <a:buFont typeface="+mj-lt"/>
              <a:buAutoNum type="arabicPeriod"/>
            </a:pPr>
            <a:r>
              <a:rPr lang="en-AU" sz="2000" b="1" dirty="0">
                <a:solidFill>
                  <a:schemeClr val="tx2"/>
                </a:solidFill>
              </a:rPr>
              <a:t>Understand and apply the </a:t>
            </a:r>
            <a:r>
              <a:rPr lang="en-AU" sz="2000" b="1" dirty="0">
                <a:solidFill>
                  <a:srgbClr val="C00000"/>
                </a:solidFill>
              </a:rPr>
              <a:t>Greedy approach </a:t>
            </a:r>
            <a:r>
              <a:rPr lang="en-AU" sz="2000" b="1" dirty="0">
                <a:solidFill>
                  <a:schemeClr val="tx2"/>
                </a:solidFill>
              </a:rPr>
              <a:t>to solving problems</a:t>
            </a:r>
          </a:p>
          <a:p>
            <a:pPr lvl="1">
              <a:lnSpc>
                <a:spcPct val="100000"/>
              </a:lnSpc>
              <a:spcBef>
                <a:spcPts val="1200"/>
              </a:spcBef>
            </a:pPr>
            <a:r>
              <a:rPr lang="en-AU" sz="2000" dirty="0">
                <a:solidFill>
                  <a:schemeClr val="tx2"/>
                </a:solidFill>
              </a:rPr>
              <a:t>Prim’s Algorithm (find minimum spanning tree)</a:t>
            </a:r>
          </a:p>
          <a:p>
            <a:pPr lvl="1">
              <a:lnSpc>
                <a:spcPct val="100000"/>
              </a:lnSpc>
              <a:spcBef>
                <a:spcPts val="1200"/>
              </a:spcBef>
            </a:pPr>
            <a:r>
              <a:rPr lang="en-AU" sz="2000" dirty="0">
                <a:solidFill>
                  <a:schemeClr val="tx2"/>
                </a:solidFill>
              </a:rPr>
              <a:t>Dijkstra’s Algorithm (find shortest path distances) </a:t>
            </a:r>
          </a:p>
          <a:p>
            <a:pPr marL="514350" indent="-457200">
              <a:lnSpc>
                <a:spcPct val="100000"/>
              </a:lnSpc>
              <a:spcBef>
                <a:spcPts val="1200"/>
              </a:spcBef>
              <a:buFont typeface="+mj-lt"/>
              <a:buAutoNum type="arabicPeriod"/>
            </a:pPr>
            <a:r>
              <a:rPr lang="en-AU" sz="2000" b="1" dirty="0">
                <a:solidFill>
                  <a:schemeClr val="tx2"/>
                </a:solidFill>
              </a:rPr>
              <a:t>Understand and apply Gale-Shapley Algorithm to solve </a:t>
            </a:r>
            <a:r>
              <a:rPr lang="en-AU" sz="2000" b="1" dirty="0">
                <a:solidFill>
                  <a:srgbClr val="C00000"/>
                </a:solidFill>
              </a:rPr>
              <a:t>stable matching problem</a:t>
            </a:r>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Learning Objectives</a:t>
            </a:r>
            <a:endParaRPr lang="en-GB" dirty="0"/>
          </a:p>
        </p:txBody>
      </p:sp>
    </p:spTree>
    <p:extLst>
      <p:ext uri="{BB962C8B-B14F-4D97-AF65-F5344CB8AC3E}">
        <p14:creationId xmlns:p14="http://schemas.microsoft.com/office/powerpoint/2010/main" val="2792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F8153-8FA2-4FB0-A815-F39DD4BE26DE}"/>
              </a:ext>
            </a:extLst>
          </p:cNvPr>
          <p:cNvSpPr>
            <a:spLocks noGrp="1"/>
          </p:cNvSpPr>
          <p:nvPr>
            <p:ph idx="1"/>
          </p:nvPr>
        </p:nvSpPr>
        <p:spPr/>
        <p:txBody>
          <a:bodyPr/>
          <a:lstStyle/>
          <a:p>
            <a:pPr>
              <a:lnSpc>
                <a:spcPct val="100000"/>
              </a:lnSpc>
              <a:spcBef>
                <a:spcPts val="3000"/>
              </a:spcBef>
            </a:pPr>
            <a:r>
              <a:rPr lang="en-AU" b="1" dirty="0"/>
              <a:t>Bottom-up Dynamic Programming: </a:t>
            </a:r>
            <a:r>
              <a:rPr lang="en-AU" dirty="0"/>
              <a:t>What we have been doing up to this point, computing solutions to all entries in the dynamic programming table.</a:t>
            </a:r>
          </a:p>
          <a:p>
            <a:pPr>
              <a:lnSpc>
                <a:spcPct val="100000"/>
              </a:lnSpc>
              <a:spcBef>
                <a:spcPts val="3000"/>
              </a:spcBef>
            </a:pPr>
            <a:r>
              <a:rPr lang="en-AU" dirty="0"/>
              <a:t>Use an example to illustrate the table filling process.</a:t>
            </a:r>
          </a:p>
        </p:txBody>
      </p:sp>
      <p:sp>
        <p:nvSpPr>
          <p:cNvPr id="3" name="Title 2">
            <a:extLst>
              <a:ext uri="{FF2B5EF4-FFF2-40B4-BE49-F238E27FC236}">
                <a16:creationId xmlns:a16="http://schemas.microsoft.com/office/drawing/2014/main" id="{0080B5E0-ECBE-4B98-A3E4-9E556EA525DC}"/>
              </a:ext>
            </a:extLst>
          </p:cNvPr>
          <p:cNvSpPr>
            <a:spLocks noGrp="1"/>
          </p:cNvSpPr>
          <p:nvPr>
            <p:ph type="title"/>
          </p:nvPr>
        </p:nvSpPr>
        <p:spPr/>
        <p:txBody>
          <a:bodyPr/>
          <a:lstStyle/>
          <a:p>
            <a:r>
              <a:rPr lang="en-AU" dirty="0"/>
              <a:t>Bottom-Up DP algorithm</a:t>
            </a:r>
          </a:p>
        </p:txBody>
      </p:sp>
    </p:spTree>
    <p:extLst>
      <p:ext uri="{BB962C8B-B14F-4D97-AF65-F5344CB8AC3E}">
        <p14:creationId xmlns:p14="http://schemas.microsoft.com/office/powerpoint/2010/main" val="173044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B4E1B1B-CC34-4F10-BC63-8FA779199251}"/>
                  </a:ext>
                </a:extLst>
              </p:cNvPr>
              <p:cNvSpPr>
                <a:spLocks noGrp="1"/>
              </p:cNvSpPr>
              <p:nvPr>
                <p:ph idx="1"/>
              </p:nvPr>
            </p:nvSpPr>
            <p:spPr/>
            <p:txBody>
              <a:bodyPr/>
              <a:lstStyle/>
              <a:p>
                <a:pPr marL="0" indent="0">
                  <a:lnSpc>
                    <a:spcPct val="100000"/>
                  </a:lnSpc>
                  <a:buNone/>
                </a:pPr>
                <a:r>
                  <a:rPr lang="en-AU" dirty="0"/>
                  <a:t>Given the following problem, how do we solve it using a Bottom-Up Dynamic Programming algorithm?</a:t>
                </a:r>
              </a:p>
              <a:p>
                <a:pPr>
                  <a:lnSpc>
                    <a:spcPct val="100000"/>
                  </a:lnSpc>
                </a:pPr>
                <a:r>
                  <a:rPr lang="en-AU" dirty="0"/>
                  <a:t>Knapsack capacity </a:t>
                </a:r>
                <a14:m>
                  <m:oMath xmlns:m="http://schemas.openxmlformats.org/officeDocument/2006/math">
                    <m:r>
                      <a:rPr lang="en-AU" i="1" dirty="0" smtClean="0">
                        <a:latin typeface="Cambria Math" panose="02040503050406030204" pitchFamily="18" charset="0"/>
                      </a:rPr>
                      <m:t>𝑊</m:t>
                    </m:r>
                    <m:r>
                      <a:rPr lang="en-AU" i="1" dirty="0" smtClean="0">
                        <a:latin typeface="Cambria Math" panose="02040503050406030204" pitchFamily="18" charset="0"/>
                      </a:rPr>
                      <m:t>=6</m:t>
                    </m:r>
                  </m:oMath>
                </a14:m>
                <a:endParaRPr lang="en-AU" dirty="0"/>
              </a:p>
            </p:txBody>
          </p:sp>
        </mc:Choice>
        <mc:Fallback xmlns="">
          <p:sp>
            <p:nvSpPr>
              <p:cNvPr id="2" name="Content Placeholder 1">
                <a:extLst>
                  <a:ext uri="{FF2B5EF4-FFF2-40B4-BE49-F238E27FC236}">
                    <a16:creationId xmlns:a16="http://schemas.microsoft.com/office/drawing/2014/main" id="{6B4E1B1B-CC34-4F10-BC63-8FA77919925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0E845572-849C-418C-B04F-91B8B031A577}"/>
              </a:ext>
            </a:extLst>
          </p:cNvPr>
          <p:cNvSpPr>
            <a:spLocks noGrp="1"/>
          </p:cNvSpPr>
          <p:nvPr>
            <p:ph type="title"/>
          </p:nvPr>
        </p:nvSpPr>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63C87FB-DEBE-4664-9C2B-9AF58A23D13B}"/>
                  </a:ext>
                </a:extLst>
              </p:cNvPr>
              <p:cNvGraphicFramePr>
                <a:graphicFrameLocks noGrp="1"/>
              </p:cNvGraphicFramePr>
              <p:nvPr/>
            </p:nvGraphicFramePr>
            <p:xfrm>
              <a:off x="569477" y="2563648"/>
              <a:ext cx="7981293" cy="1371600"/>
            </p:xfrm>
            <a:graphic>
              <a:graphicData uri="http://schemas.openxmlformats.org/drawingml/2006/table">
                <a:tbl>
                  <a:tblPr firstRow="1" bandRow="1">
                    <a:tableStyleId>{5940675A-B579-460E-94D1-54222C63F5DA}</a:tableStyleId>
                  </a:tblPr>
                  <a:tblGrid>
                    <a:gridCol w="1732878">
                      <a:extLst>
                        <a:ext uri="{9D8B030D-6E8A-4147-A177-3AD203B41FA5}">
                          <a16:colId xmlns:a16="http://schemas.microsoft.com/office/drawing/2014/main" val="1177316621"/>
                        </a:ext>
                      </a:extLst>
                    </a:gridCol>
                    <a:gridCol w="1249683">
                      <a:extLst>
                        <a:ext uri="{9D8B030D-6E8A-4147-A177-3AD203B41FA5}">
                          <a16:colId xmlns:a16="http://schemas.microsoft.com/office/drawing/2014/main" val="167602678"/>
                        </a:ext>
                      </a:extLst>
                    </a:gridCol>
                    <a:gridCol w="1249683">
                      <a:extLst>
                        <a:ext uri="{9D8B030D-6E8A-4147-A177-3AD203B41FA5}">
                          <a16:colId xmlns:a16="http://schemas.microsoft.com/office/drawing/2014/main" val="466257809"/>
                        </a:ext>
                      </a:extLst>
                    </a:gridCol>
                    <a:gridCol w="1249683">
                      <a:extLst>
                        <a:ext uri="{9D8B030D-6E8A-4147-A177-3AD203B41FA5}">
                          <a16:colId xmlns:a16="http://schemas.microsoft.com/office/drawing/2014/main" val="3312061093"/>
                        </a:ext>
                      </a:extLst>
                    </a:gridCol>
                    <a:gridCol w="1249683">
                      <a:extLst>
                        <a:ext uri="{9D8B030D-6E8A-4147-A177-3AD203B41FA5}">
                          <a16:colId xmlns:a16="http://schemas.microsoft.com/office/drawing/2014/main" val="3190515936"/>
                        </a:ext>
                      </a:extLst>
                    </a:gridCol>
                    <a:gridCol w="1249683">
                      <a:extLst>
                        <a:ext uri="{9D8B030D-6E8A-4147-A177-3AD203B41FA5}">
                          <a16:colId xmlns:a16="http://schemas.microsoft.com/office/drawing/2014/main" val="2679144178"/>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AU" sz="2400" b="0" i="1" smtClean="0">
                                    <a:solidFill>
                                      <a:schemeClr val="tx2"/>
                                    </a:solidFill>
                                    <a:latin typeface="Cambria Math" panose="02040503050406030204" pitchFamily="18" charset="0"/>
                                  </a:rPr>
                                  <m:t>𝑖</m:t>
                                </m:r>
                              </m:oMath>
                            </m:oMathPara>
                          </a14:m>
                          <a:endParaRPr lang="en-AU" sz="2400" dirty="0">
                            <a:solidFill>
                              <a:schemeClr val="tx2"/>
                            </a:solidFill>
                          </a:endParaRPr>
                        </a:p>
                      </a:txBody>
                      <a:tcPr anchor="ctr"/>
                    </a:tc>
                    <a:tc>
                      <a:txBody>
                        <a:bodyPr/>
                        <a:lstStyle/>
                        <a:p>
                          <a:pPr algn="ctr"/>
                          <a:r>
                            <a:rPr lang="en-AU" sz="2400" dirty="0">
                              <a:solidFill>
                                <a:schemeClr val="tx2"/>
                              </a:solidFill>
                            </a:rPr>
                            <a:t>1</a:t>
                          </a:r>
                        </a:p>
                      </a:txBody>
                      <a:tcPr/>
                    </a:tc>
                    <a:tc>
                      <a:txBody>
                        <a:bodyPr/>
                        <a:lstStyle/>
                        <a:p>
                          <a:pPr algn="ctr"/>
                          <a:r>
                            <a:rPr lang="en-AU" sz="2400" dirty="0">
                              <a:solidFill>
                                <a:schemeClr val="tx2"/>
                              </a:solidFill>
                            </a:rPr>
                            <a:t>2</a:t>
                          </a:r>
                        </a:p>
                      </a:txBody>
                      <a:tcPr/>
                    </a:tc>
                    <a:tc>
                      <a:txBody>
                        <a:bodyPr/>
                        <a:lstStyle/>
                        <a:p>
                          <a:pPr algn="ctr"/>
                          <a:r>
                            <a:rPr lang="en-AU" sz="2400" dirty="0">
                              <a:solidFill>
                                <a:schemeClr val="tx2"/>
                              </a:solidFill>
                            </a:rPr>
                            <a:t>3</a:t>
                          </a:r>
                        </a:p>
                      </a:txBody>
                      <a:tcPr/>
                    </a:tc>
                    <a:tc>
                      <a:txBody>
                        <a:bodyPr/>
                        <a:lstStyle/>
                        <a:p>
                          <a:pPr algn="ctr"/>
                          <a:r>
                            <a:rPr lang="en-AU" sz="2400" dirty="0">
                              <a:solidFill>
                                <a:schemeClr val="tx2"/>
                              </a:solidFill>
                            </a:rPr>
                            <a:t>4</a:t>
                          </a:r>
                        </a:p>
                      </a:txBody>
                      <a:tcPr/>
                    </a:tc>
                    <a:tc>
                      <a:txBody>
                        <a:bodyPr/>
                        <a:lstStyle/>
                        <a:p>
                          <a:pPr algn="ctr"/>
                          <a:r>
                            <a:rPr lang="en-AU" sz="2400" dirty="0">
                              <a:solidFill>
                                <a:schemeClr val="tx2"/>
                              </a:solidFill>
                            </a:rPr>
                            <a:t>5</a:t>
                          </a:r>
                        </a:p>
                      </a:txBody>
                      <a:tcPr/>
                    </a:tc>
                    <a:extLst>
                      <a:ext uri="{0D108BD9-81ED-4DB2-BD59-A6C34878D82A}">
                        <a16:rowId xmlns:a16="http://schemas.microsoft.com/office/drawing/2014/main" val="2037518660"/>
                      </a:ext>
                    </a:extLst>
                  </a:tr>
                  <a:tr h="370840">
                    <a:tc>
                      <a:txBody>
                        <a:bodyPr/>
                        <a:lstStyle/>
                        <a:p>
                          <a:pPr algn="r"/>
                          <a:r>
                            <a:rPr lang="en-AU" sz="2400" dirty="0">
                              <a:solidFill>
                                <a:schemeClr val="tx2"/>
                              </a:solidFill>
                            </a:rPr>
                            <a:t>weight </a:t>
                          </a:r>
                          <a14:m>
                            <m:oMath xmlns:m="http://schemas.openxmlformats.org/officeDocument/2006/math">
                              <m:r>
                                <a:rPr lang="en-AU" sz="2400" b="0" i="1" smtClean="0">
                                  <a:solidFill>
                                    <a:schemeClr val="tx2"/>
                                  </a:solidFill>
                                  <a:latin typeface="Cambria Math" panose="02040503050406030204" pitchFamily="18" charset="0"/>
                                </a:rPr>
                                <m:t>(</m:t>
                              </m:r>
                              <m:sSub>
                                <m:sSubPr>
                                  <m:ctrlPr>
                                    <a:rPr lang="en-AU" sz="2400" b="0" i="1" smtClean="0">
                                      <a:solidFill>
                                        <a:schemeClr val="tx2"/>
                                      </a:solidFill>
                                      <a:latin typeface="Cambria Math" panose="02040503050406030204" pitchFamily="18" charset="0"/>
                                    </a:rPr>
                                  </m:ctrlPr>
                                </m:sSubPr>
                                <m:e>
                                  <m:r>
                                    <a:rPr lang="en-AU" sz="2400" b="0" i="1" smtClean="0">
                                      <a:solidFill>
                                        <a:schemeClr val="tx2"/>
                                      </a:solidFill>
                                      <a:latin typeface="Cambria Math" panose="02040503050406030204" pitchFamily="18" charset="0"/>
                                    </a:rPr>
                                    <m:t>𝑤</m:t>
                                  </m:r>
                                </m:e>
                                <m:sub>
                                  <m:r>
                                    <a:rPr lang="en-AU" sz="2400" b="0" i="1" smtClean="0">
                                      <a:solidFill>
                                        <a:schemeClr val="tx2"/>
                                      </a:solidFill>
                                      <a:latin typeface="Cambria Math" panose="02040503050406030204" pitchFamily="18" charset="0"/>
                                    </a:rPr>
                                    <m:t>𝑖</m:t>
                                  </m:r>
                                </m:sub>
                              </m:sSub>
                              <m:r>
                                <a:rPr lang="en-AU" sz="2400" b="0" i="1" smtClean="0">
                                  <a:solidFill>
                                    <a:schemeClr val="tx2"/>
                                  </a:solidFill>
                                  <a:latin typeface="Cambria Math" panose="02040503050406030204" pitchFamily="18" charset="0"/>
                                </a:rPr>
                                <m:t>)</m:t>
                              </m:r>
                            </m:oMath>
                          </a14:m>
                          <a:endParaRPr lang="en-AU" sz="2400" dirty="0">
                            <a:solidFill>
                              <a:schemeClr val="tx2"/>
                            </a:solidFill>
                          </a:endParaRPr>
                        </a:p>
                      </a:txBody>
                      <a:tcPr anchor="ctr"/>
                    </a:tc>
                    <a:tc>
                      <a:txBody>
                        <a:bodyPr/>
                        <a:lstStyle/>
                        <a:p>
                          <a:pPr algn="ctr"/>
                          <a:r>
                            <a:rPr lang="en-AU" sz="2400" dirty="0">
                              <a:solidFill>
                                <a:schemeClr val="tx2"/>
                              </a:solidFill>
                            </a:rPr>
                            <a:t>3</a:t>
                          </a:r>
                        </a:p>
                      </a:txBody>
                      <a:tcPr/>
                    </a:tc>
                    <a:tc>
                      <a:txBody>
                        <a:bodyPr/>
                        <a:lstStyle/>
                        <a:p>
                          <a:pPr algn="ctr"/>
                          <a:r>
                            <a:rPr lang="en-AU" sz="2400" dirty="0">
                              <a:solidFill>
                                <a:schemeClr val="tx2"/>
                              </a:solidFill>
                            </a:rPr>
                            <a:t>2</a:t>
                          </a:r>
                        </a:p>
                      </a:txBody>
                      <a:tcPr/>
                    </a:tc>
                    <a:tc>
                      <a:txBody>
                        <a:bodyPr/>
                        <a:lstStyle/>
                        <a:p>
                          <a:pPr algn="ctr"/>
                          <a:r>
                            <a:rPr lang="en-AU" sz="2400" dirty="0">
                              <a:solidFill>
                                <a:schemeClr val="tx2"/>
                              </a:solidFill>
                            </a:rPr>
                            <a:t>1</a:t>
                          </a:r>
                        </a:p>
                      </a:txBody>
                      <a:tcPr/>
                    </a:tc>
                    <a:tc>
                      <a:txBody>
                        <a:bodyPr/>
                        <a:lstStyle/>
                        <a:p>
                          <a:pPr algn="ctr"/>
                          <a:r>
                            <a:rPr lang="en-AU" sz="2400" dirty="0">
                              <a:solidFill>
                                <a:schemeClr val="tx2"/>
                              </a:solidFill>
                            </a:rPr>
                            <a:t>4</a:t>
                          </a:r>
                        </a:p>
                      </a:txBody>
                      <a:tcPr/>
                    </a:tc>
                    <a:tc>
                      <a:txBody>
                        <a:bodyPr/>
                        <a:lstStyle/>
                        <a:p>
                          <a:pPr algn="ctr"/>
                          <a:r>
                            <a:rPr lang="en-AU" sz="2400" dirty="0">
                              <a:solidFill>
                                <a:schemeClr val="tx2"/>
                              </a:solidFill>
                            </a:rPr>
                            <a:t>5</a:t>
                          </a:r>
                        </a:p>
                      </a:txBody>
                      <a:tcPr/>
                    </a:tc>
                    <a:extLst>
                      <a:ext uri="{0D108BD9-81ED-4DB2-BD59-A6C34878D82A}">
                        <a16:rowId xmlns:a16="http://schemas.microsoft.com/office/drawing/2014/main" val="537398309"/>
                      </a:ext>
                    </a:extLst>
                  </a:tr>
                  <a:tr h="370840">
                    <a:tc>
                      <a:txBody>
                        <a:bodyPr/>
                        <a:lstStyle/>
                        <a:p>
                          <a:pPr algn="r"/>
                          <a:r>
                            <a:rPr lang="en-AU" sz="2400" dirty="0">
                              <a:solidFill>
                                <a:schemeClr val="tx2"/>
                              </a:solidFill>
                            </a:rPr>
                            <a:t>value </a:t>
                          </a:r>
                          <a14:m>
                            <m:oMath xmlns:m="http://schemas.openxmlformats.org/officeDocument/2006/math">
                              <m:r>
                                <a:rPr lang="en-AU" sz="2400" b="0" i="1" smtClean="0">
                                  <a:solidFill>
                                    <a:schemeClr val="tx2"/>
                                  </a:solidFill>
                                  <a:latin typeface="Cambria Math" panose="02040503050406030204" pitchFamily="18" charset="0"/>
                                </a:rPr>
                                <m:t>(</m:t>
                              </m:r>
                              <m:sSub>
                                <m:sSubPr>
                                  <m:ctrlPr>
                                    <a:rPr lang="en-AU" sz="2400" b="0" i="1" smtClean="0">
                                      <a:solidFill>
                                        <a:schemeClr val="tx2"/>
                                      </a:solidFill>
                                      <a:latin typeface="Cambria Math" panose="02040503050406030204" pitchFamily="18" charset="0"/>
                                    </a:rPr>
                                  </m:ctrlPr>
                                </m:sSubPr>
                                <m:e>
                                  <m:r>
                                    <a:rPr lang="en-AU" sz="2400" b="0" i="1" smtClean="0">
                                      <a:solidFill>
                                        <a:schemeClr val="tx2"/>
                                      </a:solidFill>
                                      <a:latin typeface="Cambria Math" panose="02040503050406030204" pitchFamily="18" charset="0"/>
                                    </a:rPr>
                                    <m:t>𝑣</m:t>
                                  </m:r>
                                </m:e>
                                <m:sub>
                                  <m:r>
                                    <a:rPr lang="en-AU" sz="2400" b="0" i="1" smtClean="0">
                                      <a:solidFill>
                                        <a:schemeClr val="tx2"/>
                                      </a:solidFill>
                                      <a:latin typeface="Cambria Math" panose="02040503050406030204" pitchFamily="18" charset="0"/>
                                    </a:rPr>
                                    <m:t>𝑖</m:t>
                                  </m:r>
                                </m:sub>
                              </m:sSub>
                              <m:r>
                                <a:rPr lang="en-AU" sz="2400" b="0" i="1" smtClean="0">
                                  <a:solidFill>
                                    <a:schemeClr val="tx2"/>
                                  </a:solidFill>
                                  <a:latin typeface="Cambria Math" panose="02040503050406030204" pitchFamily="18" charset="0"/>
                                </a:rPr>
                                <m:t>)</m:t>
                              </m:r>
                            </m:oMath>
                          </a14:m>
                          <a:endParaRPr lang="en-AU" sz="2400" dirty="0">
                            <a:solidFill>
                              <a:schemeClr val="tx2"/>
                            </a:solidFill>
                          </a:endParaRPr>
                        </a:p>
                      </a:txBody>
                      <a:tcPr anchor="ctr"/>
                    </a:tc>
                    <a:tc>
                      <a:txBody>
                        <a:bodyPr/>
                        <a:lstStyle/>
                        <a:p>
                          <a:pPr algn="ctr"/>
                          <a:r>
                            <a:rPr lang="en-AU" sz="2400" dirty="0">
                              <a:solidFill>
                                <a:schemeClr val="tx2"/>
                              </a:solidFill>
                            </a:rPr>
                            <a:t>$25</a:t>
                          </a:r>
                        </a:p>
                      </a:txBody>
                      <a:tcPr/>
                    </a:tc>
                    <a:tc>
                      <a:txBody>
                        <a:bodyPr/>
                        <a:lstStyle/>
                        <a:p>
                          <a:pPr algn="ctr"/>
                          <a:r>
                            <a:rPr lang="en-AU" sz="2400" dirty="0">
                              <a:solidFill>
                                <a:schemeClr val="tx2"/>
                              </a:solidFill>
                            </a:rPr>
                            <a:t>$20</a:t>
                          </a:r>
                        </a:p>
                      </a:txBody>
                      <a:tcPr/>
                    </a:tc>
                    <a:tc>
                      <a:txBody>
                        <a:bodyPr/>
                        <a:lstStyle/>
                        <a:p>
                          <a:pPr algn="ctr"/>
                          <a:r>
                            <a:rPr lang="en-AU" sz="2400" dirty="0">
                              <a:solidFill>
                                <a:schemeClr val="tx2"/>
                              </a:solidFill>
                            </a:rPr>
                            <a:t>$15</a:t>
                          </a:r>
                        </a:p>
                      </a:txBody>
                      <a:tcPr/>
                    </a:tc>
                    <a:tc>
                      <a:txBody>
                        <a:bodyPr/>
                        <a:lstStyle/>
                        <a:p>
                          <a:pPr algn="ctr"/>
                          <a:r>
                            <a:rPr lang="en-AU" sz="2400" dirty="0">
                              <a:solidFill>
                                <a:schemeClr val="tx2"/>
                              </a:solidFill>
                            </a:rPr>
                            <a:t>$40</a:t>
                          </a:r>
                        </a:p>
                      </a:txBody>
                      <a:tcPr/>
                    </a:tc>
                    <a:tc>
                      <a:txBody>
                        <a:bodyPr/>
                        <a:lstStyle/>
                        <a:p>
                          <a:pPr algn="ctr"/>
                          <a:r>
                            <a:rPr lang="en-AU" sz="2400" dirty="0">
                              <a:solidFill>
                                <a:schemeClr val="tx2"/>
                              </a:solidFill>
                            </a:rPr>
                            <a:t>$50</a:t>
                          </a:r>
                        </a:p>
                      </a:txBody>
                      <a:tcPr/>
                    </a:tc>
                    <a:extLst>
                      <a:ext uri="{0D108BD9-81ED-4DB2-BD59-A6C34878D82A}">
                        <a16:rowId xmlns:a16="http://schemas.microsoft.com/office/drawing/2014/main" val="2473172274"/>
                      </a:ext>
                    </a:extLst>
                  </a:tr>
                </a:tbl>
              </a:graphicData>
            </a:graphic>
          </p:graphicFrame>
        </mc:Choice>
        <mc:Fallback xmlns="">
          <p:graphicFrame>
            <p:nvGraphicFramePr>
              <p:cNvPr id="4" name="Table 3">
                <a:extLst>
                  <a:ext uri="{FF2B5EF4-FFF2-40B4-BE49-F238E27FC236}">
                    <a16:creationId xmlns:a16="http://schemas.microsoft.com/office/drawing/2014/main" id="{463C87FB-DEBE-4664-9C2B-9AF58A23D13B}"/>
                  </a:ext>
                </a:extLst>
              </p:cNvPr>
              <p:cNvGraphicFramePr>
                <a:graphicFrameLocks noGrp="1"/>
              </p:cNvGraphicFramePr>
              <p:nvPr>
                <p:extLst>
                  <p:ext uri="{D42A27DB-BD31-4B8C-83A1-F6EECF244321}">
                    <p14:modId xmlns:p14="http://schemas.microsoft.com/office/powerpoint/2010/main" val="2112837798"/>
                  </p:ext>
                </p:extLst>
              </p:nvPr>
            </p:nvGraphicFramePr>
            <p:xfrm>
              <a:off x="569477" y="2563648"/>
              <a:ext cx="7981293" cy="1371600"/>
            </p:xfrm>
            <a:graphic>
              <a:graphicData uri="http://schemas.openxmlformats.org/drawingml/2006/table">
                <a:tbl>
                  <a:tblPr firstRow="1" bandRow="1">
                    <a:tableStyleId>{5940675A-B579-460E-94D1-54222C63F5DA}</a:tableStyleId>
                  </a:tblPr>
                  <a:tblGrid>
                    <a:gridCol w="1732878">
                      <a:extLst>
                        <a:ext uri="{9D8B030D-6E8A-4147-A177-3AD203B41FA5}">
                          <a16:colId xmlns:a16="http://schemas.microsoft.com/office/drawing/2014/main" val="1177316621"/>
                        </a:ext>
                      </a:extLst>
                    </a:gridCol>
                    <a:gridCol w="1249683">
                      <a:extLst>
                        <a:ext uri="{9D8B030D-6E8A-4147-A177-3AD203B41FA5}">
                          <a16:colId xmlns:a16="http://schemas.microsoft.com/office/drawing/2014/main" val="167602678"/>
                        </a:ext>
                      </a:extLst>
                    </a:gridCol>
                    <a:gridCol w="1249683">
                      <a:extLst>
                        <a:ext uri="{9D8B030D-6E8A-4147-A177-3AD203B41FA5}">
                          <a16:colId xmlns:a16="http://schemas.microsoft.com/office/drawing/2014/main" val="466257809"/>
                        </a:ext>
                      </a:extLst>
                    </a:gridCol>
                    <a:gridCol w="1249683">
                      <a:extLst>
                        <a:ext uri="{9D8B030D-6E8A-4147-A177-3AD203B41FA5}">
                          <a16:colId xmlns:a16="http://schemas.microsoft.com/office/drawing/2014/main" val="3312061093"/>
                        </a:ext>
                      </a:extLst>
                    </a:gridCol>
                    <a:gridCol w="1249683">
                      <a:extLst>
                        <a:ext uri="{9D8B030D-6E8A-4147-A177-3AD203B41FA5}">
                          <a16:colId xmlns:a16="http://schemas.microsoft.com/office/drawing/2014/main" val="3190515936"/>
                        </a:ext>
                      </a:extLst>
                    </a:gridCol>
                    <a:gridCol w="1249683">
                      <a:extLst>
                        <a:ext uri="{9D8B030D-6E8A-4147-A177-3AD203B41FA5}">
                          <a16:colId xmlns:a16="http://schemas.microsoft.com/office/drawing/2014/main" val="2679144178"/>
                        </a:ext>
                      </a:extLst>
                    </a:gridCol>
                  </a:tblGrid>
                  <a:tr h="457200">
                    <a:tc>
                      <a:txBody>
                        <a:bodyPr/>
                        <a:lstStyle/>
                        <a:p>
                          <a:endParaRPr lang="en-US"/>
                        </a:p>
                      </a:txBody>
                      <a:tcPr anchor="ctr">
                        <a:blipFill>
                          <a:blip r:embed="rId3"/>
                          <a:stretch>
                            <a:fillRect l="-352" t="-8000" r="-361972" b="-233333"/>
                          </a:stretch>
                        </a:blipFill>
                      </a:tcPr>
                    </a:tc>
                    <a:tc>
                      <a:txBody>
                        <a:bodyPr/>
                        <a:lstStyle/>
                        <a:p>
                          <a:pPr algn="ctr"/>
                          <a:r>
                            <a:rPr lang="en-AU" sz="2400" dirty="0">
                              <a:solidFill>
                                <a:schemeClr val="tx2"/>
                              </a:solidFill>
                            </a:rPr>
                            <a:t>1</a:t>
                          </a:r>
                        </a:p>
                      </a:txBody>
                      <a:tcPr/>
                    </a:tc>
                    <a:tc>
                      <a:txBody>
                        <a:bodyPr/>
                        <a:lstStyle/>
                        <a:p>
                          <a:pPr algn="ctr"/>
                          <a:r>
                            <a:rPr lang="en-AU" sz="2400" dirty="0">
                              <a:solidFill>
                                <a:schemeClr val="tx2"/>
                              </a:solidFill>
                            </a:rPr>
                            <a:t>2</a:t>
                          </a:r>
                        </a:p>
                      </a:txBody>
                      <a:tcPr/>
                    </a:tc>
                    <a:tc>
                      <a:txBody>
                        <a:bodyPr/>
                        <a:lstStyle/>
                        <a:p>
                          <a:pPr algn="ctr"/>
                          <a:r>
                            <a:rPr lang="en-AU" sz="2400" dirty="0">
                              <a:solidFill>
                                <a:schemeClr val="tx2"/>
                              </a:solidFill>
                            </a:rPr>
                            <a:t>3</a:t>
                          </a:r>
                        </a:p>
                      </a:txBody>
                      <a:tcPr/>
                    </a:tc>
                    <a:tc>
                      <a:txBody>
                        <a:bodyPr/>
                        <a:lstStyle/>
                        <a:p>
                          <a:pPr algn="ctr"/>
                          <a:r>
                            <a:rPr lang="en-AU" sz="2400" dirty="0">
                              <a:solidFill>
                                <a:schemeClr val="tx2"/>
                              </a:solidFill>
                            </a:rPr>
                            <a:t>4</a:t>
                          </a:r>
                        </a:p>
                      </a:txBody>
                      <a:tcPr/>
                    </a:tc>
                    <a:tc>
                      <a:txBody>
                        <a:bodyPr/>
                        <a:lstStyle/>
                        <a:p>
                          <a:pPr algn="ctr"/>
                          <a:r>
                            <a:rPr lang="en-AU" sz="2400" dirty="0">
                              <a:solidFill>
                                <a:schemeClr val="tx2"/>
                              </a:solidFill>
                            </a:rPr>
                            <a:t>5</a:t>
                          </a:r>
                        </a:p>
                      </a:txBody>
                      <a:tcPr/>
                    </a:tc>
                    <a:extLst>
                      <a:ext uri="{0D108BD9-81ED-4DB2-BD59-A6C34878D82A}">
                        <a16:rowId xmlns:a16="http://schemas.microsoft.com/office/drawing/2014/main" val="2037518660"/>
                      </a:ext>
                    </a:extLst>
                  </a:tr>
                  <a:tr h="457200">
                    <a:tc>
                      <a:txBody>
                        <a:bodyPr/>
                        <a:lstStyle/>
                        <a:p>
                          <a:endParaRPr lang="en-US"/>
                        </a:p>
                      </a:txBody>
                      <a:tcPr anchor="ctr">
                        <a:blipFill>
                          <a:blip r:embed="rId3"/>
                          <a:stretch>
                            <a:fillRect l="-352" t="-106579" r="-361972" b="-130263"/>
                          </a:stretch>
                        </a:blipFill>
                      </a:tcPr>
                    </a:tc>
                    <a:tc>
                      <a:txBody>
                        <a:bodyPr/>
                        <a:lstStyle/>
                        <a:p>
                          <a:pPr algn="ctr"/>
                          <a:r>
                            <a:rPr lang="en-AU" sz="2400" dirty="0">
                              <a:solidFill>
                                <a:schemeClr val="tx2"/>
                              </a:solidFill>
                            </a:rPr>
                            <a:t>3</a:t>
                          </a:r>
                        </a:p>
                      </a:txBody>
                      <a:tcPr/>
                    </a:tc>
                    <a:tc>
                      <a:txBody>
                        <a:bodyPr/>
                        <a:lstStyle/>
                        <a:p>
                          <a:pPr algn="ctr"/>
                          <a:r>
                            <a:rPr lang="en-AU" sz="2400" dirty="0">
                              <a:solidFill>
                                <a:schemeClr val="tx2"/>
                              </a:solidFill>
                            </a:rPr>
                            <a:t>2</a:t>
                          </a:r>
                        </a:p>
                      </a:txBody>
                      <a:tcPr/>
                    </a:tc>
                    <a:tc>
                      <a:txBody>
                        <a:bodyPr/>
                        <a:lstStyle/>
                        <a:p>
                          <a:pPr algn="ctr"/>
                          <a:r>
                            <a:rPr lang="en-AU" sz="2400" dirty="0">
                              <a:solidFill>
                                <a:schemeClr val="tx2"/>
                              </a:solidFill>
                            </a:rPr>
                            <a:t>1</a:t>
                          </a:r>
                        </a:p>
                      </a:txBody>
                      <a:tcPr/>
                    </a:tc>
                    <a:tc>
                      <a:txBody>
                        <a:bodyPr/>
                        <a:lstStyle/>
                        <a:p>
                          <a:pPr algn="ctr"/>
                          <a:r>
                            <a:rPr lang="en-AU" sz="2400" dirty="0">
                              <a:solidFill>
                                <a:schemeClr val="tx2"/>
                              </a:solidFill>
                            </a:rPr>
                            <a:t>4</a:t>
                          </a:r>
                        </a:p>
                      </a:txBody>
                      <a:tcPr/>
                    </a:tc>
                    <a:tc>
                      <a:txBody>
                        <a:bodyPr/>
                        <a:lstStyle/>
                        <a:p>
                          <a:pPr algn="ctr"/>
                          <a:r>
                            <a:rPr lang="en-AU" sz="2400" dirty="0">
                              <a:solidFill>
                                <a:schemeClr val="tx2"/>
                              </a:solidFill>
                            </a:rPr>
                            <a:t>5</a:t>
                          </a:r>
                        </a:p>
                      </a:txBody>
                      <a:tcPr/>
                    </a:tc>
                    <a:extLst>
                      <a:ext uri="{0D108BD9-81ED-4DB2-BD59-A6C34878D82A}">
                        <a16:rowId xmlns:a16="http://schemas.microsoft.com/office/drawing/2014/main" val="537398309"/>
                      </a:ext>
                    </a:extLst>
                  </a:tr>
                  <a:tr h="457200">
                    <a:tc>
                      <a:txBody>
                        <a:bodyPr/>
                        <a:lstStyle/>
                        <a:p>
                          <a:endParaRPr lang="en-US"/>
                        </a:p>
                      </a:txBody>
                      <a:tcPr anchor="ctr">
                        <a:blipFill>
                          <a:blip r:embed="rId3"/>
                          <a:stretch>
                            <a:fillRect l="-352" t="-209333" r="-361972" b="-32000"/>
                          </a:stretch>
                        </a:blipFill>
                      </a:tcPr>
                    </a:tc>
                    <a:tc>
                      <a:txBody>
                        <a:bodyPr/>
                        <a:lstStyle/>
                        <a:p>
                          <a:pPr algn="ctr"/>
                          <a:r>
                            <a:rPr lang="en-AU" sz="2400" dirty="0">
                              <a:solidFill>
                                <a:schemeClr val="tx2"/>
                              </a:solidFill>
                            </a:rPr>
                            <a:t>$25</a:t>
                          </a:r>
                        </a:p>
                      </a:txBody>
                      <a:tcPr/>
                    </a:tc>
                    <a:tc>
                      <a:txBody>
                        <a:bodyPr/>
                        <a:lstStyle/>
                        <a:p>
                          <a:pPr algn="ctr"/>
                          <a:r>
                            <a:rPr lang="en-AU" sz="2400" dirty="0">
                              <a:solidFill>
                                <a:schemeClr val="tx2"/>
                              </a:solidFill>
                            </a:rPr>
                            <a:t>$20</a:t>
                          </a:r>
                        </a:p>
                      </a:txBody>
                      <a:tcPr/>
                    </a:tc>
                    <a:tc>
                      <a:txBody>
                        <a:bodyPr/>
                        <a:lstStyle/>
                        <a:p>
                          <a:pPr algn="ctr"/>
                          <a:r>
                            <a:rPr lang="en-AU" sz="2400" dirty="0">
                              <a:solidFill>
                                <a:schemeClr val="tx2"/>
                              </a:solidFill>
                            </a:rPr>
                            <a:t>$15</a:t>
                          </a:r>
                        </a:p>
                      </a:txBody>
                      <a:tcPr/>
                    </a:tc>
                    <a:tc>
                      <a:txBody>
                        <a:bodyPr/>
                        <a:lstStyle/>
                        <a:p>
                          <a:pPr algn="ctr"/>
                          <a:r>
                            <a:rPr lang="en-AU" sz="2400" dirty="0">
                              <a:solidFill>
                                <a:schemeClr val="tx2"/>
                              </a:solidFill>
                            </a:rPr>
                            <a:t>$40</a:t>
                          </a:r>
                        </a:p>
                      </a:txBody>
                      <a:tcPr/>
                    </a:tc>
                    <a:tc>
                      <a:txBody>
                        <a:bodyPr/>
                        <a:lstStyle/>
                        <a:p>
                          <a:pPr algn="ctr"/>
                          <a:r>
                            <a:rPr lang="en-AU" sz="2400" dirty="0">
                              <a:solidFill>
                                <a:schemeClr val="tx2"/>
                              </a:solidFill>
                            </a:rPr>
                            <a:t>$50</a:t>
                          </a:r>
                        </a:p>
                      </a:txBody>
                      <a:tcPr/>
                    </a:tc>
                    <a:extLst>
                      <a:ext uri="{0D108BD9-81ED-4DB2-BD59-A6C34878D82A}">
                        <a16:rowId xmlns:a16="http://schemas.microsoft.com/office/drawing/2014/main" val="2473172274"/>
                      </a:ext>
                    </a:extLst>
                  </a:tr>
                </a:tbl>
              </a:graphicData>
            </a:graphic>
          </p:graphicFrame>
        </mc:Fallback>
      </mc:AlternateContent>
    </p:spTree>
    <p:extLst>
      <p:ext uri="{BB962C8B-B14F-4D97-AF65-F5344CB8AC3E}">
        <p14:creationId xmlns:p14="http://schemas.microsoft.com/office/powerpoint/2010/main" val="85638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06E55C-5C6D-4F71-8453-71721616C6F6}"/>
              </a:ext>
            </a:extLst>
          </p:cNvPr>
          <p:cNvSpPr>
            <a:spLocks noGrp="1"/>
          </p:cNvSpPr>
          <p:nvPr>
            <p:ph idx="1"/>
          </p:nvPr>
        </p:nvSpPr>
        <p:spPr/>
        <p:txBody>
          <a:bodyPr/>
          <a:lstStyle/>
          <a:p>
            <a:pPr marL="0" indent="0">
              <a:buNone/>
            </a:pPr>
            <a:r>
              <a:rPr lang="en-AU" dirty="0"/>
              <a:t>We record the solutions to each smaller problems in table.</a:t>
            </a:r>
          </a:p>
        </p:txBody>
      </p:sp>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1706617" y="1731493"/>
              <a:ext cx="7008379" cy="2773680"/>
            </p:xfrm>
            <a:graphic>
              <a:graphicData uri="http://schemas.openxmlformats.org/drawingml/2006/table">
                <a:tbl>
                  <a:tblPr firstRow="1" bandRow="1">
                    <a:tableStyleId>{5940675A-B579-460E-94D1-54222C63F5DA}</a:tableStyleId>
                  </a:tblPr>
                  <a:tblGrid>
                    <a:gridCol w="778709">
                      <a:extLst>
                        <a:ext uri="{9D8B030D-6E8A-4147-A177-3AD203B41FA5}">
                          <a16:colId xmlns:a16="http://schemas.microsoft.com/office/drawing/2014/main" val="2742746727"/>
                        </a:ext>
                      </a:extLst>
                    </a:gridCol>
                    <a:gridCol w="778709">
                      <a:extLst>
                        <a:ext uri="{9D8B030D-6E8A-4147-A177-3AD203B41FA5}">
                          <a16:colId xmlns:a16="http://schemas.microsoft.com/office/drawing/2014/main" val="4273652431"/>
                        </a:ext>
                      </a:extLst>
                    </a:gridCol>
                    <a:gridCol w="731030">
                      <a:extLst>
                        <a:ext uri="{9D8B030D-6E8A-4147-A177-3AD203B41FA5}">
                          <a16:colId xmlns:a16="http://schemas.microsoft.com/office/drawing/2014/main" val="2544764388"/>
                        </a:ext>
                      </a:extLst>
                    </a:gridCol>
                    <a:gridCol w="731030">
                      <a:extLst>
                        <a:ext uri="{9D8B030D-6E8A-4147-A177-3AD203B41FA5}">
                          <a16:colId xmlns:a16="http://schemas.microsoft.com/office/drawing/2014/main" val="1435220703"/>
                        </a:ext>
                      </a:extLst>
                    </a:gridCol>
                    <a:gridCol w="731030">
                      <a:extLst>
                        <a:ext uri="{9D8B030D-6E8A-4147-A177-3AD203B41FA5}">
                          <a16:colId xmlns:a16="http://schemas.microsoft.com/office/drawing/2014/main" val="3699335069"/>
                        </a:ext>
                      </a:extLst>
                    </a:gridCol>
                    <a:gridCol w="731030">
                      <a:extLst>
                        <a:ext uri="{9D8B030D-6E8A-4147-A177-3AD203B41FA5}">
                          <a16:colId xmlns:a16="http://schemas.microsoft.com/office/drawing/2014/main" val="890870459"/>
                        </a:ext>
                      </a:extLst>
                    </a:gridCol>
                    <a:gridCol w="731030">
                      <a:extLst>
                        <a:ext uri="{9D8B030D-6E8A-4147-A177-3AD203B41FA5}">
                          <a16:colId xmlns:a16="http://schemas.microsoft.com/office/drawing/2014/main" val="740976801"/>
                        </a:ext>
                      </a:extLst>
                    </a:gridCol>
                    <a:gridCol w="731030">
                      <a:extLst>
                        <a:ext uri="{9D8B030D-6E8A-4147-A177-3AD203B41FA5}">
                          <a16:colId xmlns:a16="http://schemas.microsoft.com/office/drawing/2014/main" val="3733364580"/>
                        </a:ext>
                      </a:extLst>
                    </a:gridCol>
                    <a:gridCol w="1064781">
                      <a:extLst>
                        <a:ext uri="{9D8B030D-6E8A-4147-A177-3AD203B41FA5}">
                          <a16:colId xmlns:a16="http://schemas.microsoft.com/office/drawing/2014/main" val="1068219554"/>
                        </a:ext>
                      </a:extLst>
                    </a:gridCol>
                  </a:tblGrid>
                  <a:tr h="370840">
                    <a:tc>
                      <a:txBody>
                        <a:bodyPr/>
                        <a:lstStyle/>
                        <a:p>
                          <a:pPr algn="ctr"/>
                          <a:r>
                            <a:rPr lang="en-AU" sz="2000" dirty="0"/>
                            <a:t>↓</a:t>
                          </a:r>
                          <a14:m>
                            <m:oMath xmlns:m="http://schemas.openxmlformats.org/officeDocument/2006/math">
                              <m:r>
                                <a:rPr lang="en-AU" sz="2000" i="1" dirty="0" smtClean="0">
                                  <a:latin typeface="Cambria Math" panose="02040503050406030204" pitchFamily="18" charset="0"/>
                                </a:rPr>
                                <m:t>𝑖</m:t>
                              </m:r>
                            </m:oMath>
                          </a14:m>
                          <a:endParaRPr lang="en-AU" sz="20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 xmlns:m="http://schemas.openxmlformats.org/officeDocument/2006/math">
                              <m:r>
                                <a:rPr lang="en-AU" sz="2000" i="1" dirty="0" smtClean="0">
                                  <a:latin typeface="Cambria Math" panose="02040503050406030204" pitchFamily="18" charset="0"/>
                                </a:rPr>
                                <m:t>𝑊</m:t>
                              </m:r>
                            </m:oMath>
                          </a14:m>
                          <a:r>
                            <a:rPr lang="en-AU" sz="2000" dirty="0"/>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pPr algn="ctr"/>
                          <a:r>
                            <a:rPr lang="en-AU" sz="20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r>
                            <a:rPr lang="en-AU"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algn="ctr"/>
                          <a:r>
                            <a:rPr lang="en-AU" sz="20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algn="ctr"/>
                          <a:r>
                            <a:rPr lang="en-AU" sz="2000" dirty="0">
                              <a:solidFill>
                                <a:srgbClr val="C00000"/>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algn="ctr"/>
                          <a:r>
                            <a:rPr lang="en-AU" sz="20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algn="ctr"/>
                          <a:r>
                            <a:rPr lang="en-AU" sz="20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t>GOAL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552960386"/>
                  </p:ext>
                </p:extLst>
              </p:nvPr>
            </p:nvGraphicFramePr>
            <p:xfrm>
              <a:off x="1706617" y="1731493"/>
              <a:ext cx="7008379" cy="2773680"/>
            </p:xfrm>
            <a:graphic>
              <a:graphicData uri="http://schemas.openxmlformats.org/drawingml/2006/table">
                <a:tbl>
                  <a:tblPr firstRow="1" bandRow="1">
                    <a:tableStyleId>{5940675A-B579-460E-94D1-54222C63F5DA}</a:tableStyleId>
                  </a:tblPr>
                  <a:tblGrid>
                    <a:gridCol w="778709">
                      <a:extLst>
                        <a:ext uri="{9D8B030D-6E8A-4147-A177-3AD203B41FA5}">
                          <a16:colId xmlns:a16="http://schemas.microsoft.com/office/drawing/2014/main" val="2742746727"/>
                        </a:ext>
                      </a:extLst>
                    </a:gridCol>
                    <a:gridCol w="778709">
                      <a:extLst>
                        <a:ext uri="{9D8B030D-6E8A-4147-A177-3AD203B41FA5}">
                          <a16:colId xmlns:a16="http://schemas.microsoft.com/office/drawing/2014/main" val="4273652431"/>
                        </a:ext>
                      </a:extLst>
                    </a:gridCol>
                    <a:gridCol w="731030">
                      <a:extLst>
                        <a:ext uri="{9D8B030D-6E8A-4147-A177-3AD203B41FA5}">
                          <a16:colId xmlns:a16="http://schemas.microsoft.com/office/drawing/2014/main" val="2544764388"/>
                        </a:ext>
                      </a:extLst>
                    </a:gridCol>
                    <a:gridCol w="731030">
                      <a:extLst>
                        <a:ext uri="{9D8B030D-6E8A-4147-A177-3AD203B41FA5}">
                          <a16:colId xmlns:a16="http://schemas.microsoft.com/office/drawing/2014/main" val="1435220703"/>
                        </a:ext>
                      </a:extLst>
                    </a:gridCol>
                    <a:gridCol w="731030">
                      <a:extLst>
                        <a:ext uri="{9D8B030D-6E8A-4147-A177-3AD203B41FA5}">
                          <a16:colId xmlns:a16="http://schemas.microsoft.com/office/drawing/2014/main" val="3699335069"/>
                        </a:ext>
                      </a:extLst>
                    </a:gridCol>
                    <a:gridCol w="731030">
                      <a:extLst>
                        <a:ext uri="{9D8B030D-6E8A-4147-A177-3AD203B41FA5}">
                          <a16:colId xmlns:a16="http://schemas.microsoft.com/office/drawing/2014/main" val="890870459"/>
                        </a:ext>
                      </a:extLst>
                    </a:gridCol>
                    <a:gridCol w="731030">
                      <a:extLst>
                        <a:ext uri="{9D8B030D-6E8A-4147-A177-3AD203B41FA5}">
                          <a16:colId xmlns:a16="http://schemas.microsoft.com/office/drawing/2014/main" val="740976801"/>
                        </a:ext>
                      </a:extLst>
                    </a:gridCol>
                    <a:gridCol w="731030">
                      <a:extLst>
                        <a:ext uri="{9D8B030D-6E8A-4147-A177-3AD203B41FA5}">
                          <a16:colId xmlns:a16="http://schemas.microsoft.com/office/drawing/2014/main" val="3733364580"/>
                        </a:ext>
                      </a:extLst>
                    </a:gridCol>
                    <a:gridCol w="1064781">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81" t="-6154" r="-800781"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781" t="-6154" r="-700781" b="-629231"/>
                          </a:stretch>
                        </a:blipFill>
                      </a:tcPr>
                    </a:tc>
                    <a:tc>
                      <a:txBody>
                        <a:bodyPr/>
                        <a:lstStyle/>
                        <a:p>
                          <a:pPr algn="ctr"/>
                          <a:r>
                            <a:rPr lang="en-AU" sz="2000" dirty="0"/>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pPr algn="ctr"/>
                          <a:r>
                            <a:rPr lang="en-AU" sz="20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pPr algn="ctr"/>
                          <a:r>
                            <a:rPr lang="en-AU"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pPr algn="ctr"/>
                          <a:r>
                            <a:rPr lang="en-AU" sz="20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pPr algn="ctr"/>
                          <a:r>
                            <a:rPr lang="en-AU" sz="2000" dirty="0">
                              <a:solidFill>
                                <a:srgbClr val="C00000"/>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pPr algn="ctr"/>
                          <a:r>
                            <a:rPr lang="en-AU" sz="20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pPr algn="ctr"/>
                          <a:r>
                            <a:rPr lang="en-AU" sz="20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tc>
                    <a:tc>
                      <a:txBody>
                        <a:bodyPr/>
                        <a:lstStyle/>
                        <a:p>
                          <a:pPr algn="ctr"/>
                          <a:endParaRPr lang="en-AU" sz="200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t>GOAL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A72D6E2-B62A-4224-A753-62EF1951CE82}"/>
                  </a:ext>
                </a:extLst>
              </p:cNvPr>
              <p:cNvSpPr/>
              <p:nvPr/>
            </p:nvSpPr>
            <p:spPr>
              <a:xfrm>
                <a:off x="3539357" y="2246442"/>
                <a:ext cx="3783726" cy="1015663"/>
              </a:xfrm>
              <a:prstGeom prst="rect">
                <a:avLst/>
              </a:prstGeom>
            </p:spPr>
            <p:txBody>
              <a:bodyPr wrap="square">
                <a:spAutoFit/>
              </a:bodyPr>
              <a:lstStyle/>
              <a:p>
                <a14:m>
                  <m:oMath xmlns:m="http://schemas.openxmlformats.org/officeDocument/2006/math">
                    <m:r>
                      <a:rPr lang="en-AU" sz="2000" i="1" dirty="0" smtClean="0">
                        <a:solidFill>
                          <a:srgbClr val="C00000"/>
                        </a:solidFill>
                        <a:latin typeface="Cambria Math" panose="02040503050406030204" pitchFamily="18" charset="0"/>
                      </a:rPr>
                      <m:t>𝑉</m:t>
                    </m:r>
                    <m:d>
                      <m:dPr>
                        <m:begChr m:val="["/>
                        <m:endChr m:val="]"/>
                        <m:ctrlPr>
                          <a:rPr lang="en-AU" sz="2000" i="1" dirty="0" smtClean="0">
                            <a:solidFill>
                              <a:srgbClr val="C00000"/>
                            </a:solidFill>
                            <a:latin typeface="Cambria Math" panose="02040503050406030204" pitchFamily="18" charset="0"/>
                          </a:rPr>
                        </m:ctrlPr>
                      </m:dPr>
                      <m:e>
                        <m:r>
                          <a:rPr lang="en-AU" sz="2000" b="0" i="1" dirty="0" smtClean="0">
                            <a:solidFill>
                              <a:srgbClr val="C00000"/>
                            </a:solidFill>
                            <a:latin typeface="Cambria Math" panose="02040503050406030204" pitchFamily="18" charset="0"/>
                          </a:rPr>
                          <m:t>3, 4</m:t>
                        </m:r>
                      </m:e>
                    </m:d>
                    <m:r>
                      <a:rPr lang="en-AU" sz="2000" i="1" dirty="0" smtClean="0">
                        <a:solidFill>
                          <a:srgbClr val="C00000"/>
                        </a:solidFill>
                        <a:latin typeface="Cambria Math" panose="02040503050406030204" pitchFamily="18" charset="0"/>
                      </a:rPr>
                      <m:t>=</m:t>
                    </m:r>
                    <m:r>
                      <a:rPr lang="en-AU" sz="2000" b="0" i="1" dirty="0" smtClean="0">
                        <a:solidFill>
                          <a:srgbClr val="C00000"/>
                        </a:solidFill>
                        <a:latin typeface="Cambria Math" panose="02040503050406030204" pitchFamily="18" charset="0"/>
                      </a:rPr>
                      <m:t> </m:t>
                    </m:r>
                    <m:r>
                      <a:rPr lang="en-AU" sz="2000" i="1" dirty="0">
                        <a:solidFill>
                          <a:srgbClr val="C00000"/>
                        </a:solidFill>
                        <a:latin typeface="Cambria Math" panose="02040503050406030204" pitchFamily="18" charset="0"/>
                      </a:rPr>
                      <m:t>?</m:t>
                    </m:r>
                  </m:oMath>
                </a14:m>
                <a:r>
                  <a:rPr lang="en-AU" sz="2000" i="1" dirty="0">
                    <a:solidFill>
                      <a:srgbClr val="C00000"/>
                    </a:solidFill>
                    <a:latin typeface="+mj-lt"/>
                  </a:rPr>
                  <a:t> </a:t>
                </a:r>
                <a:r>
                  <a:rPr lang="en-AU" sz="2000" i="1" dirty="0">
                    <a:solidFill>
                      <a:schemeClr val="tx2"/>
                    </a:solidFill>
                    <a:latin typeface="+mj-lt"/>
                  </a:rPr>
                  <a:t>stores the optimal value for a knapsack with </a:t>
                </a:r>
                <a:r>
                  <a:rPr lang="en-AU" sz="2000" i="1" dirty="0">
                    <a:solidFill>
                      <a:srgbClr val="C00000"/>
                    </a:solidFill>
                    <a:latin typeface="+mj-lt"/>
                  </a:rPr>
                  <a:t>capacity 4</a:t>
                </a:r>
                <a:r>
                  <a:rPr lang="en-AU" sz="2000" i="1" dirty="0">
                    <a:solidFill>
                      <a:schemeClr val="tx2"/>
                    </a:solidFill>
                    <a:latin typeface="+mj-lt"/>
                  </a:rPr>
                  <a:t> of the </a:t>
                </a:r>
                <a:r>
                  <a:rPr lang="en-AU" sz="2000" i="1" dirty="0">
                    <a:solidFill>
                      <a:srgbClr val="C00000"/>
                    </a:solidFill>
                    <a:latin typeface="+mj-lt"/>
                  </a:rPr>
                  <a:t>first 3 items</a:t>
                </a:r>
              </a:p>
            </p:txBody>
          </p:sp>
        </mc:Choice>
        <mc:Fallback xmlns="">
          <p:sp>
            <p:nvSpPr>
              <p:cNvPr id="6" name="Rectangle 5">
                <a:extLst>
                  <a:ext uri="{FF2B5EF4-FFF2-40B4-BE49-F238E27FC236}">
                    <a16:creationId xmlns:a16="http://schemas.microsoft.com/office/drawing/2014/main" id="{DA72D6E2-B62A-4224-A753-62EF1951CE82}"/>
                  </a:ext>
                </a:extLst>
              </p:cNvPr>
              <p:cNvSpPr>
                <a:spLocks noRot="1" noChangeAspect="1" noMove="1" noResize="1" noEditPoints="1" noAdjustHandles="1" noChangeArrowheads="1" noChangeShapeType="1" noTextEdit="1"/>
              </p:cNvSpPr>
              <p:nvPr/>
            </p:nvSpPr>
            <p:spPr>
              <a:xfrm>
                <a:off x="3539357" y="2246442"/>
                <a:ext cx="3783726" cy="1015663"/>
              </a:xfrm>
              <a:prstGeom prst="rect">
                <a:avLst/>
              </a:prstGeom>
              <a:blipFill>
                <a:blip r:embed="rId4"/>
                <a:stretch>
                  <a:fillRect l="-1774" t="-3012" b="-10843"/>
                </a:stretch>
              </a:blipFill>
            </p:spPr>
            <p:txBody>
              <a:bodyPr/>
              <a:lstStyle/>
              <a:p>
                <a:r>
                  <a:rPr lang="en-AU">
                    <a:noFill/>
                  </a:rPr>
                  <a:t> </a:t>
                </a:r>
              </a:p>
            </p:txBody>
          </p:sp>
        </mc:Fallback>
      </mc:AlternateContent>
    </p:spTree>
    <p:extLst>
      <p:ext uri="{BB962C8B-B14F-4D97-AF65-F5344CB8AC3E}">
        <p14:creationId xmlns:p14="http://schemas.microsoft.com/office/powerpoint/2010/main" val="183794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551155572"/>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238318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411071947"/>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rgbClr val="C00000"/>
                              </a:solidFill>
                              <a:effectLst/>
                              <a:uLnTx/>
                              <a:uFillTx/>
                              <a:latin typeface="Arial"/>
                              <a:ea typeface="+mn-ea"/>
                              <a:cs typeface="+mn-cs"/>
                            </a:rPr>
                            <a:t>0</a:t>
                          </a:r>
                          <a:endParaRPr kumimoji="0" lang="en-AU" sz="2000" b="0" i="0" u="none" strike="noStrike" kern="1200" cap="none" spc="0" normalizeH="0" baseline="0" noProof="0" dirty="0">
                            <a:ln>
                              <a:noFill/>
                            </a:ln>
                            <a:solidFill>
                              <a:srgbClr val="C00000"/>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rgbClr val="C00000"/>
                          </a:solidFill>
                          <a:latin typeface="Cambria Math" panose="02040503050406030204" pitchFamily="18" charset="0"/>
                        </a:rPr>
                        <m:t>𝑉</m:t>
                      </m:r>
                      <m:d>
                        <m:dPr>
                          <m:begChr m:val="["/>
                          <m:endChr m:val="]"/>
                          <m:ctrlPr>
                            <a:rPr lang="en-AU" i="1">
                              <a:solidFill>
                                <a:srgbClr val="C00000"/>
                              </a:solidFill>
                              <a:latin typeface="Cambria Math" panose="02040503050406030204" pitchFamily="18" charset="0"/>
                            </a:rPr>
                          </m:ctrlPr>
                        </m:dPr>
                        <m:e>
                          <m:r>
                            <a:rPr lang="en-AU" i="1">
                              <a:solidFill>
                                <a:srgbClr val="C00000"/>
                              </a:solidFill>
                              <a:latin typeface="Cambria Math" panose="02040503050406030204" pitchFamily="18" charset="0"/>
                            </a:rPr>
                            <m:t>0,</m:t>
                          </m:r>
                          <m:r>
                            <a:rPr lang="en-AU" i="1">
                              <a:solidFill>
                                <a:srgbClr val="C00000"/>
                              </a:solidFill>
                              <a:latin typeface="Cambria Math" panose="02040503050406030204" pitchFamily="18" charset="0"/>
                            </a:rPr>
                            <m:t>𝑗</m:t>
                          </m:r>
                        </m:e>
                      </m:d>
                      <m:r>
                        <a:rPr lang="en-AU" i="1">
                          <a:solidFill>
                            <a:srgbClr val="C00000"/>
                          </a:solidFill>
                          <a:latin typeface="Cambria Math" panose="02040503050406030204" pitchFamily="18" charset="0"/>
                        </a:rPr>
                        <m:t>=0 </m:t>
                      </m:r>
                      <m:r>
                        <m:rPr>
                          <m:sty m:val="p"/>
                        </m:rPr>
                        <a:rPr lang="en-AU">
                          <a:solidFill>
                            <a:srgbClr val="C00000"/>
                          </a:solidFill>
                          <a:latin typeface="Cambria Math" panose="02040503050406030204" pitchFamily="18" charset="0"/>
                        </a:rPr>
                        <m:t>for</m:t>
                      </m:r>
                      <m:r>
                        <a:rPr lang="en-AU" i="1">
                          <a:solidFill>
                            <a:srgbClr val="C00000"/>
                          </a:solidFill>
                          <a:latin typeface="Cambria Math" panose="02040503050406030204" pitchFamily="18" charset="0"/>
                        </a:rPr>
                        <m:t> </m:t>
                      </m:r>
                      <m:r>
                        <a:rPr lang="en-AU" i="1">
                          <a:solidFill>
                            <a:srgbClr val="C00000"/>
                          </a:solidFill>
                          <a:latin typeface="Cambria Math" panose="02040503050406030204" pitchFamily="18" charset="0"/>
                        </a:rPr>
                        <m:t>𝑖</m:t>
                      </m:r>
                      <m:r>
                        <a:rPr lang="en-AU" i="1">
                          <a:solidFill>
                            <a:srgbClr val="C00000"/>
                          </a:solidFill>
                          <a:latin typeface="Cambria Math" panose="02040503050406030204" pitchFamily="18" charset="0"/>
                          <a:ea typeface="Cambria Math" panose="02040503050406030204" pitchFamily="18" charset="0"/>
                        </a:rPr>
                        <m:t>≥0 </m:t>
                      </m:r>
                      <m:r>
                        <m:rPr>
                          <m:sty m:val="p"/>
                        </m:rPr>
                        <a:rPr lang="en-AU">
                          <a:solidFill>
                            <a:srgbClr val="C00000"/>
                          </a:solidFill>
                          <a:latin typeface="Cambria Math" panose="02040503050406030204" pitchFamily="18" charset="0"/>
                          <a:ea typeface="Cambria Math" panose="02040503050406030204" pitchFamily="18" charset="0"/>
                        </a:rPr>
                        <m:t>and</m:t>
                      </m:r>
                      <m:r>
                        <a:rPr lang="en-AU" i="1">
                          <a:solidFill>
                            <a:srgbClr val="C00000"/>
                          </a:solidFill>
                          <a:latin typeface="Cambria Math" panose="02040503050406030204" pitchFamily="18" charset="0"/>
                          <a:ea typeface="Cambria Math" panose="02040503050406030204" pitchFamily="18" charset="0"/>
                        </a:rPr>
                        <m:t> </m:t>
                      </m:r>
                      <m:r>
                        <a:rPr lang="en-AU" i="1">
                          <a:solidFill>
                            <a:srgbClr val="C00000"/>
                          </a:solidFill>
                          <a:latin typeface="Cambria Math" panose="02040503050406030204" pitchFamily="18" charset="0"/>
                          <a:ea typeface="Cambria Math" panose="02040503050406030204" pitchFamily="18" charset="0"/>
                        </a:rPr>
                        <m:t>𝑉</m:t>
                      </m:r>
                      <m:d>
                        <m:dPr>
                          <m:begChr m:val="["/>
                          <m:endChr m:val="]"/>
                          <m:ctrlPr>
                            <a:rPr lang="en-AU" i="1">
                              <a:solidFill>
                                <a:srgbClr val="C00000"/>
                              </a:solidFill>
                              <a:latin typeface="Cambria Math" panose="02040503050406030204" pitchFamily="18" charset="0"/>
                              <a:ea typeface="Cambria Math" panose="02040503050406030204" pitchFamily="18" charset="0"/>
                            </a:rPr>
                          </m:ctrlPr>
                        </m:dPr>
                        <m:e>
                          <m:r>
                            <a:rPr lang="en-AU" i="1">
                              <a:solidFill>
                                <a:srgbClr val="C00000"/>
                              </a:solidFill>
                              <a:latin typeface="Cambria Math" panose="02040503050406030204" pitchFamily="18" charset="0"/>
                              <a:ea typeface="Cambria Math" panose="02040503050406030204" pitchFamily="18" charset="0"/>
                            </a:rPr>
                            <m:t>𝑖</m:t>
                          </m:r>
                          <m:r>
                            <a:rPr lang="en-AU" i="1">
                              <a:solidFill>
                                <a:srgbClr val="C00000"/>
                              </a:solidFill>
                              <a:latin typeface="Cambria Math" panose="02040503050406030204" pitchFamily="18" charset="0"/>
                              <a:ea typeface="Cambria Math" panose="02040503050406030204" pitchFamily="18" charset="0"/>
                            </a:rPr>
                            <m:t>,0</m:t>
                          </m:r>
                        </m:e>
                      </m:d>
                      <m:r>
                        <a:rPr lang="en-AU" i="1">
                          <a:solidFill>
                            <a:srgbClr val="C00000"/>
                          </a:solidFill>
                          <a:latin typeface="Cambria Math" panose="02040503050406030204" pitchFamily="18" charset="0"/>
                          <a:ea typeface="Cambria Math" panose="02040503050406030204" pitchFamily="18" charset="0"/>
                        </a:rPr>
                        <m:t>=0 </m:t>
                      </m:r>
                      <m:r>
                        <m:rPr>
                          <m:sty m:val="p"/>
                        </m:rPr>
                        <a:rPr lang="en-AU">
                          <a:solidFill>
                            <a:srgbClr val="C00000"/>
                          </a:solidFill>
                          <a:latin typeface="Cambria Math" panose="02040503050406030204" pitchFamily="18" charset="0"/>
                          <a:ea typeface="Cambria Math" panose="02040503050406030204" pitchFamily="18" charset="0"/>
                        </a:rPr>
                        <m:t>for</m:t>
                      </m:r>
                      <m:r>
                        <a:rPr lang="en-AU" i="1">
                          <a:solidFill>
                            <a:srgbClr val="C00000"/>
                          </a:solidFill>
                          <a:latin typeface="Cambria Math" panose="02040503050406030204" pitchFamily="18" charset="0"/>
                          <a:ea typeface="Cambria Math" panose="02040503050406030204" pitchFamily="18" charset="0"/>
                        </a:rPr>
                        <m:t> </m:t>
                      </m:r>
                      <m:r>
                        <a:rPr lang="en-AU" i="1">
                          <a:solidFill>
                            <a:srgbClr val="C00000"/>
                          </a:solidFill>
                          <a:latin typeface="Cambria Math" panose="02040503050406030204" pitchFamily="18" charset="0"/>
                          <a:ea typeface="Cambria Math" panose="02040503050406030204" pitchFamily="18" charset="0"/>
                        </a:rPr>
                        <m:t>𝑖</m:t>
                      </m:r>
                      <m:r>
                        <a:rPr lang="en-AU" i="1">
                          <a:solidFill>
                            <a:srgbClr val="C00000"/>
                          </a:solidFill>
                          <a:latin typeface="Cambria Math" panose="02040503050406030204" pitchFamily="18" charset="0"/>
                          <a:ea typeface="Cambria Math" panose="02040503050406030204" pitchFamily="18" charset="0"/>
                        </a:rPr>
                        <m:t>≥0</m:t>
                      </m:r>
                    </m:oMath>
                  </m:oMathPara>
                </a14:m>
                <a:endParaRPr lang="en-AU" dirty="0">
                  <a:solidFill>
                    <a:srgbClr val="C00000"/>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269612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rgbClr val="C00000"/>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230656665"/>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rgbClr val="C00000"/>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210093-FCB1-4844-BE41-FC2CF6824C85}"/>
                  </a:ext>
                </a:extLst>
              </p:cNvPr>
              <p:cNvSpPr txBox="1"/>
              <p:nvPr/>
            </p:nvSpPr>
            <p:spPr>
              <a:xfrm>
                <a:off x="4603530" y="3649718"/>
                <a:ext cx="4461642" cy="338554"/>
              </a:xfrm>
              <a:prstGeom prst="rect">
                <a:avLst/>
              </a:prstGeom>
              <a:noFill/>
            </p:spPr>
            <p:txBody>
              <a:bodyPr wrap="square" rtlCol="0">
                <a:spAutoFit/>
              </a:bodyPr>
              <a:lstStyle/>
              <a:p>
                <a:r>
                  <a:rPr lang="en-AU" sz="1600" dirty="0">
                    <a:solidFill>
                      <a:schemeClr val="tx2"/>
                    </a:solidFill>
                  </a:rPr>
                  <a:t>Calculating value for </a:t>
                </a:r>
                <a14:m>
                  <m:oMath xmlns:m="http://schemas.openxmlformats.org/officeDocument/2006/math">
                    <m:r>
                      <a:rPr lang="en-AU" sz="1600" i="1" dirty="0" smtClean="0">
                        <a:solidFill>
                          <a:schemeClr val="tx2"/>
                        </a:solidFill>
                        <a:latin typeface="Cambria Math" panose="02040503050406030204" pitchFamily="18" charset="0"/>
                      </a:rPr>
                      <m:t>𝑉</m:t>
                    </m:r>
                    <m:r>
                      <a:rPr lang="en-AU" sz="1600" i="1" dirty="0" smtClean="0">
                        <a:solidFill>
                          <a:schemeClr val="tx2"/>
                        </a:solidFill>
                        <a:latin typeface="Cambria Math" panose="02040503050406030204" pitchFamily="18" charset="0"/>
                      </a:rPr>
                      <m:t>[1,1]</m:t>
                    </m:r>
                  </m:oMath>
                </a14:m>
                <a:r>
                  <a:rPr lang="en-AU" sz="1600" dirty="0">
                    <a:solidFill>
                      <a:schemeClr val="tx2"/>
                    </a:solidFill>
                  </a:rPr>
                  <a:t>; </a:t>
                </a:r>
                <a14:m>
                  <m:oMath xmlns:m="http://schemas.openxmlformats.org/officeDocument/2006/math">
                    <m:r>
                      <a:rPr lang="en-AU" sz="1600" i="1" dirty="0" smtClean="0">
                        <a:solidFill>
                          <a:srgbClr val="C00000"/>
                        </a:solidFill>
                        <a:latin typeface="Cambria Math" panose="02040503050406030204" pitchFamily="18" charset="0"/>
                      </a:rPr>
                      <m:t>𝑖</m:t>
                    </m:r>
                    <m:r>
                      <a:rPr lang="en-AU" sz="1600" i="1" dirty="0">
                        <a:solidFill>
                          <a:srgbClr val="C00000"/>
                        </a:solidFill>
                        <a:latin typeface="Cambria Math" panose="02040503050406030204" pitchFamily="18" charset="0"/>
                      </a:rPr>
                      <m:t>=</m:t>
                    </m:r>
                    <m:r>
                      <a:rPr lang="en-AU" sz="1600" i="1" dirty="0" smtClean="0">
                        <a:solidFill>
                          <a:srgbClr val="C00000"/>
                        </a:solidFill>
                        <a:latin typeface="Cambria Math" panose="02040503050406030204" pitchFamily="18" charset="0"/>
                      </a:rPr>
                      <m:t>1, </m:t>
                    </m:r>
                    <m:r>
                      <a:rPr lang="en-AU" sz="1600" i="1" dirty="0" smtClean="0">
                        <a:solidFill>
                          <a:srgbClr val="C00000"/>
                        </a:solidFill>
                        <a:latin typeface="Cambria Math" panose="02040503050406030204" pitchFamily="18" charset="0"/>
                      </a:rPr>
                      <m:t>𝑗</m:t>
                    </m:r>
                    <m:r>
                      <a:rPr lang="en-AU" sz="1600" i="1" dirty="0" smtClean="0">
                        <a:solidFill>
                          <a:srgbClr val="C00000"/>
                        </a:solidFill>
                        <a:latin typeface="Cambria Math" panose="02040503050406030204" pitchFamily="18" charset="0"/>
                      </a:rPr>
                      <m:t>=1</m:t>
                    </m:r>
                  </m:oMath>
                </a14:m>
                <a:endParaRPr lang="en-AU" sz="1600" i="1" dirty="0">
                  <a:solidFill>
                    <a:srgbClr val="C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22210093-FCB1-4844-BE41-FC2CF6824C85}"/>
                  </a:ext>
                </a:extLst>
              </p:cNvPr>
              <p:cNvSpPr txBox="1">
                <a:spLocks noRot="1" noChangeAspect="1" noMove="1" noResize="1" noEditPoints="1" noAdjustHandles="1" noChangeArrowheads="1" noChangeShapeType="1" noTextEdit="1"/>
              </p:cNvSpPr>
              <p:nvPr/>
            </p:nvSpPr>
            <p:spPr>
              <a:xfrm>
                <a:off x="4603530" y="3649718"/>
                <a:ext cx="4461642" cy="338554"/>
              </a:xfrm>
              <a:prstGeom prst="rect">
                <a:avLst/>
              </a:prstGeom>
              <a:blipFill>
                <a:blip r:embed="rId5"/>
                <a:stretch>
                  <a:fillRect l="-683" t="-5455" b="-2363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89C688-9836-4961-A313-21A49B6EF224}"/>
                  </a:ext>
                </a:extLst>
              </p:cNvPr>
              <p:cNvSpPr/>
              <p:nvPr/>
            </p:nvSpPr>
            <p:spPr>
              <a:xfrm>
                <a:off x="4713888" y="3938183"/>
                <a:ext cx="4461642"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𝑗</m:t>
                      </m:r>
                      <m:r>
                        <a:rPr lang="en-AU" i="1" smtClean="0">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=1−</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1</m:t>
                          </m:r>
                        </m:sub>
                      </m:sSub>
                      <m:r>
                        <a:rPr lang="en-AU" i="1">
                          <a:solidFill>
                            <a:schemeClr val="tx2"/>
                          </a:solidFill>
                          <a:latin typeface="Cambria Math" panose="02040503050406030204" pitchFamily="18" charset="0"/>
                        </a:rPr>
                        <m:t>=1−3=−2</m:t>
                      </m:r>
                      <m:r>
                        <a:rPr lang="en-AU" i="1">
                          <a:solidFill>
                            <a:schemeClr val="tx2"/>
                          </a:solidFill>
                          <a:latin typeface="Cambria Math" panose="02040503050406030204" pitchFamily="18" charset="0"/>
                          <a:ea typeface="Cambria Math" panose="02040503050406030204" pitchFamily="18" charset="0"/>
                        </a:rPr>
                        <m:t>&lt;0               </m:t>
                      </m:r>
                    </m:oMath>
                  </m:oMathPara>
                </a14:m>
                <a:endParaRPr lang="en-AU" dirty="0">
                  <a:solidFill>
                    <a:schemeClr val="tx2"/>
                  </a:solidFill>
                  <a:ea typeface="Cambria Math" panose="02040503050406030204" pitchFamily="18" charset="0"/>
                </a:endParaRPr>
              </a:p>
              <a:p>
                <a:r>
                  <a:rPr lang="en-AU" dirty="0">
                    <a:sym typeface="Wingdings" panose="05000000000000000000" pitchFamily="2" charset="2"/>
                  </a:rPr>
                  <a:t> </a:t>
                </a:r>
                <a14:m>
                  <m:oMath xmlns:m="http://schemas.openxmlformats.org/officeDocument/2006/math">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1,1</m:t>
                        </m:r>
                      </m:e>
                    </m:d>
                    <m:r>
                      <a:rPr lang="en-AU">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1−1,1</m:t>
                        </m:r>
                      </m:e>
                    </m:d>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0,1</m:t>
                        </m:r>
                      </m:e>
                    </m:d>
                    <m:r>
                      <a:rPr lang="en-AU" i="1">
                        <a:solidFill>
                          <a:schemeClr val="tx2"/>
                        </a:solidFill>
                        <a:latin typeface="Cambria Math" panose="02040503050406030204" pitchFamily="18" charset="0"/>
                      </a:rPr>
                      <m:t>=0</m:t>
                    </m:r>
                  </m:oMath>
                </a14:m>
                <a:endParaRPr lang="en-AU" dirty="0"/>
              </a:p>
            </p:txBody>
          </p:sp>
        </mc:Choice>
        <mc:Fallback xmlns="">
          <p:sp>
            <p:nvSpPr>
              <p:cNvPr id="4" name="Rectangle 3">
                <a:extLst>
                  <a:ext uri="{FF2B5EF4-FFF2-40B4-BE49-F238E27FC236}">
                    <a16:creationId xmlns:a16="http://schemas.microsoft.com/office/drawing/2014/main" id="{E189C688-9836-4961-A313-21A49B6EF224}"/>
                  </a:ext>
                </a:extLst>
              </p:cNvPr>
              <p:cNvSpPr>
                <a:spLocks noRot="1" noChangeAspect="1" noMove="1" noResize="1" noEditPoints="1" noAdjustHandles="1" noChangeArrowheads="1" noChangeShapeType="1" noTextEdit="1"/>
              </p:cNvSpPr>
              <p:nvPr/>
            </p:nvSpPr>
            <p:spPr>
              <a:xfrm>
                <a:off x="4713888" y="3938183"/>
                <a:ext cx="4461642" cy="923330"/>
              </a:xfrm>
              <a:prstGeom prst="rect">
                <a:avLst/>
              </a:prstGeom>
              <a:blipFill>
                <a:blip r:embed="rId6"/>
                <a:stretch>
                  <a:fillRect l="-1093"/>
                </a:stretch>
              </a:blipFill>
            </p:spPr>
            <p:txBody>
              <a:bodyPr/>
              <a:lstStyle/>
              <a:p>
                <a:r>
                  <a:rPr lang="en-AU">
                    <a:noFill/>
                  </a:rPr>
                  <a:t> </a:t>
                </a:r>
              </a:p>
            </p:txBody>
          </p:sp>
        </mc:Fallback>
      </mc:AlternateContent>
    </p:spTree>
    <p:extLst>
      <p:ext uri="{BB962C8B-B14F-4D97-AF65-F5344CB8AC3E}">
        <p14:creationId xmlns:p14="http://schemas.microsoft.com/office/powerpoint/2010/main" val="145514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131139775"/>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D9EBBF-868E-4DD6-BC7F-A62A19DA6FC8}"/>
                  </a:ext>
                </a:extLst>
              </p:cNvPr>
              <p:cNvSpPr txBox="1"/>
              <p:nvPr/>
            </p:nvSpPr>
            <p:spPr>
              <a:xfrm>
                <a:off x="4603530" y="3735203"/>
                <a:ext cx="4461642" cy="861774"/>
              </a:xfrm>
              <a:prstGeom prst="rect">
                <a:avLst/>
              </a:prstGeom>
              <a:noFill/>
            </p:spPr>
            <p:txBody>
              <a:bodyPr wrap="square" rtlCol="0">
                <a:spAutoFit/>
              </a:bodyPr>
              <a:lstStyle/>
              <a:p>
                <a:r>
                  <a:rPr lang="en-AU" sz="1600" dirty="0">
                    <a:solidFill>
                      <a:schemeClr val="tx2"/>
                    </a:solidFill>
                  </a:rPr>
                  <a:t>Calculating value for </a:t>
                </a:r>
                <a14:m>
                  <m:oMath xmlns:m="http://schemas.openxmlformats.org/officeDocument/2006/math">
                    <m:r>
                      <a:rPr lang="en-AU" sz="1600" i="1" dirty="0" smtClean="0">
                        <a:solidFill>
                          <a:schemeClr val="tx2"/>
                        </a:solidFill>
                        <a:latin typeface="Cambria Math" panose="02040503050406030204" pitchFamily="18" charset="0"/>
                      </a:rPr>
                      <m:t>𝑉</m:t>
                    </m:r>
                    <m:r>
                      <a:rPr lang="en-AU" sz="1600" i="1" dirty="0" smtClean="0">
                        <a:solidFill>
                          <a:schemeClr val="tx2"/>
                        </a:solidFill>
                        <a:latin typeface="Cambria Math" panose="02040503050406030204" pitchFamily="18" charset="0"/>
                      </a:rPr>
                      <m:t>[2,1]</m:t>
                    </m:r>
                  </m:oMath>
                </a14:m>
                <a:r>
                  <a:rPr lang="en-AU" sz="1600" dirty="0">
                    <a:solidFill>
                      <a:schemeClr val="tx2"/>
                    </a:solidFill>
                  </a:rPr>
                  <a:t>; </a:t>
                </a:r>
                <a14:m>
                  <m:oMath xmlns:m="http://schemas.openxmlformats.org/officeDocument/2006/math">
                    <m:r>
                      <a:rPr lang="en-AU" sz="1600" i="1" dirty="0" smtClean="0">
                        <a:solidFill>
                          <a:srgbClr val="C00000"/>
                        </a:solidFill>
                        <a:latin typeface="Cambria Math" panose="02040503050406030204" pitchFamily="18" charset="0"/>
                      </a:rPr>
                      <m:t>𝑖</m:t>
                    </m:r>
                    <m:r>
                      <a:rPr lang="en-AU" sz="1600" i="1" dirty="0">
                        <a:solidFill>
                          <a:srgbClr val="C00000"/>
                        </a:solidFill>
                        <a:latin typeface="Cambria Math" panose="02040503050406030204" pitchFamily="18" charset="0"/>
                      </a:rPr>
                      <m:t>=</m:t>
                    </m:r>
                    <m:r>
                      <a:rPr lang="en-AU" sz="1600" b="0" i="1" dirty="0" smtClean="0">
                        <a:solidFill>
                          <a:srgbClr val="C00000"/>
                        </a:solidFill>
                        <a:latin typeface="Cambria Math" panose="02040503050406030204" pitchFamily="18" charset="0"/>
                      </a:rPr>
                      <m:t>2</m:t>
                    </m:r>
                    <m:r>
                      <a:rPr lang="en-AU" sz="1600" i="1" dirty="0" smtClean="0">
                        <a:solidFill>
                          <a:srgbClr val="C00000"/>
                        </a:solidFill>
                        <a:latin typeface="Cambria Math" panose="02040503050406030204" pitchFamily="18" charset="0"/>
                      </a:rPr>
                      <m:t>, </m:t>
                    </m:r>
                    <m:r>
                      <a:rPr lang="en-AU" sz="1600" i="1" dirty="0" smtClean="0">
                        <a:solidFill>
                          <a:srgbClr val="C00000"/>
                        </a:solidFill>
                        <a:latin typeface="Cambria Math" panose="02040503050406030204" pitchFamily="18" charset="0"/>
                      </a:rPr>
                      <m:t>𝑗</m:t>
                    </m:r>
                    <m:r>
                      <a:rPr lang="en-AU" sz="1600" i="1" dirty="0" smtClean="0">
                        <a:solidFill>
                          <a:srgbClr val="C00000"/>
                        </a:solidFill>
                        <a:latin typeface="Cambria Math" panose="02040503050406030204" pitchFamily="18" charset="0"/>
                      </a:rPr>
                      <m:t>=1</m:t>
                    </m:r>
                  </m:oMath>
                </a14:m>
                <a:endParaRPr lang="en-AU" sz="16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1600" i="1" smtClean="0">
                          <a:solidFill>
                            <a:schemeClr val="tx2"/>
                          </a:solidFill>
                          <a:latin typeface="Cambria Math" panose="02040503050406030204" pitchFamily="18" charset="0"/>
                        </a:rPr>
                        <m:t>𝑗</m:t>
                      </m:r>
                      <m:r>
                        <a:rPr lang="en-AU" sz="1600" i="1" smtClean="0">
                          <a:solidFill>
                            <a:schemeClr val="tx2"/>
                          </a:solidFill>
                          <a:latin typeface="Cambria Math" panose="02040503050406030204" pitchFamily="18" charset="0"/>
                        </a:rPr>
                        <m:t>−</m:t>
                      </m:r>
                      <m:sSub>
                        <m:sSubPr>
                          <m:ctrlPr>
                            <a:rPr lang="en-AU" sz="1600" i="1">
                              <a:solidFill>
                                <a:schemeClr val="tx2"/>
                              </a:solidFill>
                              <a:latin typeface="Cambria Math" panose="02040503050406030204" pitchFamily="18" charset="0"/>
                            </a:rPr>
                          </m:ctrlPr>
                        </m:sSubPr>
                        <m:e>
                          <m:r>
                            <a:rPr lang="en-AU" sz="1600" i="1">
                              <a:solidFill>
                                <a:schemeClr val="tx2"/>
                              </a:solidFill>
                              <a:latin typeface="Cambria Math" panose="02040503050406030204" pitchFamily="18" charset="0"/>
                            </a:rPr>
                            <m:t>𝑤</m:t>
                          </m:r>
                        </m:e>
                        <m:sub>
                          <m:r>
                            <a:rPr lang="en-AU" sz="1600" i="1">
                              <a:solidFill>
                                <a:schemeClr val="tx2"/>
                              </a:solidFill>
                              <a:latin typeface="Cambria Math" panose="02040503050406030204" pitchFamily="18" charset="0"/>
                            </a:rPr>
                            <m:t>𝑖</m:t>
                          </m:r>
                        </m:sub>
                      </m:sSub>
                      <m:r>
                        <a:rPr lang="en-AU" sz="1600" b="0" i="1" smtClean="0">
                          <a:solidFill>
                            <a:schemeClr val="tx2"/>
                          </a:solidFill>
                          <a:latin typeface="Cambria Math" panose="02040503050406030204" pitchFamily="18" charset="0"/>
                        </a:rPr>
                        <m:t>=1−</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2</m:t>
                          </m:r>
                        </m:sub>
                      </m:sSub>
                      <m:r>
                        <a:rPr lang="en-AU" sz="1600" b="0" i="1" smtClean="0">
                          <a:solidFill>
                            <a:schemeClr val="tx2"/>
                          </a:solidFill>
                          <a:latin typeface="Cambria Math" panose="02040503050406030204" pitchFamily="18" charset="0"/>
                        </a:rPr>
                        <m:t>=1−2=−1</m:t>
                      </m:r>
                      <m:r>
                        <a:rPr lang="en-AU" sz="1600" b="0" i="1" smtClean="0">
                          <a:solidFill>
                            <a:schemeClr val="tx2"/>
                          </a:solidFill>
                          <a:latin typeface="Cambria Math" panose="02040503050406030204" pitchFamily="18" charset="0"/>
                          <a:ea typeface="Cambria Math" panose="02040503050406030204" pitchFamily="18" charset="0"/>
                        </a:rPr>
                        <m:t>&lt;0               </m:t>
                      </m:r>
                    </m:oMath>
                  </m:oMathPara>
                </a14:m>
                <a:endParaRPr lang="en-AU" sz="1600" b="0" dirty="0">
                  <a:solidFill>
                    <a:schemeClr val="tx2"/>
                  </a:solidFill>
                  <a:ea typeface="Cambria Math" panose="02040503050406030204" pitchFamily="18" charset="0"/>
                </a:endParaRPr>
              </a:p>
              <a:p>
                <a:r>
                  <a:rPr lang="en-AU" sz="1600" dirty="0">
                    <a:sym typeface="Wingdings" panose="05000000000000000000" pitchFamily="2" charset="2"/>
                  </a:rPr>
                  <a:t> </a:t>
                </a:r>
                <a14:m>
                  <m:oMath xmlns:m="http://schemas.openxmlformats.org/officeDocument/2006/math">
                    <m:r>
                      <a:rPr lang="en-AU" sz="1600" i="1">
                        <a:solidFill>
                          <a:schemeClr val="tx2"/>
                        </a:solidFill>
                        <a:latin typeface="Cambria Math" panose="02040503050406030204" pitchFamily="18" charset="0"/>
                      </a:rPr>
                      <m:t>𝑉</m:t>
                    </m:r>
                    <m:d>
                      <m:dPr>
                        <m:begChr m:val="["/>
                        <m:endChr m:val="]"/>
                        <m:ctrlPr>
                          <a:rPr lang="en-AU" sz="1600" i="1">
                            <a:solidFill>
                              <a:schemeClr val="tx2"/>
                            </a:solidFill>
                            <a:latin typeface="Cambria Math" panose="02040503050406030204" pitchFamily="18" charset="0"/>
                          </a:rPr>
                        </m:ctrlPr>
                      </m:dPr>
                      <m:e>
                        <m:r>
                          <a:rPr lang="en-AU" sz="1600" b="0" i="1" smtClean="0">
                            <a:solidFill>
                              <a:schemeClr val="tx2"/>
                            </a:solidFill>
                            <a:latin typeface="Cambria Math" panose="02040503050406030204" pitchFamily="18" charset="0"/>
                          </a:rPr>
                          <m:t>2</m:t>
                        </m:r>
                        <m:r>
                          <a:rPr lang="en-AU" sz="1600" i="1">
                            <a:solidFill>
                              <a:schemeClr val="tx2"/>
                            </a:solidFill>
                            <a:latin typeface="Cambria Math" panose="02040503050406030204" pitchFamily="18" charset="0"/>
                          </a:rPr>
                          <m:t>,</m:t>
                        </m:r>
                        <m:r>
                          <a:rPr lang="en-AU" sz="1600" b="0" i="1" smtClean="0">
                            <a:solidFill>
                              <a:schemeClr val="tx2"/>
                            </a:solidFill>
                            <a:latin typeface="Cambria Math" panose="02040503050406030204" pitchFamily="18" charset="0"/>
                          </a:rPr>
                          <m:t>1</m:t>
                        </m:r>
                      </m:e>
                    </m:d>
                    <m:r>
                      <a:rPr lang="en-AU" sz="1600" b="0" i="0" smtClean="0">
                        <a:solidFill>
                          <a:schemeClr val="tx2"/>
                        </a:solidFill>
                        <a:latin typeface="Cambria Math" panose="02040503050406030204" pitchFamily="18" charset="0"/>
                      </a:rPr>
                      <m:t>=</m:t>
                    </m:r>
                    <m:r>
                      <a:rPr lang="en-AU" sz="1600" i="1">
                        <a:solidFill>
                          <a:schemeClr val="tx2"/>
                        </a:solidFill>
                        <a:latin typeface="Cambria Math" panose="02040503050406030204" pitchFamily="18" charset="0"/>
                      </a:rPr>
                      <m:t>𝑉</m:t>
                    </m:r>
                    <m:d>
                      <m:dPr>
                        <m:begChr m:val="["/>
                        <m:endChr m:val="]"/>
                        <m:ctrlPr>
                          <a:rPr lang="en-AU" sz="1600" i="1">
                            <a:solidFill>
                              <a:schemeClr val="tx2"/>
                            </a:solidFill>
                            <a:latin typeface="Cambria Math" panose="02040503050406030204" pitchFamily="18" charset="0"/>
                          </a:rPr>
                        </m:ctrlPr>
                      </m:dPr>
                      <m:e>
                        <m:r>
                          <a:rPr lang="en-AU" sz="1600" i="1">
                            <a:solidFill>
                              <a:schemeClr val="tx2"/>
                            </a:solidFill>
                            <a:latin typeface="Cambria Math" panose="02040503050406030204" pitchFamily="18" charset="0"/>
                          </a:rPr>
                          <m:t>𝑖</m:t>
                        </m:r>
                        <m:r>
                          <a:rPr lang="en-AU" sz="1600" b="0" i="1" smtClean="0">
                            <a:solidFill>
                              <a:schemeClr val="tx2"/>
                            </a:solidFill>
                            <a:latin typeface="Cambria Math" panose="02040503050406030204" pitchFamily="18" charset="0"/>
                          </a:rPr>
                          <m:t>−1</m:t>
                        </m:r>
                        <m:r>
                          <a:rPr lang="en-AU" sz="1600" i="1">
                            <a:solidFill>
                              <a:schemeClr val="tx2"/>
                            </a:solidFill>
                            <a:latin typeface="Cambria Math" panose="02040503050406030204" pitchFamily="18" charset="0"/>
                          </a:rPr>
                          <m:t>,</m:t>
                        </m:r>
                        <m:r>
                          <a:rPr lang="en-AU" sz="1600" i="1">
                            <a:solidFill>
                              <a:schemeClr val="tx2"/>
                            </a:solidFill>
                            <a:latin typeface="Cambria Math" panose="02040503050406030204" pitchFamily="18" charset="0"/>
                          </a:rPr>
                          <m:t>𝑗</m:t>
                        </m:r>
                      </m:e>
                    </m:d>
                    <m:r>
                      <a:rPr lang="en-AU" sz="1600" b="0" i="1" smtClean="0">
                        <a:solidFill>
                          <a:schemeClr val="tx2"/>
                        </a:solidFill>
                        <a:latin typeface="Cambria Math" panose="02040503050406030204" pitchFamily="18" charset="0"/>
                      </a:rPr>
                      <m:t>=</m:t>
                    </m:r>
                    <m:r>
                      <a:rPr lang="en-AU" sz="1600" b="0" i="1" smtClean="0">
                        <a:solidFill>
                          <a:schemeClr val="tx2"/>
                        </a:solidFill>
                        <a:latin typeface="Cambria Math" panose="02040503050406030204" pitchFamily="18" charset="0"/>
                      </a:rPr>
                      <m:t>𝑉</m:t>
                    </m:r>
                    <m:d>
                      <m:dPr>
                        <m:begChr m:val="["/>
                        <m:endChr m:val="]"/>
                        <m:ctrlPr>
                          <a:rPr lang="en-AU" sz="1600" b="0" i="1" smtClean="0">
                            <a:solidFill>
                              <a:schemeClr val="tx2"/>
                            </a:solidFill>
                            <a:latin typeface="Cambria Math" panose="02040503050406030204" pitchFamily="18" charset="0"/>
                          </a:rPr>
                        </m:ctrlPr>
                      </m:dPr>
                      <m:e>
                        <m:r>
                          <a:rPr lang="en-AU" sz="1600" b="0" i="1" smtClean="0">
                            <a:solidFill>
                              <a:schemeClr val="tx2"/>
                            </a:solidFill>
                            <a:latin typeface="Cambria Math" panose="02040503050406030204" pitchFamily="18" charset="0"/>
                          </a:rPr>
                          <m:t>2−1,1</m:t>
                        </m:r>
                      </m:e>
                    </m:d>
                    <m:r>
                      <a:rPr lang="en-AU" sz="1600" b="0" i="1" smtClean="0">
                        <a:solidFill>
                          <a:schemeClr val="tx2"/>
                        </a:solidFill>
                        <a:latin typeface="Cambria Math" panose="02040503050406030204" pitchFamily="18" charset="0"/>
                      </a:rPr>
                      <m:t>=</m:t>
                    </m:r>
                    <m:r>
                      <a:rPr lang="en-AU" sz="1600" b="0" i="1" smtClean="0">
                        <a:solidFill>
                          <a:schemeClr val="tx2"/>
                        </a:solidFill>
                        <a:latin typeface="Cambria Math" panose="02040503050406030204" pitchFamily="18" charset="0"/>
                      </a:rPr>
                      <m:t>𝑉</m:t>
                    </m:r>
                    <m:d>
                      <m:dPr>
                        <m:begChr m:val="["/>
                        <m:endChr m:val="]"/>
                        <m:ctrlPr>
                          <a:rPr lang="en-AU" sz="1600" b="0" i="1" smtClean="0">
                            <a:solidFill>
                              <a:schemeClr val="tx2"/>
                            </a:solidFill>
                            <a:latin typeface="Cambria Math" panose="02040503050406030204" pitchFamily="18" charset="0"/>
                          </a:rPr>
                        </m:ctrlPr>
                      </m:dPr>
                      <m:e>
                        <m:r>
                          <a:rPr lang="en-AU" sz="1600" b="0" i="1" smtClean="0">
                            <a:solidFill>
                              <a:schemeClr val="tx2"/>
                            </a:solidFill>
                            <a:latin typeface="Cambria Math" panose="02040503050406030204" pitchFamily="18" charset="0"/>
                          </a:rPr>
                          <m:t>1,1</m:t>
                        </m:r>
                      </m:e>
                    </m:d>
                    <m:r>
                      <a:rPr lang="en-AU" sz="1600" b="0" i="1" smtClean="0">
                        <a:solidFill>
                          <a:schemeClr val="tx2"/>
                        </a:solidFill>
                        <a:latin typeface="Cambria Math" panose="02040503050406030204" pitchFamily="18" charset="0"/>
                      </a:rPr>
                      <m:t>=0</m:t>
                    </m:r>
                  </m:oMath>
                </a14:m>
                <a:endParaRPr lang="en-AU" sz="1600" dirty="0"/>
              </a:p>
            </p:txBody>
          </p:sp>
        </mc:Choice>
        <mc:Fallback xmlns="">
          <p:sp>
            <p:nvSpPr>
              <p:cNvPr id="7" name="TextBox 6">
                <a:extLst>
                  <a:ext uri="{FF2B5EF4-FFF2-40B4-BE49-F238E27FC236}">
                    <a16:creationId xmlns:a16="http://schemas.microsoft.com/office/drawing/2014/main" id="{CED9EBBF-868E-4DD6-BC7F-A62A19DA6FC8}"/>
                  </a:ext>
                </a:extLst>
              </p:cNvPr>
              <p:cNvSpPr txBox="1">
                <a:spLocks noRot="1" noChangeAspect="1" noMove="1" noResize="1" noEditPoints="1" noAdjustHandles="1" noChangeArrowheads="1" noChangeShapeType="1" noTextEdit="1"/>
              </p:cNvSpPr>
              <p:nvPr/>
            </p:nvSpPr>
            <p:spPr>
              <a:xfrm>
                <a:off x="4603530" y="3735203"/>
                <a:ext cx="4461642" cy="861774"/>
              </a:xfrm>
              <a:prstGeom prst="rect">
                <a:avLst/>
              </a:prstGeom>
              <a:blipFill>
                <a:blip r:embed="rId5"/>
                <a:stretch>
                  <a:fillRect l="-683" t="-2128" b="-4965"/>
                </a:stretch>
              </a:blipFill>
            </p:spPr>
            <p:txBody>
              <a:bodyPr/>
              <a:lstStyle/>
              <a:p>
                <a:r>
                  <a:rPr lang="en-AU">
                    <a:noFill/>
                  </a:rPr>
                  <a:t> </a:t>
                </a:r>
              </a:p>
            </p:txBody>
          </p:sp>
        </mc:Fallback>
      </mc:AlternateContent>
    </p:spTree>
    <p:extLst>
      <p:ext uri="{BB962C8B-B14F-4D97-AF65-F5344CB8AC3E}">
        <p14:creationId xmlns:p14="http://schemas.microsoft.com/office/powerpoint/2010/main" val="6723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646469391"/>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5"/>
                <a:stretch>
                  <a:fillRect b="-1475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D9EBBF-868E-4DD6-BC7F-A62A19DA6FC8}"/>
                  </a:ext>
                </a:extLst>
              </p:cNvPr>
              <p:cNvSpPr txBox="1"/>
              <p:nvPr/>
            </p:nvSpPr>
            <p:spPr>
              <a:xfrm>
                <a:off x="4572000" y="4129341"/>
                <a:ext cx="4903077" cy="338554"/>
              </a:xfrm>
              <a:prstGeom prst="rect">
                <a:avLst/>
              </a:prstGeom>
              <a:noFill/>
            </p:spPr>
            <p:txBody>
              <a:bodyPr wrap="square" rtlCol="0">
                <a:spAutoFit/>
              </a:bodyPr>
              <a:lstStyle/>
              <a:p>
                <a:r>
                  <a:rPr lang="en-AU" sz="1600" dirty="0">
                    <a:solidFill>
                      <a:schemeClr val="tx2"/>
                    </a:solidFill>
                  </a:rPr>
                  <a:t>Calculating value for </a:t>
                </a:r>
                <a14:m>
                  <m:oMath xmlns:m="http://schemas.openxmlformats.org/officeDocument/2006/math">
                    <m:r>
                      <a:rPr lang="en-AU" sz="1600" i="1" dirty="0" smtClean="0">
                        <a:solidFill>
                          <a:schemeClr val="tx2"/>
                        </a:solidFill>
                        <a:latin typeface="Cambria Math" panose="02040503050406030204" pitchFamily="18" charset="0"/>
                      </a:rPr>
                      <m:t>𝑉</m:t>
                    </m:r>
                    <m:r>
                      <a:rPr lang="en-AU" sz="1600" i="1" dirty="0" smtClean="0">
                        <a:solidFill>
                          <a:schemeClr val="tx2"/>
                        </a:solidFill>
                        <a:latin typeface="Cambria Math" panose="02040503050406030204" pitchFamily="18" charset="0"/>
                      </a:rPr>
                      <m:t>[3,1]</m:t>
                    </m:r>
                  </m:oMath>
                </a14:m>
                <a:r>
                  <a:rPr lang="en-AU" sz="1600" dirty="0">
                    <a:solidFill>
                      <a:schemeClr val="tx2"/>
                    </a:solidFill>
                  </a:rPr>
                  <a:t>; </a:t>
                </a:r>
                <a14:m>
                  <m:oMath xmlns:m="http://schemas.openxmlformats.org/officeDocument/2006/math">
                    <m:r>
                      <a:rPr lang="en-AU" sz="1600" i="1" dirty="0" smtClean="0">
                        <a:solidFill>
                          <a:srgbClr val="C00000"/>
                        </a:solidFill>
                        <a:latin typeface="Cambria Math" panose="02040503050406030204" pitchFamily="18" charset="0"/>
                      </a:rPr>
                      <m:t>𝑖</m:t>
                    </m:r>
                    <m:r>
                      <a:rPr lang="en-AU" sz="1600" i="1" dirty="0">
                        <a:solidFill>
                          <a:srgbClr val="C00000"/>
                        </a:solidFill>
                        <a:latin typeface="Cambria Math" panose="02040503050406030204" pitchFamily="18" charset="0"/>
                      </a:rPr>
                      <m:t>=</m:t>
                    </m:r>
                    <m:r>
                      <a:rPr lang="en-AU" sz="1600" b="0" i="1" dirty="0" smtClean="0">
                        <a:solidFill>
                          <a:srgbClr val="C00000"/>
                        </a:solidFill>
                        <a:latin typeface="Cambria Math" panose="02040503050406030204" pitchFamily="18" charset="0"/>
                      </a:rPr>
                      <m:t>3</m:t>
                    </m:r>
                    <m:r>
                      <a:rPr lang="en-AU" sz="1600" i="1" dirty="0" smtClean="0">
                        <a:solidFill>
                          <a:srgbClr val="C00000"/>
                        </a:solidFill>
                        <a:latin typeface="Cambria Math" panose="02040503050406030204" pitchFamily="18" charset="0"/>
                      </a:rPr>
                      <m:t>, </m:t>
                    </m:r>
                    <m:r>
                      <a:rPr lang="en-AU" sz="1600" i="1" dirty="0" smtClean="0">
                        <a:solidFill>
                          <a:srgbClr val="C00000"/>
                        </a:solidFill>
                        <a:latin typeface="Cambria Math" panose="02040503050406030204" pitchFamily="18" charset="0"/>
                      </a:rPr>
                      <m:t>𝑗</m:t>
                    </m:r>
                    <m:r>
                      <a:rPr lang="en-AU" sz="1600" i="1" dirty="0" smtClean="0">
                        <a:solidFill>
                          <a:srgbClr val="C00000"/>
                        </a:solidFill>
                        <a:latin typeface="Cambria Math" panose="02040503050406030204" pitchFamily="18" charset="0"/>
                      </a:rPr>
                      <m:t>=1</m:t>
                    </m:r>
                  </m:oMath>
                </a14:m>
                <a:endParaRPr lang="en-AU" sz="1600" i="1" dirty="0">
                  <a:solidFill>
                    <a:srgbClr val="C00000"/>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ED9EBBF-868E-4DD6-BC7F-A62A19DA6FC8}"/>
                  </a:ext>
                </a:extLst>
              </p:cNvPr>
              <p:cNvSpPr txBox="1">
                <a:spLocks noRot="1" noChangeAspect="1" noMove="1" noResize="1" noEditPoints="1" noAdjustHandles="1" noChangeArrowheads="1" noChangeShapeType="1" noTextEdit="1"/>
              </p:cNvSpPr>
              <p:nvPr/>
            </p:nvSpPr>
            <p:spPr>
              <a:xfrm>
                <a:off x="4572000" y="4129341"/>
                <a:ext cx="4903077" cy="338554"/>
              </a:xfrm>
              <a:prstGeom prst="rect">
                <a:avLst/>
              </a:prstGeom>
              <a:blipFill>
                <a:blip r:embed="rId6"/>
                <a:stretch>
                  <a:fillRect l="-622" t="-5357" b="-21429"/>
                </a:stretch>
              </a:blipFill>
            </p:spPr>
            <p:txBody>
              <a:bodyPr/>
              <a:lstStyle/>
              <a:p>
                <a:r>
                  <a:rPr lang="en-AU">
                    <a:noFill/>
                  </a:rPr>
                  <a:t> </a:t>
                </a:r>
              </a:p>
            </p:txBody>
          </p:sp>
        </mc:Fallback>
      </mc:AlternateContent>
    </p:spTree>
    <p:extLst>
      <p:ext uri="{BB962C8B-B14F-4D97-AF65-F5344CB8AC3E}">
        <p14:creationId xmlns:p14="http://schemas.microsoft.com/office/powerpoint/2010/main" val="390202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15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15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592468655"/>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15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15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759942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rgbClr val="C00000"/>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24009558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rgbClr val="C00000"/>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23779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1AE8F6-C06A-4E3D-A048-8BA0BCA040D1}"/>
              </a:ext>
            </a:extLst>
          </p:cNvPr>
          <p:cNvSpPr>
            <a:spLocks noGrp="1"/>
          </p:cNvSpPr>
          <p:nvPr>
            <p:ph idx="1"/>
          </p:nvPr>
        </p:nvSpPr>
        <p:spPr/>
        <p:txBody>
          <a:bodyPr numCol="2"/>
          <a:lstStyle/>
          <a:p>
            <a:pPr marL="457200" indent="-457200">
              <a:lnSpc>
                <a:spcPct val="100000"/>
              </a:lnSpc>
              <a:spcBef>
                <a:spcPts val="600"/>
              </a:spcBef>
              <a:buFont typeface="+mj-lt"/>
              <a:buAutoNum type="arabicPeriod"/>
            </a:pPr>
            <a:r>
              <a:rPr lang="en-AU" sz="2200" b="1" dirty="0"/>
              <a:t>Dynamic Programming</a:t>
            </a:r>
          </a:p>
          <a:p>
            <a:pPr marL="857250" lvl="1" indent="-457200">
              <a:lnSpc>
                <a:spcPct val="100000"/>
              </a:lnSpc>
              <a:spcBef>
                <a:spcPts val="600"/>
              </a:spcBef>
            </a:pPr>
            <a:r>
              <a:rPr lang="en-AU" dirty="0"/>
              <a:t>Knapsack Problem</a:t>
            </a:r>
          </a:p>
          <a:p>
            <a:pPr marL="457200" indent="-457200">
              <a:lnSpc>
                <a:spcPct val="100000"/>
              </a:lnSpc>
              <a:spcBef>
                <a:spcPts val="600"/>
              </a:spcBef>
              <a:buFont typeface="+mj-lt"/>
              <a:buAutoNum type="arabicPeriod"/>
            </a:pPr>
            <a:r>
              <a:rPr lang="en-AU" sz="2200" b="1" dirty="0"/>
              <a:t>Greedy Approach</a:t>
            </a:r>
          </a:p>
          <a:p>
            <a:pPr marL="857250" lvl="1" indent="-457200">
              <a:lnSpc>
                <a:spcPct val="100000"/>
              </a:lnSpc>
              <a:spcBef>
                <a:spcPts val="600"/>
              </a:spcBef>
            </a:pPr>
            <a:r>
              <a:rPr lang="en-AU" dirty="0"/>
              <a:t>Prim’s Algorithm (minimum spanning tree)</a:t>
            </a:r>
          </a:p>
          <a:p>
            <a:pPr marL="857250" lvl="1" indent="-457200">
              <a:lnSpc>
                <a:spcPct val="100000"/>
              </a:lnSpc>
              <a:spcBef>
                <a:spcPts val="600"/>
              </a:spcBef>
            </a:pPr>
            <a:r>
              <a:rPr lang="en-AU" dirty="0"/>
              <a:t>Dijkstra’s Algorithm (shortest path distance)</a:t>
            </a:r>
          </a:p>
          <a:p>
            <a:pPr marL="457200" indent="-457200">
              <a:lnSpc>
                <a:spcPct val="100000"/>
              </a:lnSpc>
              <a:spcBef>
                <a:spcPts val="600"/>
              </a:spcBef>
              <a:buFont typeface="+mj-lt"/>
              <a:buAutoNum type="arabicPeriod"/>
            </a:pPr>
            <a:endParaRPr lang="en-AU" sz="2200" dirty="0"/>
          </a:p>
          <a:p>
            <a:pPr marL="457200" indent="-457200">
              <a:lnSpc>
                <a:spcPct val="100000"/>
              </a:lnSpc>
              <a:spcBef>
                <a:spcPts val="600"/>
              </a:spcBef>
              <a:buFont typeface="+mj-lt"/>
              <a:buAutoNum type="arabicPeriod"/>
            </a:pPr>
            <a:endParaRPr lang="en-AU" sz="2200" dirty="0"/>
          </a:p>
          <a:p>
            <a:pPr marL="457200" indent="-457200">
              <a:lnSpc>
                <a:spcPct val="100000"/>
              </a:lnSpc>
              <a:spcBef>
                <a:spcPts val="600"/>
              </a:spcBef>
              <a:buFont typeface="+mj-lt"/>
              <a:buAutoNum type="arabicPeriod"/>
            </a:pPr>
            <a:r>
              <a:rPr lang="en-AU" sz="2200" b="1" dirty="0"/>
              <a:t>Stable matching problem</a:t>
            </a:r>
          </a:p>
          <a:p>
            <a:pPr marL="857250" lvl="1" indent="-457200">
              <a:lnSpc>
                <a:spcPct val="100000"/>
              </a:lnSpc>
              <a:spcBef>
                <a:spcPts val="600"/>
              </a:spcBef>
            </a:pPr>
            <a:r>
              <a:rPr lang="en-AU" dirty="0"/>
              <a:t>Gale-Shapley Algorithm</a:t>
            </a:r>
          </a:p>
          <a:p>
            <a:pPr marL="457200" indent="-457200">
              <a:lnSpc>
                <a:spcPct val="100000"/>
              </a:lnSpc>
              <a:spcBef>
                <a:spcPts val="600"/>
              </a:spcBef>
              <a:buFont typeface="+mj-lt"/>
              <a:buAutoNum type="arabicPeriod"/>
            </a:pPr>
            <a:r>
              <a:rPr lang="en-AU" sz="2200" b="1" dirty="0"/>
              <a:t>Summary</a:t>
            </a:r>
          </a:p>
        </p:txBody>
      </p:sp>
      <p:sp>
        <p:nvSpPr>
          <p:cNvPr id="3" name="Title 2">
            <a:extLst>
              <a:ext uri="{FF2B5EF4-FFF2-40B4-BE49-F238E27FC236}">
                <a16:creationId xmlns:a16="http://schemas.microsoft.com/office/drawing/2014/main" id="{1D271F7A-0A67-4AD4-8921-FB51D27B1630}"/>
              </a:ext>
            </a:extLst>
          </p:cNvPr>
          <p:cNvSpPr>
            <a:spLocks noGrp="1"/>
          </p:cNvSpPr>
          <p:nvPr>
            <p:ph type="title"/>
          </p:nvPr>
        </p:nvSpPr>
        <p:spPr/>
        <p:txBody>
          <a:bodyPr/>
          <a:lstStyle/>
          <a:p>
            <a:r>
              <a:rPr lang="en-AU" dirty="0"/>
              <a:t>Agenda</a:t>
            </a:r>
          </a:p>
        </p:txBody>
      </p:sp>
    </p:spTree>
    <p:extLst>
      <p:ext uri="{BB962C8B-B14F-4D97-AF65-F5344CB8AC3E}">
        <p14:creationId xmlns:p14="http://schemas.microsoft.com/office/powerpoint/2010/main" val="449047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rgbClr val="C00000"/>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465791292"/>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rgbClr val="C00000"/>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471DF60-0F3F-4463-A55E-CB1D6AF19A20}"/>
                  </a:ext>
                </a:extLst>
              </p:cNvPr>
              <p:cNvSpPr/>
              <p:nvPr/>
            </p:nvSpPr>
            <p:spPr>
              <a:xfrm>
                <a:off x="5302939" y="3750801"/>
                <a:ext cx="4197944" cy="369332"/>
              </a:xfrm>
              <a:prstGeom prst="rect">
                <a:avLst/>
              </a:prstGeom>
            </p:spPr>
            <p:txBody>
              <a:bodyPr wrap="square">
                <a:spAutoFit/>
              </a:bodyPr>
              <a:lstStyle/>
              <a:p>
                <a:r>
                  <a:rPr lang="en-AU" dirty="0">
                    <a:solidFill>
                      <a:schemeClr val="tx2"/>
                    </a:solidFill>
                  </a:rPr>
                  <a:t>Calculating </a:t>
                </a:r>
                <a14:m>
                  <m:oMath xmlns:m="http://schemas.openxmlformats.org/officeDocument/2006/math">
                    <m:r>
                      <a:rPr lang="en-AU" i="1" dirty="0">
                        <a:solidFill>
                          <a:schemeClr val="tx2"/>
                        </a:solidFill>
                        <a:latin typeface="Cambria Math" panose="02040503050406030204" pitchFamily="18" charset="0"/>
                      </a:rPr>
                      <m:t>𝑉</m:t>
                    </m:r>
                    <m:r>
                      <a:rPr lang="en-AU" i="1" dirty="0">
                        <a:solidFill>
                          <a:schemeClr val="tx2"/>
                        </a:solidFill>
                        <a:latin typeface="Cambria Math" panose="02040503050406030204" pitchFamily="18" charset="0"/>
                      </a:rPr>
                      <m:t>[2, 2]</m:t>
                    </m:r>
                  </m:oMath>
                </a14:m>
                <a:r>
                  <a:rPr lang="en-AU" dirty="0">
                    <a:solidFill>
                      <a:schemeClr val="tx2"/>
                    </a:solidFill>
                  </a:rPr>
                  <a:t>; </a:t>
                </a:r>
                <a14:m>
                  <m:oMath xmlns:m="http://schemas.openxmlformats.org/officeDocument/2006/math">
                    <m:r>
                      <a:rPr lang="en-AU" i="1" dirty="0">
                        <a:solidFill>
                          <a:srgbClr val="C00000"/>
                        </a:solidFill>
                        <a:latin typeface="Cambria Math" panose="02040503050406030204" pitchFamily="18" charset="0"/>
                      </a:rPr>
                      <m:t>𝑖</m:t>
                    </m:r>
                    <m:r>
                      <a:rPr lang="en-AU" i="1" dirty="0">
                        <a:solidFill>
                          <a:srgbClr val="C00000"/>
                        </a:solidFill>
                        <a:latin typeface="Cambria Math" panose="02040503050406030204" pitchFamily="18" charset="0"/>
                      </a:rPr>
                      <m:t>=2, </m:t>
                    </m:r>
                    <m:r>
                      <a:rPr lang="en-AU" i="1" dirty="0">
                        <a:solidFill>
                          <a:srgbClr val="C00000"/>
                        </a:solidFill>
                        <a:latin typeface="Cambria Math" panose="02040503050406030204" pitchFamily="18" charset="0"/>
                      </a:rPr>
                      <m:t>𝑗</m:t>
                    </m:r>
                    <m:r>
                      <a:rPr lang="en-AU" i="1" dirty="0">
                        <a:solidFill>
                          <a:srgbClr val="C00000"/>
                        </a:solidFill>
                        <a:latin typeface="Cambria Math" panose="02040503050406030204" pitchFamily="18" charset="0"/>
                      </a:rPr>
                      <m:t>=2</m:t>
                    </m:r>
                  </m:oMath>
                </a14:m>
                <a:endParaRPr lang="en-AU" i="1" dirty="0">
                  <a:solidFill>
                    <a:srgbClr val="C00000"/>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A471DF60-0F3F-4463-A55E-CB1D6AF19A20}"/>
                  </a:ext>
                </a:extLst>
              </p:cNvPr>
              <p:cNvSpPr>
                <a:spLocks noRot="1" noChangeAspect="1" noMove="1" noResize="1" noEditPoints="1" noAdjustHandles="1" noChangeArrowheads="1" noChangeShapeType="1" noTextEdit="1"/>
              </p:cNvSpPr>
              <p:nvPr/>
            </p:nvSpPr>
            <p:spPr>
              <a:xfrm>
                <a:off x="5302939" y="3750801"/>
                <a:ext cx="4197944" cy="369332"/>
              </a:xfrm>
              <a:prstGeom prst="rect">
                <a:avLst/>
              </a:prstGeom>
              <a:blipFill>
                <a:blip r:embed="rId5"/>
                <a:stretch>
                  <a:fillRect l="-1306" t="-8197" b="-24590"/>
                </a:stretch>
              </a:blipFill>
            </p:spPr>
            <p:txBody>
              <a:bodyPr/>
              <a:lstStyle/>
              <a:p>
                <a:r>
                  <a:rPr lang="en-AU">
                    <a:noFill/>
                  </a:rPr>
                  <a:t> </a:t>
                </a:r>
              </a:p>
            </p:txBody>
          </p:sp>
        </mc:Fallback>
      </mc:AlternateContent>
    </p:spTree>
    <p:extLst>
      <p:ext uri="{BB962C8B-B14F-4D97-AF65-F5344CB8AC3E}">
        <p14:creationId xmlns:p14="http://schemas.microsoft.com/office/powerpoint/2010/main" val="3607262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20</a:t>
                          </a: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76317788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20</a:t>
                          </a: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49824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74843295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062435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624140505"/>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891577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35743400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514579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85637923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404973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236702451"/>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5"/>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907807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4072507621"/>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5"/>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905246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281723158"/>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5"/>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59222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accent1"/>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0070C0"/>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b="1" dirty="0">
                              <a:solidFill>
                                <a:schemeClr val="tx2"/>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46659721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accent1"/>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0070C0"/>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b="1" dirty="0">
                              <a:solidFill>
                                <a:schemeClr val="tx2"/>
                              </a:solidFill>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5"/>
                <a:stretch>
                  <a:fillRect b="-1475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F053DA-593D-435C-A9AC-D0742DDDE522}"/>
                  </a:ext>
                </a:extLst>
              </p:cNvPr>
              <p:cNvSpPr/>
              <p:nvPr/>
            </p:nvSpPr>
            <p:spPr>
              <a:xfrm>
                <a:off x="6505060" y="4166090"/>
                <a:ext cx="2477344" cy="584775"/>
              </a:xfrm>
              <a:prstGeom prst="rect">
                <a:avLst/>
              </a:prstGeom>
            </p:spPr>
            <p:txBody>
              <a:bodyPr wrap="square">
                <a:spAutoFit/>
              </a:bodyPr>
              <a:lstStyle/>
              <a:p>
                <a:r>
                  <a:rPr lang="en-AU" sz="1600" dirty="0">
                    <a:solidFill>
                      <a:schemeClr val="tx2"/>
                    </a:solidFill>
                  </a:rPr>
                  <a:t>Calc. </a:t>
                </a:r>
                <a14:m>
                  <m:oMath xmlns:m="http://schemas.openxmlformats.org/officeDocument/2006/math">
                    <m:r>
                      <a:rPr lang="en-AU" sz="1600" i="1" dirty="0">
                        <a:solidFill>
                          <a:schemeClr val="tx2"/>
                        </a:solidFill>
                        <a:latin typeface="Cambria Math" panose="02040503050406030204" pitchFamily="18" charset="0"/>
                      </a:rPr>
                      <m:t>𝑉</m:t>
                    </m:r>
                    <m:r>
                      <a:rPr lang="en-AU" sz="1600" i="1" dirty="0">
                        <a:solidFill>
                          <a:schemeClr val="tx2"/>
                        </a:solidFill>
                        <a:latin typeface="Cambria Math" panose="02040503050406030204" pitchFamily="18" charset="0"/>
                      </a:rPr>
                      <m:t>[3, 4]</m:t>
                    </m:r>
                  </m:oMath>
                </a14:m>
                <a:r>
                  <a:rPr lang="en-AU" sz="1600" dirty="0">
                    <a:solidFill>
                      <a:schemeClr val="tx2"/>
                    </a:solidFill>
                  </a:rPr>
                  <a:t>; </a:t>
                </a:r>
                <a14:m>
                  <m:oMath xmlns:m="http://schemas.openxmlformats.org/officeDocument/2006/math">
                    <m:r>
                      <a:rPr lang="en-AU" sz="1600" i="1" dirty="0">
                        <a:solidFill>
                          <a:srgbClr val="C00000"/>
                        </a:solidFill>
                        <a:latin typeface="Cambria Math" panose="02040503050406030204" pitchFamily="18" charset="0"/>
                      </a:rPr>
                      <m:t>𝑖</m:t>
                    </m:r>
                    <m:r>
                      <a:rPr lang="en-AU" sz="1600" i="1" dirty="0">
                        <a:solidFill>
                          <a:srgbClr val="C00000"/>
                        </a:solidFill>
                        <a:latin typeface="Cambria Math" panose="02040503050406030204" pitchFamily="18" charset="0"/>
                      </a:rPr>
                      <m:t>=3, </m:t>
                    </m:r>
                    <m:r>
                      <a:rPr lang="en-AU" sz="1600" i="1" dirty="0">
                        <a:solidFill>
                          <a:srgbClr val="C00000"/>
                        </a:solidFill>
                        <a:latin typeface="Cambria Math" panose="02040503050406030204" pitchFamily="18" charset="0"/>
                      </a:rPr>
                      <m:t>𝑗</m:t>
                    </m:r>
                    <m:r>
                      <a:rPr lang="en-AU" sz="1600" i="1" dirty="0">
                        <a:solidFill>
                          <a:srgbClr val="C00000"/>
                        </a:solidFill>
                        <a:latin typeface="Cambria Math" panose="02040503050406030204" pitchFamily="18" charset="0"/>
                      </a:rPr>
                      <m:t>=4</m:t>
                    </m:r>
                  </m:oMath>
                </a14:m>
                <a:endParaRPr lang="en-AU" sz="1600" b="0" dirty="0">
                  <a:solidFill>
                    <a:srgbClr val="C00000"/>
                  </a:solidFill>
                </a:endParaRPr>
              </a:p>
              <a:p>
                <a:pPr/>
                <a14:m>
                  <m:oMathPara xmlns:m="http://schemas.openxmlformats.org/officeDocument/2006/math">
                    <m:oMathParaPr>
                      <m:jc m:val="centerGroup"/>
                    </m:oMathParaPr>
                    <m:oMath xmlns:m="http://schemas.openxmlformats.org/officeDocument/2006/math">
                      <m:func>
                        <m:funcPr>
                          <m:ctrlPr>
                            <a:rPr lang="en-AU" sz="1600" i="1">
                              <a:solidFill>
                                <a:schemeClr val="tx2"/>
                              </a:solidFill>
                              <a:latin typeface="Cambria Math" panose="02040503050406030204" pitchFamily="18" charset="0"/>
                            </a:rPr>
                          </m:ctrlPr>
                        </m:funcPr>
                        <m:fName>
                          <m:r>
                            <m:rPr>
                              <m:sty m:val="p"/>
                            </m:rPr>
                            <a:rPr lang="en-AU" sz="1600">
                              <a:solidFill>
                                <a:schemeClr val="tx2"/>
                              </a:solidFill>
                              <a:latin typeface="Cambria Math" panose="02040503050406030204" pitchFamily="18" charset="0"/>
                            </a:rPr>
                            <m:t>max</m:t>
                          </m:r>
                        </m:fName>
                        <m:e>
                          <m:d>
                            <m:dPr>
                              <m:ctrlPr>
                                <a:rPr lang="en-AU" sz="1600" i="1">
                                  <a:solidFill>
                                    <a:schemeClr val="tx2"/>
                                  </a:solidFill>
                                  <a:latin typeface="Cambria Math" panose="02040503050406030204" pitchFamily="18" charset="0"/>
                                </a:rPr>
                              </m:ctrlPr>
                            </m:dPr>
                            <m:e>
                              <m:r>
                                <a:rPr lang="en-AU" sz="1600" i="1">
                                  <a:solidFill>
                                    <a:schemeClr val="tx2"/>
                                  </a:solidFill>
                                  <a:latin typeface="Cambria Math" panose="02040503050406030204" pitchFamily="18" charset="0"/>
                                </a:rPr>
                                <m:t>𝑉</m:t>
                              </m:r>
                              <m:d>
                                <m:dPr>
                                  <m:begChr m:val="["/>
                                  <m:endChr m:val="]"/>
                                  <m:ctrlPr>
                                    <a:rPr lang="en-AU" sz="1600" i="1">
                                      <a:solidFill>
                                        <a:schemeClr val="tx2"/>
                                      </a:solidFill>
                                      <a:latin typeface="Cambria Math" panose="02040503050406030204" pitchFamily="18" charset="0"/>
                                    </a:rPr>
                                  </m:ctrlPr>
                                </m:dPr>
                                <m:e>
                                  <m:r>
                                    <a:rPr lang="en-AU" sz="1600" b="0" i="1" smtClean="0">
                                      <a:solidFill>
                                        <a:schemeClr val="tx2"/>
                                      </a:solidFill>
                                      <a:latin typeface="Cambria Math" panose="02040503050406030204" pitchFamily="18" charset="0"/>
                                    </a:rPr>
                                    <m:t>2</m:t>
                                  </m:r>
                                  <m:r>
                                    <a:rPr lang="en-AU" sz="1600" i="1">
                                      <a:solidFill>
                                        <a:schemeClr val="tx2"/>
                                      </a:solidFill>
                                      <a:latin typeface="Cambria Math" panose="02040503050406030204" pitchFamily="18" charset="0"/>
                                    </a:rPr>
                                    <m:t>,</m:t>
                                  </m:r>
                                  <m:r>
                                    <a:rPr lang="en-AU" sz="1600" b="0" i="1" smtClean="0">
                                      <a:solidFill>
                                        <a:schemeClr val="tx2"/>
                                      </a:solidFill>
                                      <a:latin typeface="Cambria Math" panose="02040503050406030204" pitchFamily="18" charset="0"/>
                                    </a:rPr>
                                    <m:t> 4</m:t>
                                  </m:r>
                                </m:e>
                              </m:d>
                              <m:r>
                                <a:rPr lang="en-AU" sz="1600" i="1">
                                  <a:solidFill>
                                    <a:schemeClr val="tx2"/>
                                  </a:solidFill>
                                  <a:latin typeface="Cambria Math" panose="02040503050406030204" pitchFamily="18" charset="0"/>
                                </a:rPr>
                                <m:t>,</m:t>
                              </m:r>
                              <m:sSub>
                                <m:sSubPr>
                                  <m:ctrlPr>
                                    <a:rPr lang="en-AU" sz="1600" i="1">
                                      <a:solidFill>
                                        <a:schemeClr val="tx2"/>
                                      </a:solidFill>
                                      <a:latin typeface="Cambria Math" panose="02040503050406030204" pitchFamily="18" charset="0"/>
                                    </a:rPr>
                                  </m:ctrlPr>
                                </m:sSubPr>
                                <m:e>
                                  <m:r>
                                    <a:rPr lang="en-AU" sz="1600" i="1">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3</m:t>
                                  </m:r>
                                </m:sub>
                              </m:sSub>
                              <m:r>
                                <a:rPr lang="en-AU" sz="1600" i="1">
                                  <a:solidFill>
                                    <a:schemeClr val="tx2"/>
                                  </a:solidFill>
                                  <a:latin typeface="Cambria Math" panose="02040503050406030204" pitchFamily="18" charset="0"/>
                                </a:rPr>
                                <m:t>+</m:t>
                              </m:r>
                              <m:r>
                                <a:rPr lang="en-AU" sz="1600" i="1">
                                  <a:solidFill>
                                    <a:schemeClr val="tx2"/>
                                  </a:solidFill>
                                  <a:latin typeface="Cambria Math" panose="02040503050406030204" pitchFamily="18" charset="0"/>
                                </a:rPr>
                                <m:t>𝑉</m:t>
                              </m:r>
                              <m:d>
                                <m:dPr>
                                  <m:begChr m:val="["/>
                                  <m:endChr m:val="]"/>
                                  <m:ctrlPr>
                                    <a:rPr lang="en-AU" sz="1600" i="1">
                                      <a:solidFill>
                                        <a:schemeClr val="tx2"/>
                                      </a:solidFill>
                                      <a:latin typeface="Cambria Math" panose="02040503050406030204" pitchFamily="18" charset="0"/>
                                    </a:rPr>
                                  </m:ctrlPr>
                                </m:dPr>
                                <m:e>
                                  <m:r>
                                    <a:rPr lang="en-AU" sz="1600" b="0" i="1" smtClean="0">
                                      <a:solidFill>
                                        <a:schemeClr val="tx2"/>
                                      </a:solidFill>
                                      <a:latin typeface="Cambria Math" panose="02040503050406030204" pitchFamily="18" charset="0"/>
                                    </a:rPr>
                                    <m:t>2</m:t>
                                  </m:r>
                                  <m:r>
                                    <a:rPr lang="en-AU" sz="1600" i="1">
                                      <a:solidFill>
                                        <a:schemeClr val="tx2"/>
                                      </a:solidFill>
                                      <a:latin typeface="Cambria Math" panose="02040503050406030204" pitchFamily="18" charset="0"/>
                                    </a:rPr>
                                    <m:t>,</m:t>
                                  </m:r>
                                  <m:r>
                                    <a:rPr lang="en-AU" sz="1600" b="0" i="1" smtClean="0">
                                      <a:solidFill>
                                        <a:schemeClr val="tx2"/>
                                      </a:solidFill>
                                      <a:latin typeface="Cambria Math" panose="02040503050406030204" pitchFamily="18" charset="0"/>
                                    </a:rPr>
                                    <m:t> 3</m:t>
                                  </m:r>
                                </m:e>
                              </m:d>
                            </m:e>
                          </m:d>
                        </m:e>
                      </m:func>
                    </m:oMath>
                  </m:oMathPara>
                </a14:m>
                <a:endParaRPr lang="en-AU" sz="1600" i="1" dirty="0">
                  <a:solidFill>
                    <a:srgbClr val="C00000"/>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ADF053DA-593D-435C-A9AC-D0742DDDE522}"/>
                  </a:ext>
                </a:extLst>
              </p:cNvPr>
              <p:cNvSpPr>
                <a:spLocks noRot="1" noChangeAspect="1" noMove="1" noResize="1" noEditPoints="1" noAdjustHandles="1" noChangeArrowheads="1" noChangeShapeType="1" noTextEdit="1"/>
              </p:cNvSpPr>
              <p:nvPr/>
            </p:nvSpPr>
            <p:spPr>
              <a:xfrm>
                <a:off x="6505060" y="4166090"/>
                <a:ext cx="2477344" cy="584775"/>
              </a:xfrm>
              <a:prstGeom prst="rect">
                <a:avLst/>
              </a:prstGeom>
              <a:blipFill>
                <a:blip r:embed="rId6"/>
                <a:stretch>
                  <a:fillRect l="-1232" t="-3125"/>
                </a:stretch>
              </a:blipFill>
            </p:spPr>
            <p:txBody>
              <a:bodyPr/>
              <a:lstStyle/>
              <a:p>
                <a:r>
                  <a:rPr lang="en-AU">
                    <a:noFill/>
                  </a:rPr>
                  <a:t> </a:t>
                </a:r>
              </a:p>
            </p:txBody>
          </p:sp>
        </mc:Fallback>
      </mc:AlternateContent>
    </p:spTree>
    <p:extLst>
      <p:ext uri="{BB962C8B-B14F-4D97-AF65-F5344CB8AC3E}">
        <p14:creationId xmlns:p14="http://schemas.microsoft.com/office/powerpoint/2010/main" val="5116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a:t>
            </a:r>
            <a:r>
              <a:rPr lang="en-US"/>
              <a:t>Backtracking – ADD!!</a:t>
            </a:r>
            <a:endParaRPr lang="en-US" dirty="0"/>
          </a:p>
        </p:txBody>
      </p:sp>
    </p:spTree>
    <p:extLst>
      <p:ext uri="{BB962C8B-B14F-4D97-AF65-F5344CB8AC3E}">
        <p14:creationId xmlns:p14="http://schemas.microsoft.com/office/powerpoint/2010/main" val="2502965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834098919"/>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962682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4285069562"/>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a:ln>
                                <a:noFill/>
                              </a:ln>
                              <a:solidFill>
                                <a:srgbClr val="C00000"/>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628694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553456583"/>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67037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55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552630634"/>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55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1435966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accent1"/>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accent1"/>
                              </a:solidFill>
                              <a:effectLst/>
                              <a:uLnTx/>
                              <a:uFillTx/>
                              <a:latin typeface="+mn-lt"/>
                              <a:ea typeface="+mn-ea"/>
                              <a:cs typeface="+mn-cs"/>
                            </a:rPr>
                            <a:t>55</a:t>
                          </a:r>
                          <a:endParaRPr lang="en-AU" sz="2000" dirty="0">
                            <a:solidFill>
                              <a:schemeClr val="accent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accent1"/>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solidFill>
                                <a:schemeClr val="tx2"/>
                              </a:solidFill>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119983279"/>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accent1"/>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accent1"/>
                              </a:solidFill>
                              <a:effectLst/>
                              <a:uLnTx/>
                              <a:uFillTx/>
                              <a:latin typeface="+mn-lt"/>
                              <a:ea typeface="+mn-ea"/>
                              <a:cs typeface="+mn-cs"/>
                            </a:rPr>
                            <a:t>55</a:t>
                          </a:r>
                          <a:endParaRPr lang="en-AU" sz="2000" dirty="0">
                            <a:solidFill>
                              <a:schemeClr val="accent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b="1" dirty="0">
                              <a:solidFill>
                                <a:schemeClr val="tx2"/>
                              </a:solidFill>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2969398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357147409"/>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91856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2418598651"/>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rgbClr val="C00000"/>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3721266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lstStyle/>
          <a:p>
            <a:r>
              <a:rPr lang="en-AU" dirty="0"/>
              <a:t>Bottom-Up DP algorithm</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000054"/>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365482630"/>
                  </p:ext>
                </p:extLst>
              </p:nvPr>
            </p:nvGraphicFramePr>
            <p:xfrm>
              <a:off x="827687" y="2104529"/>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rgbClr val="C00000"/>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8B2C24-731D-4125-973D-626448EF8C52}"/>
                  </a:ext>
                </a:extLst>
              </p:cNvPr>
              <p:cNvSpPr/>
              <p:nvPr/>
            </p:nvSpPr>
            <p:spPr>
              <a:xfrm>
                <a:off x="930165" y="977410"/>
                <a:ext cx="7488621"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eqArr>
                            <m:eqArrPr>
                              <m:ctrlPr>
                                <a:rPr lang="en-AU" i="1">
                                  <a:solidFill>
                                    <a:schemeClr val="tx2"/>
                                  </a:solidFill>
                                  <a:latin typeface="Cambria Math" panose="02040503050406030204" pitchFamily="18" charset="0"/>
                                </a:rPr>
                              </m:ctrlPr>
                            </m:eqArrPr>
                            <m:e>
                              <m:func>
                                <m:funcPr>
                                  <m:ctrlPr>
                                    <a:rPr lang="en-AU" i="1">
                                      <a:solidFill>
                                        <a:schemeClr val="tx2"/>
                                      </a:solidFill>
                                      <a:latin typeface="Cambria Math" panose="02040503050406030204" pitchFamily="18" charset="0"/>
                                    </a:rPr>
                                  </m:ctrlPr>
                                </m:funcPr>
                                <m:fName>
                                  <m:r>
                                    <m:rPr>
                                      <m:sty m:val="p"/>
                                    </m:rPr>
                                    <a:rPr lang="en-AU">
                                      <a:solidFill>
                                        <a:schemeClr val="tx2"/>
                                      </a:solidFill>
                                      <a:latin typeface="Cambria Math" panose="02040503050406030204" pitchFamily="18" charset="0"/>
                                    </a:rPr>
                                    <m:t>max</m:t>
                                  </m:r>
                                </m:fName>
                                <m:e>
                                  <m:d>
                                    <m:dPr>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𝑣</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m:t>
                                      </m:r>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e>
                                      </m:d>
                                    </m:e>
                                  </m:d>
                                </m:e>
                              </m:func>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ea typeface="Cambria Math" panose="02040503050406030204" pitchFamily="18" charset="0"/>
                                </a:rPr>
                                <m:t>≥0</m:t>
                              </m:r>
                            </m:e>
                            <m:e>
                              <m:r>
                                <a:rPr lang="en-AU" i="1">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rPr>
                                    <m:t>−1,</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                                                      </m:t>
                              </m:r>
                              <m:r>
                                <m:rPr>
                                  <m:sty m:val="p"/>
                                </m:rPr>
                                <a:rPr lang="en-AU">
                                  <a:solidFill>
                                    <a:schemeClr val="tx2"/>
                                  </a:solidFill>
                                  <a:latin typeface="Cambria Math" panose="02040503050406030204" pitchFamily="18" charset="0"/>
                                </a:rPr>
                                <m:t>if</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𝑗</m:t>
                              </m:r>
                              <m:r>
                                <a:rPr lang="en-AU" i="1">
                                  <a:solidFill>
                                    <a:schemeClr val="tx2"/>
                                  </a:solidFill>
                                  <a:latin typeface="Cambria Math" panose="02040503050406030204" pitchFamily="18" charset="0"/>
                                </a:rPr>
                                <m:t>−</m:t>
                              </m:r>
                              <m:sSub>
                                <m:sSubPr>
                                  <m:ctrlPr>
                                    <a:rPr lang="en-AU" i="1">
                                      <a:solidFill>
                                        <a:schemeClr val="tx2"/>
                                      </a:solidFill>
                                      <a:latin typeface="Cambria Math" panose="02040503050406030204" pitchFamily="18" charset="0"/>
                                    </a:rPr>
                                  </m:ctrlPr>
                                </m:sSubPr>
                                <m:e>
                                  <m:r>
                                    <a:rPr lang="en-AU" i="1">
                                      <a:solidFill>
                                        <a:schemeClr val="tx2"/>
                                      </a:solidFill>
                                      <a:latin typeface="Cambria Math" panose="02040503050406030204" pitchFamily="18" charset="0"/>
                                    </a:rPr>
                                    <m:t>𝑤</m:t>
                                  </m:r>
                                </m:e>
                                <m:sub>
                                  <m:r>
                                    <a:rPr lang="en-AU" i="1">
                                      <a:solidFill>
                                        <a:schemeClr val="tx2"/>
                                      </a:solidFill>
                                      <a:latin typeface="Cambria Math" panose="02040503050406030204" pitchFamily="18" charset="0"/>
                                    </a:rPr>
                                    <m:t>𝑖</m:t>
                                  </m:r>
                                </m:sub>
                              </m:sSub>
                              <m:r>
                                <a:rPr lang="en-AU" i="1">
                                  <a:solidFill>
                                    <a:schemeClr val="tx2"/>
                                  </a:solidFill>
                                  <a:latin typeface="Cambria Math" panose="02040503050406030204" pitchFamily="18" charset="0"/>
                                </a:rPr>
                                <m:t>&lt;0</m:t>
                              </m:r>
                            </m:e>
                          </m:eqArr>
                        </m:e>
                      </m:d>
                    </m:oMath>
                  </m:oMathPara>
                </a14:m>
                <a:endParaRPr lang="en-AU" dirty="0">
                  <a:solidFill>
                    <a:schemeClr val="tx2"/>
                  </a:solidFill>
                </a:endParaRPr>
              </a:p>
            </p:txBody>
          </p:sp>
        </mc:Choice>
        <mc:Fallback xmlns="">
          <p:sp>
            <p:nvSpPr>
              <p:cNvPr id="8" name="Rectangle 7">
                <a:extLst>
                  <a:ext uri="{FF2B5EF4-FFF2-40B4-BE49-F238E27FC236}">
                    <a16:creationId xmlns:a16="http://schemas.microsoft.com/office/drawing/2014/main" id="{9C8B2C24-731D-4125-973D-626448EF8C52}"/>
                  </a:ext>
                </a:extLst>
              </p:cNvPr>
              <p:cNvSpPr>
                <a:spLocks noRot="1" noChangeAspect="1" noMove="1" noResize="1" noEditPoints="1" noAdjustHandles="1" noChangeArrowheads="1" noChangeShapeType="1" noTextEdit="1"/>
              </p:cNvSpPr>
              <p:nvPr/>
            </p:nvSpPr>
            <p:spPr>
              <a:xfrm>
                <a:off x="930165" y="977410"/>
                <a:ext cx="7488621" cy="71019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2C04CE-E9A0-4691-8549-38E63625AFEB}"/>
                  </a:ext>
                </a:extLst>
              </p:cNvPr>
              <p:cNvSpPr/>
              <p:nvPr/>
            </p:nvSpPr>
            <p:spPr>
              <a:xfrm>
                <a:off x="1558973" y="1630339"/>
                <a:ext cx="46071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smtClean="0">
                          <a:solidFill>
                            <a:schemeClr val="tx2"/>
                          </a:solidFill>
                          <a:latin typeface="Cambria Math" panose="02040503050406030204" pitchFamily="18" charset="0"/>
                        </a:rPr>
                        <m:t>𝑉</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m:t>
                          </m:r>
                          <m:r>
                            <a:rPr lang="en-AU" i="1">
                              <a:solidFill>
                                <a:schemeClr val="tx2"/>
                              </a:solidFill>
                              <a:latin typeface="Cambria Math" panose="02040503050406030204" pitchFamily="18" charset="0"/>
                            </a:rPr>
                            <m:t>𝑗</m:t>
                          </m:r>
                        </m:e>
                      </m:d>
                      <m:r>
                        <a:rPr lang="en-AU" i="1">
                          <a:solidFill>
                            <a:schemeClr val="tx2"/>
                          </a:solidFill>
                          <a:latin typeface="Cambria Math" panose="02040503050406030204" pitchFamily="18" charset="0"/>
                        </a:rPr>
                        <m:t>=0 </m:t>
                      </m:r>
                      <m:r>
                        <m:rPr>
                          <m:sty m:val="p"/>
                        </m:rPr>
                        <a:rPr lang="en-AU">
                          <a:solidFill>
                            <a:schemeClr val="tx2"/>
                          </a:solidFill>
                          <a:latin typeface="Cambria Math" panose="02040503050406030204" pitchFamily="18" charset="0"/>
                        </a:rPr>
                        <m:t>for</m:t>
                      </m:r>
                      <m:r>
                        <a:rPr lang="en-AU" i="1">
                          <a:solidFill>
                            <a:schemeClr val="tx2"/>
                          </a:solidFill>
                          <a:latin typeface="Cambria Math" panose="02040503050406030204" pitchFamily="18" charset="0"/>
                        </a:rPr>
                        <m:t> </m:t>
                      </m:r>
                      <m:r>
                        <a:rPr lang="en-AU" i="1">
                          <a:solidFill>
                            <a:schemeClr val="tx2"/>
                          </a:solidFill>
                          <a:latin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and</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𝑉</m:t>
                      </m:r>
                      <m:d>
                        <m:dPr>
                          <m:begChr m:val="["/>
                          <m:endChr m:val="]"/>
                          <m:ctrlPr>
                            <a:rPr lang="en-AU" i="1">
                              <a:solidFill>
                                <a:schemeClr val="tx2"/>
                              </a:solidFill>
                              <a:latin typeface="Cambria Math" panose="02040503050406030204" pitchFamily="18" charset="0"/>
                              <a:ea typeface="Cambria Math" panose="02040503050406030204" pitchFamily="18" charset="0"/>
                            </a:rPr>
                          </m:ctrlPr>
                        </m:dPr>
                        <m:e>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e>
                      </m:d>
                      <m:r>
                        <a:rPr lang="en-AU" i="1">
                          <a:solidFill>
                            <a:schemeClr val="tx2"/>
                          </a:solidFill>
                          <a:latin typeface="Cambria Math" panose="02040503050406030204" pitchFamily="18" charset="0"/>
                          <a:ea typeface="Cambria Math" panose="02040503050406030204" pitchFamily="18" charset="0"/>
                        </a:rPr>
                        <m:t>=0 </m:t>
                      </m:r>
                      <m:r>
                        <m:rPr>
                          <m:sty m:val="p"/>
                        </m:rPr>
                        <a:rPr lang="en-AU">
                          <a:solidFill>
                            <a:schemeClr val="tx2"/>
                          </a:solidFill>
                          <a:latin typeface="Cambria Math" panose="02040503050406030204" pitchFamily="18" charset="0"/>
                          <a:ea typeface="Cambria Math" panose="02040503050406030204" pitchFamily="18" charset="0"/>
                        </a:rPr>
                        <m:t>for</m:t>
                      </m:r>
                      <m:r>
                        <a:rPr lang="en-AU" i="1">
                          <a:solidFill>
                            <a:schemeClr val="tx2"/>
                          </a:solidFill>
                          <a:latin typeface="Cambria Math" panose="02040503050406030204" pitchFamily="18" charset="0"/>
                          <a:ea typeface="Cambria Math" panose="02040503050406030204" pitchFamily="18" charset="0"/>
                        </a:rPr>
                        <m:t> </m:t>
                      </m:r>
                      <m:r>
                        <a:rPr lang="en-AU" i="1">
                          <a:solidFill>
                            <a:schemeClr val="tx2"/>
                          </a:solidFill>
                          <a:latin typeface="Cambria Math" panose="02040503050406030204" pitchFamily="18" charset="0"/>
                          <a:ea typeface="Cambria Math" panose="02040503050406030204" pitchFamily="18" charset="0"/>
                        </a:rPr>
                        <m:t>𝑖</m:t>
                      </m:r>
                      <m:r>
                        <a:rPr lang="en-AU" i="1">
                          <a:solidFill>
                            <a:schemeClr val="tx2"/>
                          </a:solidFill>
                          <a:latin typeface="Cambria Math" panose="02040503050406030204" pitchFamily="18" charset="0"/>
                          <a:ea typeface="Cambria Math" panose="02040503050406030204" pitchFamily="18" charset="0"/>
                        </a:rPr>
                        <m:t>≥0</m:t>
                      </m:r>
                    </m:oMath>
                  </m:oMathPara>
                </a14:m>
                <a:endParaRPr lang="en-AU" dirty="0">
                  <a:solidFill>
                    <a:schemeClr val="tx2"/>
                  </a:solidFill>
                </a:endParaRPr>
              </a:p>
            </p:txBody>
          </p:sp>
        </mc:Choice>
        <mc:Fallback xmlns="">
          <p:sp>
            <p:nvSpPr>
              <p:cNvPr id="9" name="Rectangle 8">
                <a:extLst>
                  <a:ext uri="{FF2B5EF4-FFF2-40B4-BE49-F238E27FC236}">
                    <a16:creationId xmlns:a16="http://schemas.microsoft.com/office/drawing/2014/main" id="{9E2C04CE-E9A0-4691-8549-38E63625AFEB}"/>
                  </a:ext>
                </a:extLst>
              </p:cNvPr>
              <p:cNvSpPr>
                <a:spLocks noRot="1" noChangeAspect="1" noMove="1" noResize="1" noEditPoints="1" noAdjustHandles="1" noChangeArrowheads="1" noChangeShapeType="1" noTextEdit="1"/>
              </p:cNvSpPr>
              <p:nvPr/>
            </p:nvSpPr>
            <p:spPr>
              <a:xfrm>
                <a:off x="1558973" y="1630339"/>
                <a:ext cx="4607159" cy="369332"/>
              </a:xfrm>
              <a:prstGeom prst="rect">
                <a:avLst/>
              </a:prstGeom>
              <a:blipFill>
                <a:blip r:embed="rId4"/>
                <a:stretch>
                  <a:fillRect b="-14754"/>
                </a:stretch>
              </a:blipFill>
            </p:spPr>
            <p:txBody>
              <a:bodyPr/>
              <a:lstStyle/>
              <a:p>
                <a:r>
                  <a:rPr lang="en-AU">
                    <a:noFill/>
                  </a:rPr>
                  <a:t> </a:t>
                </a:r>
              </a:p>
            </p:txBody>
          </p:sp>
        </mc:Fallback>
      </mc:AlternateContent>
    </p:spTree>
    <p:extLst>
      <p:ext uri="{BB962C8B-B14F-4D97-AF65-F5344CB8AC3E}">
        <p14:creationId xmlns:p14="http://schemas.microsoft.com/office/powerpoint/2010/main" val="594391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125D402-5D91-4CF7-9401-0211173E331C}"/>
                  </a:ext>
                </a:extLst>
              </p:cNvPr>
              <p:cNvSpPr>
                <a:spLocks noGrp="1"/>
              </p:cNvSpPr>
              <p:nvPr>
                <p:ph idx="1"/>
              </p:nvPr>
            </p:nvSpPr>
            <p:spPr/>
            <p:txBody>
              <a:bodyPr/>
              <a:lstStyle/>
              <a:p>
                <a:pPr marL="0" indent="0">
                  <a:lnSpc>
                    <a:spcPct val="100000"/>
                  </a:lnSpc>
                  <a:buNone/>
                </a:pPr>
                <a:r>
                  <a:rPr lang="en-AU" dirty="0"/>
                  <a:t>How to find the set of items to include? Use </a:t>
                </a:r>
                <a:r>
                  <a:rPr lang="en-AU" dirty="0">
                    <a:solidFill>
                      <a:srgbClr val="C00000"/>
                    </a:solidFill>
                  </a:rPr>
                  <a:t>backtrack</a:t>
                </a:r>
                <a:r>
                  <a:rPr lang="en-AU" dirty="0"/>
                  <a:t>, similar to </a:t>
                </a:r>
                <a:r>
                  <a:rPr lang="en-AU" dirty="0">
                    <a:solidFill>
                      <a:srgbClr val="C00000"/>
                    </a:solidFill>
                  </a:rPr>
                  <a:t>edit distance </a:t>
                </a:r>
                <a:r>
                  <a:rPr lang="en-AU" dirty="0"/>
                  <a:t>and </a:t>
                </a:r>
                <a:r>
                  <a:rPr lang="en-AU" dirty="0">
                    <a:solidFill>
                      <a:srgbClr val="C00000"/>
                    </a:solidFill>
                  </a:rPr>
                  <a:t>coin-row problem</a:t>
                </a:r>
                <a:r>
                  <a:rPr lang="en-AU" dirty="0"/>
                  <a:t>.</a:t>
                </a:r>
              </a:p>
              <a:p>
                <a:pPr marL="457200" indent="-457200">
                  <a:lnSpc>
                    <a:spcPct val="100000"/>
                  </a:lnSpc>
                  <a:buFont typeface="+mj-lt"/>
                  <a:buAutoNum type="arabicPeriod"/>
                </a:pPr>
                <a:r>
                  <a:rPr lang="en-AU" dirty="0"/>
                  <a:t>From </a:t>
                </a:r>
                <a14:m>
                  <m:oMath xmlns:m="http://schemas.openxmlformats.org/officeDocument/2006/math">
                    <m:r>
                      <a:rPr lang="en-AU" i="1" dirty="0" smtClean="0">
                        <a:latin typeface="Cambria Math" panose="02040503050406030204" pitchFamily="18" charset="0"/>
                      </a:rPr>
                      <m:t>𝑉</m:t>
                    </m:r>
                    <m:r>
                      <a:rPr lang="en-AU" i="1" dirty="0" smtClean="0">
                        <a:latin typeface="Cambria Math" panose="02040503050406030204" pitchFamily="18" charset="0"/>
                      </a:rPr>
                      <m:t>[</m:t>
                    </m:r>
                    <m:r>
                      <a:rPr lang="en-AU" i="1" dirty="0" err="1" smtClean="0">
                        <a:latin typeface="Cambria Math" panose="02040503050406030204" pitchFamily="18" charset="0"/>
                      </a:rPr>
                      <m:t>𝑛</m:t>
                    </m:r>
                    <m:r>
                      <a:rPr lang="en-AU" i="1" dirty="0" err="1" smtClean="0">
                        <a:latin typeface="Cambria Math" panose="02040503050406030204" pitchFamily="18" charset="0"/>
                      </a:rPr>
                      <m:t>,</m:t>
                    </m:r>
                    <m:r>
                      <a:rPr lang="en-AU" i="1" dirty="0" err="1" smtClean="0">
                        <a:latin typeface="Cambria Math" panose="02040503050406030204" pitchFamily="18" charset="0"/>
                      </a:rPr>
                      <m:t>𝑊</m:t>
                    </m:r>
                    <m:r>
                      <a:rPr lang="en-AU" i="1" dirty="0">
                        <a:latin typeface="Cambria Math" panose="02040503050406030204" pitchFamily="18" charset="0"/>
                      </a:rPr>
                      <m:t>]</m:t>
                    </m:r>
                  </m:oMath>
                </a14:m>
                <a:r>
                  <a:rPr lang="en-AU" dirty="0"/>
                  <a:t>, trace back how we arrived at this table cell – either from </a:t>
                </a:r>
                <a14:m>
                  <m:oMath xmlns:m="http://schemas.openxmlformats.org/officeDocument/2006/math">
                    <m:r>
                      <a:rPr lang="en-AU" i="1" dirty="0" smtClean="0">
                        <a:latin typeface="Cambria Math" panose="02040503050406030204" pitchFamily="18" charset="0"/>
                      </a:rPr>
                      <m:t>𝑉</m:t>
                    </m:r>
                    <m:r>
                      <a:rPr lang="en-AU" i="1" dirty="0" smtClean="0">
                        <a:latin typeface="Cambria Math" panose="02040503050406030204" pitchFamily="18" charset="0"/>
                      </a:rPr>
                      <m:t>[</m:t>
                    </m:r>
                    <m:r>
                      <a:rPr lang="en-AU" i="1" dirty="0" smtClean="0">
                        <a:latin typeface="Cambria Math" panose="02040503050406030204" pitchFamily="18" charset="0"/>
                      </a:rPr>
                      <m:t>𝑛</m:t>
                    </m:r>
                    <m:r>
                      <a:rPr lang="en-AU" i="1" dirty="0" smtClean="0">
                        <a:latin typeface="Cambria Math" panose="02040503050406030204" pitchFamily="18" charset="0"/>
                      </a:rPr>
                      <m:t>−1,</m:t>
                    </m:r>
                    <m:r>
                      <a:rPr lang="en-AU" i="1" dirty="0" smtClean="0">
                        <a:latin typeface="Cambria Math" panose="02040503050406030204" pitchFamily="18" charset="0"/>
                      </a:rPr>
                      <m:t>𝑊</m:t>
                    </m:r>
                    <m:r>
                      <a:rPr lang="en-AU" i="1" dirty="0">
                        <a:latin typeface="Cambria Math" panose="02040503050406030204" pitchFamily="18" charset="0"/>
                      </a:rPr>
                      <m:t>]</m:t>
                    </m:r>
                  </m:oMath>
                </a14:m>
                <a:r>
                  <a:rPr lang="en-AU" dirty="0"/>
                  <a:t> or </a:t>
                </a:r>
                <a14:m>
                  <m:oMath xmlns:m="http://schemas.openxmlformats.org/officeDocument/2006/math">
                    <m:r>
                      <a:rPr lang="en-AU" i="1" dirty="0" smtClean="0">
                        <a:latin typeface="Cambria Math" panose="02040503050406030204" pitchFamily="18" charset="0"/>
                      </a:rPr>
                      <m:t>𝑉</m:t>
                    </m:r>
                    <m:r>
                      <a:rPr lang="en-AU" i="1" dirty="0" smtClean="0">
                        <a:latin typeface="Cambria Math" panose="02040503050406030204" pitchFamily="18" charset="0"/>
                      </a:rPr>
                      <m:t>[</m:t>
                    </m:r>
                    <m:r>
                      <a:rPr lang="en-AU" i="1" dirty="0" smtClean="0">
                        <a:latin typeface="Cambria Math" panose="02040503050406030204" pitchFamily="18" charset="0"/>
                      </a:rPr>
                      <m:t>𝑛</m:t>
                    </m:r>
                    <m:r>
                      <a:rPr lang="en-AU" i="1" dirty="0" smtClean="0">
                        <a:latin typeface="Cambria Math" panose="02040503050406030204" pitchFamily="18" charset="0"/>
                      </a:rPr>
                      <m:t>−1,</m:t>
                    </m:r>
                    <m:r>
                      <a:rPr lang="en-AU" i="1" dirty="0" smtClean="0">
                        <a:latin typeface="Cambria Math" panose="02040503050406030204" pitchFamily="18" charset="0"/>
                      </a:rPr>
                      <m:t>𝑊</m:t>
                    </m:r>
                    <m:r>
                      <a:rPr lang="en-AU" i="1" dirty="0" smtClean="0">
                        <a:latin typeface="Cambria Math" panose="02040503050406030204" pitchFamily="18" charset="0"/>
                      </a:rPr>
                      <m:t>−</m:t>
                    </m:r>
                    <m:sSub>
                      <m:sSubPr>
                        <m:ctrlPr>
                          <a:rPr lang="en-AU" i="1" dirty="0" smtClean="0">
                            <a:latin typeface="Cambria Math" panose="02040503050406030204" pitchFamily="18" charset="0"/>
                          </a:rPr>
                        </m:ctrlPr>
                      </m:sSubPr>
                      <m:e>
                        <m:r>
                          <a:rPr lang="en-AU" b="0" i="1" dirty="0" smtClean="0">
                            <a:latin typeface="Cambria Math" panose="02040503050406030204" pitchFamily="18" charset="0"/>
                          </a:rPr>
                          <m:t>𝑤</m:t>
                        </m:r>
                      </m:e>
                      <m:sub>
                        <m:r>
                          <a:rPr lang="en-AU" b="0" i="1" dirty="0" smtClean="0">
                            <a:latin typeface="Cambria Math" panose="02040503050406030204" pitchFamily="18" charset="0"/>
                          </a:rPr>
                          <m:t>𝑛</m:t>
                        </m:r>
                      </m:sub>
                    </m:sSub>
                    <m:r>
                      <a:rPr lang="en-AU" i="1" dirty="0">
                        <a:latin typeface="Cambria Math" panose="02040503050406030204" pitchFamily="18" charset="0"/>
                      </a:rPr>
                      <m:t>]</m:t>
                    </m:r>
                  </m:oMath>
                </a14:m>
                <a:r>
                  <a:rPr lang="en-AU" dirty="0"/>
                  <a:t>.</a:t>
                </a:r>
              </a:p>
              <a:p>
                <a:pPr marL="457200" indent="-457200">
                  <a:lnSpc>
                    <a:spcPct val="100000"/>
                  </a:lnSpc>
                  <a:buFont typeface="+mj-lt"/>
                  <a:buAutoNum type="arabicPeriod"/>
                </a:pPr>
                <a:r>
                  <a:rPr lang="en-AU" dirty="0"/>
                  <a:t>Repeat this step until reach </a:t>
                </a:r>
                <a14:m>
                  <m:oMath xmlns:m="http://schemas.openxmlformats.org/officeDocument/2006/math">
                    <m:r>
                      <a:rPr lang="en-AU" i="1" dirty="0" smtClean="0">
                        <a:latin typeface="Cambria Math" panose="02040503050406030204" pitchFamily="18" charset="0"/>
                      </a:rPr>
                      <m:t>𝑉</m:t>
                    </m:r>
                    <m:r>
                      <a:rPr lang="en-AU" i="1" dirty="0" smtClean="0">
                        <a:latin typeface="Cambria Math" panose="02040503050406030204" pitchFamily="18" charset="0"/>
                      </a:rPr>
                      <m:t>[0,0]</m:t>
                    </m:r>
                  </m:oMath>
                </a14:m>
                <a:r>
                  <a:rPr lang="en-AU" dirty="0"/>
                  <a:t>.</a:t>
                </a:r>
              </a:p>
              <a:p>
                <a:pPr marL="457200" indent="-457200">
                  <a:lnSpc>
                    <a:spcPct val="100000"/>
                  </a:lnSpc>
                  <a:buFont typeface="+mj-lt"/>
                  <a:buAutoNum type="arabicPeriod"/>
                </a:pPr>
                <a:r>
                  <a:rPr lang="en-AU" dirty="0"/>
                  <a:t>Items that were included in the backtrack </a:t>
                </a:r>
                <a:r>
                  <a:rPr lang="en-AU" dirty="0">
                    <a:solidFill>
                      <a:srgbClr val="C00000"/>
                    </a:solidFill>
                  </a:rPr>
                  <a:t>form the final solution </a:t>
                </a:r>
                <a:r>
                  <a:rPr lang="en-AU" dirty="0"/>
                  <a:t>for knapsack problem.</a:t>
                </a:r>
              </a:p>
            </p:txBody>
          </p:sp>
        </mc:Choice>
        <mc:Fallback xmlns="">
          <p:sp>
            <p:nvSpPr>
              <p:cNvPr id="2" name="Content Placeholder 1">
                <a:extLst>
                  <a:ext uri="{FF2B5EF4-FFF2-40B4-BE49-F238E27FC236}">
                    <a16:creationId xmlns:a16="http://schemas.microsoft.com/office/drawing/2014/main" id="{C125D402-5D91-4CF7-9401-0211173E331C}"/>
                  </a:ext>
                </a:extLst>
              </p:cNvPr>
              <p:cNvSpPr>
                <a:spLocks noGrp="1" noRot="1" noChangeAspect="1" noMove="1" noResize="1" noEditPoints="1" noAdjustHandles="1" noChangeArrowheads="1" noChangeShapeType="1" noTextEdit="1"/>
              </p:cNvSpPr>
              <p:nvPr>
                <p:ph idx="1"/>
              </p:nvPr>
            </p:nvSpPr>
            <p:spPr>
              <a:blipFill>
                <a:blip r:embed="rId2"/>
                <a:stretch>
                  <a:fillRect r="-139"/>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0C6B6C1E-4817-4E52-AC39-38121D80B9BB}"/>
              </a:ext>
            </a:extLst>
          </p:cNvPr>
          <p:cNvSpPr>
            <a:spLocks noGrp="1"/>
          </p:cNvSpPr>
          <p:nvPr>
            <p:ph type="title"/>
          </p:nvPr>
        </p:nvSpPr>
        <p:spPr/>
        <p:txBody>
          <a:bodyPr>
            <a:normAutofit fontScale="90000"/>
          </a:bodyPr>
          <a:lstStyle/>
          <a:p>
            <a:r>
              <a:rPr lang="en-AU" dirty="0"/>
              <a:t>Bottom-Up DP algorithm – Backtrack</a:t>
            </a:r>
          </a:p>
        </p:txBody>
      </p:sp>
    </p:spTree>
    <p:extLst>
      <p:ext uri="{BB962C8B-B14F-4D97-AF65-F5344CB8AC3E}">
        <p14:creationId xmlns:p14="http://schemas.microsoft.com/office/powerpoint/2010/main" val="1761480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normAutofit fontScale="90000"/>
          </a:bodyPr>
          <a:lstStyle/>
          <a:p>
            <a:r>
              <a:rPr lang="en-AU" dirty="0"/>
              <a:t>Bottom-Up DP algorithm – </a:t>
            </a:r>
            <a:r>
              <a:rPr lang="en-AU" dirty="0" err="1"/>
              <a:t>Backtrace</a:t>
            </a:r>
            <a:endParaRPr lang="en-AU"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576486517"/>
                  </p:ext>
                </p:extLst>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TextBox 1">
            <a:extLst>
              <a:ext uri="{FF2B5EF4-FFF2-40B4-BE49-F238E27FC236}">
                <a16:creationId xmlns:a16="http://schemas.microsoft.com/office/drawing/2014/main" id="{5D5AEEB0-F9A5-4F31-9E2E-9F9CA3762DE8}"/>
              </a:ext>
            </a:extLst>
          </p:cNvPr>
          <p:cNvSpPr txBox="1"/>
          <p:nvPr/>
        </p:nvSpPr>
        <p:spPr>
          <a:xfrm>
            <a:off x="2933955" y="4240976"/>
            <a:ext cx="3276090" cy="461665"/>
          </a:xfrm>
          <a:prstGeom prst="rect">
            <a:avLst/>
          </a:prstGeom>
          <a:noFill/>
        </p:spPr>
        <p:txBody>
          <a:bodyPr wrap="none" rtlCol="0">
            <a:spAutoFit/>
          </a:bodyPr>
          <a:lstStyle/>
          <a:p>
            <a:r>
              <a:rPr lang="en-AU" sz="2400" dirty="0">
                <a:solidFill>
                  <a:schemeClr val="tx2"/>
                </a:solidFill>
              </a:rPr>
              <a:t>Let’s do the backtrack!</a:t>
            </a:r>
          </a:p>
        </p:txBody>
      </p:sp>
    </p:spTree>
    <p:extLst>
      <p:ext uri="{BB962C8B-B14F-4D97-AF65-F5344CB8AC3E}">
        <p14:creationId xmlns:p14="http://schemas.microsoft.com/office/powerpoint/2010/main" val="253418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Dynamic Programming</a:t>
            </a:r>
          </a:p>
        </p:txBody>
      </p:sp>
    </p:spTree>
    <p:extLst>
      <p:ext uri="{BB962C8B-B14F-4D97-AF65-F5344CB8AC3E}">
        <p14:creationId xmlns:p14="http://schemas.microsoft.com/office/powerpoint/2010/main" val="941586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normAutofit fontScale="90000"/>
          </a:bodyPr>
          <a:lstStyle/>
          <a:p>
            <a:r>
              <a:rPr lang="en-AU" dirty="0"/>
              <a:t>Bottom-Up DP algorithm – </a:t>
            </a:r>
            <a:r>
              <a:rPr lang="en-AU" dirty="0" err="1"/>
              <a:t>Backtrace</a:t>
            </a:r>
            <a:endParaRPr lang="en-AU"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accent1"/>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778758332"/>
                  </p:ext>
                </p:extLst>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accent1"/>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E7972B9A-781D-4D2A-A665-34AE49281687}"/>
              </a:ext>
            </a:extLst>
          </p:cNvPr>
          <p:cNvSpPr/>
          <p:nvPr/>
        </p:nvSpPr>
        <p:spPr>
          <a:xfrm>
            <a:off x="7776341" y="3153103"/>
            <a:ext cx="465083" cy="89863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4B10236C-2673-4CD9-9E69-7FB4DE9B9058}"/>
              </a:ext>
            </a:extLst>
          </p:cNvPr>
          <p:cNvSpPr txBox="1"/>
          <p:nvPr/>
        </p:nvSpPr>
        <p:spPr>
          <a:xfrm>
            <a:off x="7745027" y="4240976"/>
            <a:ext cx="527709" cy="461665"/>
          </a:xfrm>
          <a:prstGeom prst="rect">
            <a:avLst/>
          </a:prstGeom>
          <a:noFill/>
        </p:spPr>
        <p:txBody>
          <a:bodyPr wrap="none" rtlCol="0">
            <a:spAutoFit/>
          </a:bodyPr>
          <a:lstStyle/>
          <a:p>
            <a:r>
              <a:rPr lang="en-AU" sz="2400" dirty="0">
                <a:solidFill>
                  <a:srgbClr val="C00000"/>
                </a:solidFill>
              </a:rPr>
              <a:t>5</a:t>
            </a:r>
            <a:r>
              <a:rPr lang="en-AU" sz="2400" baseline="30000" dirty="0">
                <a:solidFill>
                  <a:srgbClr val="C00000"/>
                </a:solidFill>
              </a:rPr>
              <a:t>th</a:t>
            </a:r>
            <a:endParaRPr lang="en-AU" sz="2400" dirty="0">
              <a:solidFill>
                <a:srgbClr val="C00000"/>
              </a:solidFill>
            </a:endParaRPr>
          </a:p>
        </p:txBody>
      </p:sp>
      <p:sp>
        <p:nvSpPr>
          <p:cNvPr id="6" name="Rectangle 5">
            <a:extLst>
              <a:ext uri="{FF2B5EF4-FFF2-40B4-BE49-F238E27FC236}">
                <a16:creationId xmlns:a16="http://schemas.microsoft.com/office/drawing/2014/main" id="{589D42EF-3141-4E69-A45A-8B316A595B87}"/>
              </a:ext>
            </a:extLst>
          </p:cNvPr>
          <p:cNvSpPr/>
          <p:nvPr/>
        </p:nvSpPr>
        <p:spPr>
          <a:xfrm>
            <a:off x="4619297" y="2755024"/>
            <a:ext cx="465083" cy="81980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cxnSp>
        <p:nvCxnSpPr>
          <p:cNvPr id="8" name="Straight Arrow Connector 7">
            <a:extLst>
              <a:ext uri="{FF2B5EF4-FFF2-40B4-BE49-F238E27FC236}">
                <a16:creationId xmlns:a16="http://schemas.microsoft.com/office/drawing/2014/main" id="{784503F2-C87B-49E7-9ECD-40D8BEEC94A1}"/>
              </a:ext>
            </a:extLst>
          </p:cNvPr>
          <p:cNvCxnSpPr>
            <a:cxnSpLocks/>
            <a:stCxn id="2" idx="1"/>
            <a:endCxn id="6" idx="3"/>
          </p:cNvCxnSpPr>
          <p:nvPr/>
        </p:nvCxnSpPr>
        <p:spPr>
          <a:xfrm flipH="1" flipV="1">
            <a:off x="5084380" y="3164928"/>
            <a:ext cx="2691961" cy="437493"/>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1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normAutofit fontScale="90000"/>
          </a:bodyPr>
          <a:lstStyle/>
          <a:p>
            <a:r>
              <a:rPr lang="en-AU" dirty="0"/>
              <a:t>Bottom-Up DP algorithm – </a:t>
            </a:r>
            <a:r>
              <a:rPr lang="en-AU" dirty="0" err="1"/>
              <a:t>Backtrace</a:t>
            </a:r>
            <a:endParaRPr lang="en-AU"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846350827"/>
                  </p:ext>
                </p:extLst>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E7972B9A-781D-4D2A-A665-34AE49281687}"/>
              </a:ext>
            </a:extLst>
          </p:cNvPr>
          <p:cNvSpPr/>
          <p:nvPr/>
        </p:nvSpPr>
        <p:spPr>
          <a:xfrm>
            <a:off x="7776341" y="3153103"/>
            <a:ext cx="465083" cy="89863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4B10236C-2673-4CD9-9E69-7FB4DE9B9058}"/>
              </a:ext>
            </a:extLst>
          </p:cNvPr>
          <p:cNvSpPr txBox="1"/>
          <p:nvPr/>
        </p:nvSpPr>
        <p:spPr>
          <a:xfrm>
            <a:off x="7745027" y="4240976"/>
            <a:ext cx="527709" cy="461665"/>
          </a:xfrm>
          <a:prstGeom prst="rect">
            <a:avLst/>
          </a:prstGeom>
          <a:noFill/>
        </p:spPr>
        <p:txBody>
          <a:bodyPr wrap="none" rtlCol="0">
            <a:spAutoFit/>
          </a:bodyPr>
          <a:lstStyle/>
          <a:p>
            <a:r>
              <a:rPr lang="en-AU" sz="2400" dirty="0">
                <a:solidFill>
                  <a:srgbClr val="C00000"/>
                </a:solidFill>
              </a:rPr>
              <a:t>5</a:t>
            </a:r>
            <a:r>
              <a:rPr lang="en-AU" sz="2400" baseline="30000" dirty="0">
                <a:solidFill>
                  <a:srgbClr val="C00000"/>
                </a:solidFill>
              </a:rPr>
              <a:t>th</a:t>
            </a:r>
            <a:endParaRPr lang="en-AU" sz="2400" dirty="0">
              <a:solidFill>
                <a:srgbClr val="C00000"/>
              </a:solidFill>
            </a:endParaRPr>
          </a:p>
        </p:txBody>
      </p:sp>
      <p:sp>
        <p:nvSpPr>
          <p:cNvPr id="6" name="Rectangle 5">
            <a:extLst>
              <a:ext uri="{FF2B5EF4-FFF2-40B4-BE49-F238E27FC236}">
                <a16:creationId xmlns:a16="http://schemas.microsoft.com/office/drawing/2014/main" id="{589D42EF-3141-4E69-A45A-8B316A595B87}"/>
              </a:ext>
            </a:extLst>
          </p:cNvPr>
          <p:cNvSpPr/>
          <p:nvPr/>
        </p:nvSpPr>
        <p:spPr>
          <a:xfrm>
            <a:off x="4615356" y="2345121"/>
            <a:ext cx="465083" cy="81980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34AC40F4-3A07-487F-93DC-FC15F3EF7D3E}"/>
              </a:ext>
            </a:extLst>
          </p:cNvPr>
          <p:cNvSpPr txBox="1"/>
          <p:nvPr/>
        </p:nvSpPr>
        <p:spPr>
          <a:xfrm>
            <a:off x="4584042" y="4240976"/>
            <a:ext cx="538930" cy="461665"/>
          </a:xfrm>
          <a:prstGeom prst="rect">
            <a:avLst/>
          </a:prstGeom>
          <a:noFill/>
        </p:spPr>
        <p:txBody>
          <a:bodyPr wrap="none" rtlCol="0">
            <a:spAutoFit/>
          </a:bodyPr>
          <a:lstStyle/>
          <a:p>
            <a:r>
              <a:rPr lang="en-AU" sz="2400" dirty="0">
                <a:solidFill>
                  <a:srgbClr val="C00000"/>
                </a:solidFill>
              </a:rPr>
              <a:t>3</a:t>
            </a:r>
            <a:r>
              <a:rPr lang="en-AU" sz="2400" baseline="30000" dirty="0">
                <a:solidFill>
                  <a:srgbClr val="C00000"/>
                </a:solidFill>
              </a:rPr>
              <a:t>rd</a:t>
            </a:r>
            <a:endParaRPr lang="en-AU" sz="2400" dirty="0">
              <a:solidFill>
                <a:srgbClr val="C00000"/>
              </a:solidFill>
            </a:endParaRPr>
          </a:p>
        </p:txBody>
      </p:sp>
      <p:sp>
        <p:nvSpPr>
          <p:cNvPr id="10" name="Rectangle 9">
            <a:extLst>
              <a:ext uri="{FF2B5EF4-FFF2-40B4-BE49-F238E27FC236}">
                <a16:creationId xmlns:a16="http://schemas.microsoft.com/office/drawing/2014/main" id="{1238C598-A0AA-4239-923F-798ADF742819}"/>
              </a:ext>
            </a:extLst>
          </p:cNvPr>
          <p:cNvSpPr/>
          <p:nvPr/>
        </p:nvSpPr>
        <p:spPr>
          <a:xfrm>
            <a:off x="3967656" y="1935217"/>
            <a:ext cx="465083" cy="81980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cxnSp>
        <p:nvCxnSpPr>
          <p:cNvPr id="12" name="Straight Arrow Connector 11">
            <a:extLst>
              <a:ext uri="{FF2B5EF4-FFF2-40B4-BE49-F238E27FC236}">
                <a16:creationId xmlns:a16="http://schemas.microsoft.com/office/drawing/2014/main" id="{199D48CD-51E7-4424-8B9C-3D79F36DE3D0}"/>
              </a:ext>
            </a:extLst>
          </p:cNvPr>
          <p:cNvCxnSpPr>
            <a:stCxn id="6" idx="1"/>
            <a:endCxn id="10" idx="3"/>
          </p:cNvCxnSpPr>
          <p:nvPr/>
        </p:nvCxnSpPr>
        <p:spPr>
          <a:xfrm flipH="1" flipV="1">
            <a:off x="4432739" y="2345121"/>
            <a:ext cx="182617" cy="40990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73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normAutofit fontScale="90000"/>
          </a:bodyPr>
          <a:lstStyle/>
          <a:p>
            <a:r>
              <a:rPr lang="en-AU" dirty="0"/>
              <a:t>Bottom-Up DP algorithm – </a:t>
            </a:r>
            <a:r>
              <a:rPr lang="en-AU" dirty="0" err="1"/>
              <a:t>Backtrace</a:t>
            </a:r>
            <a:endParaRPr lang="en-AU"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3520771791"/>
                  </p:ext>
                </p:extLst>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20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35</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mn-lt"/>
                              <a:ea typeface="+mn-ea"/>
                              <a:cs typeface="+mn-cs"/>
                            </a:rPr>
                            <a:t>40</a:t>
                          </a:r>
                          <a:endParaRPr kumimoji="0" lang="en-AU" sz="20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60</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E7972B9A-781D-4D2A-A665-34AE49281687}"/>
              </a:ext>
            </a:extLst>
          </p:cNvPr>
          <p:cNvSpPr/>
          <p:nvPr/>
        </p:nvSpPr>
        <p:spPr>
          <a:xfrm>
            <a:off x="7776341" y="3153103"/>
            <a:ext cx="465083" cy="89863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4B10236C-2673-4CD9-9E69-7FB4DE9B9058}"/>
              </a:ext>
            </a:extLst>
          </p:cNvPr>
          <p:cNvSpPr txBox="1"/>
          <p:nvPr/>
        </p:nvSpPr>
        <p:spPr>
          <a:xfrm>
            <a:off x="7745027" y="4240976"/>
            <a:ext cx="527709" cy="461665"/>
          </a:xfrm>
          <a:prstGeom prst="rect">
            <a:avLst/>
          </a:prstGeom>
          <a:noFill/>
        </p:spPr>
        <p:txBody>
          <a:bodyPr wrap="none" rtlCol="0">
            <a:spAutoFit/>
          </a:bodyPr>
          <a:lstStyle/>
          <a:p>
            <a:r>
              <a:rPr lang="en-AU" sz="2400" dirty="0">
                <a:solidFill>
                  <a:srgbClr val="C00000"/>
                </a:solidFill>
              </a:rPr>
              <a:t>5</a:t>
            </a:r>
            <a:r>
              <a:rPr lang="en-AU" sz="2400" baseline="30000" dirty="0">
                <a:solidFill>
                  <a:srgbClr val="C00000"/>
                </a:solidFill>
              </a:rPr>
              <a:t>th</a:t>
            </a:r>
            <a:endParaRPr lang="en-AU" sz="2400" dirty="0">
              <a:solidFill>
                <a:srgbClr val="C00000"/>
              </a:solidFill>
            </a:endParaRPr>
          </a:p>
        </p:txBody>
      </p:sp>
      <p:sp>
        <p:nvSpPr>
          <p:cNvPr id="6" name="Rectangle 5">
            <a:extLst>
              <a:ext uri="{FF2B5EF4-FFF2-40B4-BE49-F238E27FC236}">
                <a16:creationId xmlns:a16="http://schemas.microsoft.com/office/drawing/2014/main" id="{589D42EF-3141-4E69-A45A-8B316A595B87}"/>
              </a:ext>
            </a:extLst>
          </p:cNvPr>
          <p:cNvSpPr/>
          <p:nvPr/>
        </p:nvSpPr>
        <p:spPr>
          <a:xfrm>
            <a:off x="4615356" y="2345121"/>
            <a:ext cx="465083" cy="81980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34AC40F4-3A07-487F-93DC-FC15F3EF7D3E}"/>
              </a:ext>
            </a:extLst>
          </p:cNvPr>
          <p:cNvSpPr txBox="1"/>
          <p:nvPr/>
        </p:nvSpPr>
        <p:spPr>
          <a:xfrm>
            <a:off x="4584042" y="4240976"/>
            <a:ext cx="538930" cy="461665"/>
          </a:xfrm>
          <a:prstGeom prst="rect">
            <a:avLst/>
          </a:prstGeom>
          <a:noFill/>
        </p:spPr>
        <p:txBody>
          <a:bodyPr wrap="none" rtlCol="0">
            <a:spAutoFit/>
          </a:bodyPr>
          <a:lstStyle/>
          <a:p>
            <a:r>
              <a:rPr lang="en-AU" sz="2400" dirty="0">
                <a:solidFill>
                  <a:srgbClr val="C00000"/>
                </a:solidFill>
              </a:rPr>
              <a:t>3</a:t>
            </a:r>
            <a:r>
              <a:rPr lang="en-AU" sz="2400" baseline="30000" dirty="0">
                <a:solidFill>
                  <a:srgbClr val="C00000"/>
                </a:solidFill>
              </a:rPr>
              <a:t>rd</a:t>
            </a:r>
            <a:endParaRPr lang="en-AU" sz="2400" dirty="0">
              <a:solidFill>
                <a:srgbClr val="C00000"/>
              </a:solidFill>
            </a:endParaRPr>
          </a:p>
        </p:txBody>
      </p:sp>
      <p:sp>
        <p:nvSpPr>
          <p:cNvPr id="10" name="Rectangle 9">
            <a:extLst>
              <a:ext uri="{FF2B5EF4-FFF2-40B4-BE49-F238E27FC236}">
                <a16:creationId xmlns:a16="http://schemas.microsoft.com/office/drawing/2014/main" id="{1238C598-A0AA-4239-923F-798ADF742819}"/>
              </a:ext>
            </a:extLst>
          </p:cNvPr>
          <p:cNvSpPr/>
          <p:nvPr/>
        </p:nvSpPr>
        <p:spPr>
          <a:xfrm>
            <a:off x="3963714" y="1560787"/>
            <a:ext cx="465083" cy="81980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3281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66AF-D0E9-4106-B182-FB91227E58DE}"/>
              </a:ext>
            </a:extLst>
          </p:cNvPr>
          <p:cNvSpPr>
            <a:spLocks noGrp="1"/>
          </p:cNvSpPr>
          <p:nvPr>
            <p:ph type="title"/>
          </p:nvPr>
        </p:nvSpPr>
        <p:spPr>
          <a:xfrm>
            <a:off x="1" y="-1"/>
            <a:ext cx="8259288" cy="902525"/>
          </a:xfrm>
        </p:spPr>
        <p:txBody>
          <a:bodyPr>
            <a:normAutofit fontScale="90000"/>
          </a:bodyPr>
          <a:lstStyle/>
          <a:p>
            <a:r>
              <a:rPr lang="en-AU" dirty="0"/>
              <a:t>Bottom-Up DP algorithm – </a:t>
            </a:r>
            <a:r>
              <a:rPr lang="en-AU" dirty="0" err="1"/>
              <a:t>Backtrace</a:t>
            </a:r>
            <a:endParaRPr lang="en-AU"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70840">
                    <a:tc>
                      <a:txBody>
                        <a:bodyPr/>
                        <a:lstStyle/>
                        <a:p>
                          <a:pPr algn="ctr"/>
                          <a:r>
                            <a:rPr lang="en-AU" sz="2000" dirty="0">
                              <a:solidFill>
                                <a:schemeClr val="tx2"/>
                              </a:solidFill>
                            </a:rPr>
                            <a:t>↓</a:t>
                          </a:r>
                          <a14:m>
                            <m:oMath xmlns:m="http://schemas.openxmlformats.org/officeDocument/2006/math">
                              <m:r>
                                <a:rPr lang="en-AU" sz="2000" i="1" dirty="0" smtClean="0">
                                  <a:solidFill>
                                    <a:schemeClr val="tx2"/>
                                  </a:solidFill>
                                  <a:latin typeface="Cambria Math" panose="02040503050406030204" pitchFamily="18" charset="0"/>
                                </a:rPr>
                                <m:t>𝑖</m:t>
                              </m:r>
                            </m:oMath>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000" i="1" dirty="0" smtClean="0">
                                  <a:solidFill>
                                    <a:schemeClr val="tx2"/>
                                  </a:solidFill>
                                  <a:latin typeface="Cambria Math" panose="02040503050406030204" pitchFamily="18" charset="0"/>
                                </a:rPr>
                                <m:t>𝑊</m:t>
                              </m:r>
                            </m:oMath>
                          </a14:m>
                          <a:r>
                            <a:rPr lang="en-AU" sz="20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200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𝑤</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=3, </m:t>
                                </m:r>
                                <m:sSub>
                                  <m:sSubPr>
                                    <m:ctrlPr>
                                      <a:rPr lang="en-AU" sz="2000" b="0" i="1" smtClean="0">
                                        <a:solidFill>
                                          <a:schemeClr val="tx2"/>
                                        </a:solidFill>
                                        <a:latin typeface="Cambria Math" panose="02040503050406030204" pitchFamily="18" charset="0"/>
                                      </a:rPr>
                                    </m:ctrlPr>
                                  </m:sSubPr>
                                  <m:e>
                                    <m:r>
                                      <a:rPr lang="en-AU" sz="2000" b="0" i="1" smtClean="0">
                                        <a:solidFill>
                                          <a:schemeClr val="tx2"/>
                                        </a:solidFill>
                                        <a:latin typeface="Cambria Math" panose="02040503050406030204" pitchFamily="18" charset="0"/>
                                      </a:rPr>
                                      <m:t>𝑣</m:t>
                                    </m:r>
                                  </m:e>
                                  <m:sub>
                                    <m:r>
                                      <a:rPr lang="en-AU" sz="2000" b="0" i="1" smtClean="0">
                                        <a:solidFill>
                                          <a:schemeClr val="tx2"/>
                                        </a:solidFill>
                                        <a:latin typeface="Cambria Math" panose="02040503050406030204" pitchFamily="18" charset="0"/>
                                      </a:rPr>
                                      <m:t>1</m:t>
                                    </m:r>
                                  </m:sub>
                                </m:sSub>
                                <m:r>
                                  <a:rPr lang="en-AU" sz="2000" b="0" i="1" smtClean="0">
                                    <a:solidFill>
                                      <a:schemeClr val="tx2"/>
                                    </a:solidFill>
                                    <a:latin typeface="Cambria Math" panose="02040503050406030204" pitchFamily="18" charset="0"/>
                                  </a:rPr>
                                  <m:t>=25</m:t>
                                </m:r>
                              </m:oMath>
                            </m:oMathPara>
                          </a14:m>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 </m:t>
                                </m:r>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3</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=15</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kern="1200" noProof="0" dirty="0">
                              <a:solidFill>
                                <a:schemeClr val="tx2"/>
                              </a:solidFill>
                              <a:latin typeface="+mn-lt"/>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rgbClr val="C00000"/>
                              </a:solidFill>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20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45</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60</a:t>
                          </a:r>
                          <a:endParaRPr lang="en-AU" sz="20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20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kern="1200" noProof="0" dirty="0">
                              <a:solidFill>
                                <a:schemeClr val="tx2"/>
                              </a:solidFill>
                              <a:latin typeface="+mn-lt"/>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rgbClr val="C00000"/>
                              </a:solidFill>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20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35</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40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60</a:t>
                          </a:r>
                          <a:endParaRPr lang="en-AU" sz="20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𝑤</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 </m:t>
                                </m:r>
                                <m:sSub>
                                  <m:sSubPr>
                                    <m:ctrlP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𝑣</m:t>
                                    </m:r>
                                  </m:e>
                                  <m: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m:t>
                                    </m:r>
                                  </m:sub>
                                </m:sSub>
                                <m:r>
                                  <a:rPr kumimoji="0" lang="en-AU" sz="20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=50</m:t>
                                </m:r>
                              </m:oMath>
                            </m:oMathPara>
                          </a14:m>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5" name="Table 4">
                <a:extLst>
                  <a:ext uri="{FF2B5EF4-FFF2-40B4-BE49-F238E27FC236}">
                    <a16:creationId xmlns:a16="http://schemas.microsoft.com/office/drawing/2014/main" id="{1D137024-65BF-466F-8266-E174BBE4A67E}"/>
                  </a:ext>
                </a:extLst>
              </p:cNvPr>
              <p:cNvGraphicFramePr>
                <a:graphicFrameLocks noGrp="1"/>
              </p:cNvGraphicFramePr>
              <p:nvPr>
                <p:extLst>
                  <p:ext uri="{D42A27DB-BD31-4B8C-83A1-F6EECF244321}">
                    <p14:modId xmlns:p14="http://schemas.microsoft.com/office/powerpoint/2010/main" val="1933263436"/>
                  </p:ext>
                </p:extLst>
              </p:nvPr>
            </p:nvGraphicFramePr>
            <p:xfrm>
              <a:off x="827687" y="1184910"/>
              <a:ext cx="7488626" cy="2773680"/>
            </p:xfrm>
            <a:graphic>
              <a:graphicData uri="http://schemas.openxmlformats.org/drawingml/2006/table">
                <a:tbl>
                  <a:tblPr firstRow="1" bandRow="1">
                    <a:tableStyleId>{5940675A-B579-460E-94D1-54222C63F5DA}</a:tableStyleId>
                  </a:tblPr>
                  <a:tblGrid>
                    <a:gridCol w="748863">
                      <a:extLst>
                        <a:ext uri="{9D8B030D-6E8A-4147-A177-3AD203B41FA5}">
                          <a16:colId xmlns:a16="http://schemas.microsoft.com/office/drawing/2014/main" val="2742746727"/>
                        </a:ext>
                      </a:extLst>
                    </a:gridCol>
                    <a:gridCol w="1667203">
                      <a:extLst>
                        <a:ext uri="{9D8B030D-6E8A-4147-A177-3AD203B41FA5}">
                          <a16:colId xmlns:a16="http://schemas.microsoft.com/office/drawing/2014/main" val="4273652431"/>
                        </a:ext>
                      </a:extLst>
                    </a:gridCol>
                    <a:gridCol w="634070">
                      <a:extLst>
                        <a:ext uri="{9D8B030D-6E8A-4147-A177-3AD203B41FA5}">
                          <a16:colId xmlns:a16="http://schemas.microsoft.com/office/drawing/2014/main" val="116080708"/>
                        </a:ext>
                      </a:extLst>
                    </a:gridCol>
                    <a:gridCol w="634070">
                      <a:extLst>
                        <a:ext uri="{9D8B030D-6E8A-4147-A177-3AD203B41FA5}">
                          <a16:colId xmlns:a16="http://schemas.microsoft.com/office/drawing/2014/main" val="2544764388"/>
                        </a:ext>
                      </a:extLst>
                    </a:gridCol>
                    <a:gridCol w="634070">
                      <a:extLst>
                        <a:ext uri="{9D8B030D-6E8A-4147-A177-3AD203B41FA5}">
                          <a16:colId xmlns:a16="http://schemas.microsoft.com/office/drawing/2014/main" val="1435220703"/>
                        </a:ext>
                      </a:extLst>
                    </a:gridCol>
                    <a:gridCol w="634070">
                      <a:extLst>
                        <a:ext uri="{9D8B030D-6E8A-4147-A177-3AD203B41FA5}">
                          <a16:colId xmlns:a16="http://schemas.microsoft.com/office/drawing/2014/main" val="3699335069"/>
                        </a:ext>
                      </a:extLst>
                    </a:gridCol>
                    <a:gridCol w="634070">
                      <a:extLst>
                        <a:ext uri="{9D8B030D-6E8A-4147-A177-3AD203B41FA5}">
                          <a16:colId xmlns:a16="http://schemas.microsoft.com/office/drawing/2014/main" val="890870459"/>
                        </a:ext>
                      </a:extLst>
                    </a:gridCol>
                    <a:gridCol w="634070">
                      <a:extLst>
                        <a:ext uri="{9D8B030D-6E8A-4147-A177-3AD203B41FA5}">
                          <a16:colId xmlns:a16="http://schemas.microsoft.com/office/drawing/2014/main" val="740976801"/>
                        </a:ext>
                      </a:extLst>
                    </a:gridCol>
                    <a:gridCol w="634070">
                      <a:extLst>
                        <a:ext uri="{9D8B030D-6E8A-4147-A177-3AD203B41FA5}">
                          <a16:colId xmlns:a16="http://schemas.microsoft.com/office/drawing/2014/main" val="3733364580"/>
                        </a:ext>
                      </a:extLst>
                    </a:gridCol>
                    <a:gridCol w="634070">
                      <a:extLst>
                        <a:ext uri="{9D8B030D-6E8A-4147-A177-3AD203B41FA5}">
                          <a16:colId xmlns:a16="http://schemas.microsoft.com/office/drawing/2014/main" val="1068219554"/>
                        </a:ext>
                      </a:extLst>
                    </a:gridCol>
                  </a:tblGrid>
                  <a:tr h="3962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813" t="-6154" r="-901626" b="-629231"/>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5255" t="-6154" r="-304745" b="-629231"/>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20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96240">
                    <a:tc gridSpan="2">
                      <a:txBody>
                        <a:bodyPr/>
                        <a:lstStyle/>
                        <a:p>
                          <a:endParaRPr lang="en-AU"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0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AU" sz="2000" dirty="0">
                              <a:solidFill>
                                <a:srgbClr val="C00000"/>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a:ln>
                                <a:noFill/>
                              </a:ln>
                              <a:solidFill>
                                <a:schemeClr val="tx2"/>
                              </a:solidFill>
                              <a:effectLst/>
                              <a:uLnTx/>
                              <a:uFillTx/>
                              <a:latin typeface="Arial"/>
                              <a:ea typeface="+mn-ea"/>
                              <a:cs typeface="+mn-cs"/>
                            </a:rPr>
                            <a:t>0</a:t>
                          </a:r>
                          <a:endParaRPr kumimoji="0" lang="en-AU" sz="20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206154" r="-210327" b="-429231"/>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kern="1200" dirty="0">
                              <a:solidFill>
                                <a:schemeClr val="tx2"/>
                              </a:solidFill>
                              <a:latin typeface="+mn-lt"/>
                              <a:ea typeface="+mn-ea"/>
                              <a:cs typeface="+mn-cs"/>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301515" r="-210327" b="-322727"/>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C00000"/>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dirty="0">
                              <a:ln>
                                <a:noFill/>
                              </a:ln>
                              <a:solidFill>
                                <a:schemeClr val="tx2"/>
                              </a:solidFill>
                              <a:effectLst/>
                              <a:uLnTx/>
                              <a:uFillTx/>
                              <a:latin typeface="+mn-lt"/>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AU" sz="2000" dirty="0">
                              <a:solidFill>
                                <a:schemeClr val="tx2"/>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45</a:t>
                          </a:r>
                          <a:endParaRPr lang="en-AU" sz="20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407692" r="-210327" b="-2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kern="1200" noProof="0" dirty="0">
                              <a:solidFill>
                                <a:schemeClr val="tx2"/>
                              </a:solidFill>
                              <a:latin typeface="+mn-lt"/>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rgbClr val="C00000"/>
                              </a:solidFill>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20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45</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60</a:t>
                          </a:r>
                          <a:endParaRPr lang="en-AU" sz="20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52" t="-507692" r="-210327" b="-1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000" kern="1200" noProof="0" dirty="0">
                              <a:solidFill>
                                <a:schemeClr val="tx2"/>
                              </a:solidFill>
                              <a:latin typeface="+mn-lt"/>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rgbClr val="C00000"/>
                              </a:solidFill>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20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35</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40</a:t>
                          </a:r>
                          <a:endParaRPr lang="en-AU" sz="20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dirty="0">
                              <a:solidFill>
                                <a:schemeClr val="tx2"/>
                              </a:solidFill>
                              <a:latin typeface="+mn-lt"/>
                              <a:ea typeface="+mn-ea"/>
                              <a:cs typeface="+mn-cs"/>
                            </a:rPr>
                            <a:t>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lang="en-AU" sz="2000" kern="1200" noProof="0" dirty="0">
                              <a:solidFill>
                                <a:schemeClr val="tx2"/>
                              </a:solidFill>
                              <a:latin typeface="+mn-lt"/>
                              <a:ea typeface="+mn-ea"/>
                              <a:cs typeface="+mn-cs"/>
                            </a:rPr>
                            <a:t>60</a:t>
                          </a:r>
                          <a:endParaRPr lang="en-AU" sz="20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962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52" t="-607692" r="-210327" b="-27692"/>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20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chemeClr val="tx2"/>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20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35</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2000" b="0" i="0" u="none" strike="noStrike" kern="1200" cap="none" spc="0" normalizeH="0" baseline="0" noProof="0" dirty="0">
                              <a:ln>
                                <a:noFill/>
                              </a:ln>
                              <a:solidFill>
                                <a:schemeClr val="tx2"/>
                              </a:solidFill>
                              <a:effectLst/>
                              <a:uLnTx/>
                              <a:uFillTx/>
                              <a:latin typeface="Arial"/>
                              <a:ea typeface="+mn-ea"/>
                              <a:cs typeface="+mn-cs"/>
                            </a:rPr>
                            <a:t>40</a:t>
                          </a:r>
                          <a:endParaRPr lang="en-AU" sz="20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chemeClr val="tx2"/>
                              </a:solidFill>
                            </a:rPr>
                            <a:t>55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2000" dirty="0">
                              <a:solidFill>
                                <a:srgbClr val="C00000"/>
                              </a:solidFill>
                            </a:rPr>
                            <a:t>65</a:t>
                          </a:r>
                          <a:endParaRPr lang="en-AU" sz="20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F8BB3DAA-9385-4BF8-9048-694E87DE5FEB}"/>
              </a:ext>
            </a:extLst>
          </p:cNvPr>
          <p:cNvSpPr/>
          <p:nvPr/>
        </p:nvSpPr>
        <p:spPr>
          <a:xfrm>
            <a:off x="827687" y="4135403"/>
            <a:ext cx="7488626" cy="646331"/>
          </a:xfrm>
          <a:prstGeom prst="rect">
            <a:avLst/>
          </a:prstGeom>
        </p:spPr>
        <p:txBody>
          <a:bodyPr wrap="square">
            <a:spAutoFit/>
          </a:bodyPr>
          <a:lstStyle/>
          <a:p>
            <a:r>
              <a:rPr lang="en-AU" b="1" dirty="0">
                <a:solidFill>
                  <a:schemeClr val="tx2"/>
                </a:solidFill>
              </a:rPr>
              <a:t>Question: </a:t>
            </a:r>
            <a:r>
              <a:rPr lang="en-AU" dirty="0">
                <a:solidFill>
                  <a:schemeClr val="tx2"/>
                </a:solidFill>
              </a:rPr>
              <a:t>In general, using the dynamic programming table, how can we tell if there are </a:t>
            </a:r>
            <a:r>
              <a:rPr lang="en-AU" dirty="0">
                <a:solidFill>
                  <a:srgbClr val="C00000"/>
                </a:solidFill>
              </a:rPr>
              <a:t>multiple optimal solutions </a:t>
            </a:r>
            <a:r>
              <a:rPr lang="en-AU" dirty="0">
                <a:solidFill>
                  <a:schemeClr val="tx2"/>
                </a:solidFill>
              </a:rPr>
              <a:t>to a Knapsack problem?</a:t>
            </a:r>
          </a:p>
        </p:txBody>
      </p:sp>
    </p:spTree>
    <p:extLst>
      <p:ext uri="{BB962C8B-B14F-4D97-AF65-F5344CB8AC3E}">
        <p14:creationId xmlns:p14="http://schemas.microsoft.com/office/powerpoint/2010/main" val="1422153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FB88635-76A8-4ED0-9D52-E73AD35DE7F7}"/>
                  </a:ext>
                </a:extLst>
              </p:cNvPr>
              <p:cNvSpPr>
                <a:spLocks noGrp="1"/>
              </p:cNvSpPr>
              <p:nvPr>
                <p:ph idx="1"/>
              </p:nvPr>
            </p:nvSpPr>
            <p:spPr/>
            <p:txBody>
              <a:bodyPr/>
              <a:lstStyle/>
              <a:p>
                <a:pPr>
                  <a:lnSpc>
                    <a:spcPct val="100000"/>
                  </a:lnSpc>
                  <a:spcBef>
                    <a:spcPts val="1200"/>
                  </a:spcBef>
                </a:pPr>
                <a:r>
                  <a:rPr lang="en-AU" sz="2000" dirty="0"/>
                  <a:t>The complexity of constructing the dynamic table is </a:t>
                </a:r>
                <a14:m>
                  <m:oMath xmlns:m="http://schemas.openxmlformats.org/officeDocument/2006/math">
                    <m:r>
                      <m:rPr>
                        <m:sty m:val="p"/>
                      </m:rPr>
                      <a:rPr lang="el-GR" sz="2000" i="1" dirty="0" smtClean="0">
                        <a:solidFill>
                          <a:srgbClr val="C00000"/>
                        </a:solidFill>
                        <a:latin typeface="Cambria Math" panose="02040503050406030204" pitchFamily="18" charset="0"/>
                        <a:ea typeface="Cambria Math" panose="02040503050406030204" pitchFamily="18" charset="0"/>
                      </a:rPr>
                      <m:t>Θ</m:t>
                    </m:r>
                    <m:r>
                      <a:rPr lang="en-AU" sz="2000" i="1" dirty="0" smtClean="0">
                        <a:solidFill>
                          <a:srgbClr val="C00000"/>
                        </a:solidFill>
                        <a:latin typeface="Cambria Math" panose="02040503050406030204" pitchFamily="18" charset="0"/>
                      </a:rPr>
                      <m:t>(</m:t>
                    </m:r>
                    <m:r>
                      <a:rPr lang="en-AU" sz="2000" i="1" dirty="0" err="1">
                        <a:solidFill>
                          <a:srgbClr val="C00000"/>
                        </a:solidFill>
                        <a:latin typeface="Cambria Math" panose="02040503050406030204" pitchFamily="18" charset="0"/>
                      </a:rPr>
                      <m:t>𝑛𝑊</m:t>
                    </m:r>
                    <m:r>
                      <a:rPr lang="en-AU" sz="2000" i="1" dirty="0">
                        <a:solidFill>
                          <a:srgbClr val="C00000"/>
                        </a:solidFill>
                        <a:latin typeface="Cambria Math" panose="02040503050406030204" pitchFamily="18" charset="0"/>
                      </a:rPr>
                      <m:t>)</m:t>
                    </m:r>
                  </m:oMath>
                </a14:m>
                <a:r>
                  <a:rPr lang="en-AU" sz="2000" dirty="0">
                    <a:solidFill>
                      <a:srgbClr val="C00000"/>
                    </a:solidFill>
                  </a:rPr>
                  <a:t> in time and space</a:t>
                </a:r>
                <a:r>
                  <a:rPr lang="en-AU" sz="2000" dirty="0"/>
                  <a:t> (pretty expensive)</a:t>
                </a:r>
              </a:p>
              <a:p>
                <a:pPr>
                  <a:lnSpc>
                    <a:spcPct val="100000"/>
                  </a:lnSpc>
                  <a:spcBef>
                    <a:spcPts val="1200"/>
                  </a:spcBef>
                </a:pPr>
                <a:r>
                  <a:rPr lang="en-AU" sz="2000" dirty="0"/>
                  <a:t>The complexity of performing the </a:t>
                </a:r>
                <a:r>
                  <a:rPr lang="en-AU" sz="2000" dirty="0" err="1"/>
                  <a:t>backtrace</a:t>
                </a:r>
                <a:r>
                  <a:rPr lang="en-AU" sz="2000" dirty="0"/>
                  <a:t> to find the optimal subset is </a:t>
                </a:r>
                <a14:m>
                  <m:oMath xmlns:m="http://schemas.openxmlformats.org/officeDocument/2006/math">
                    <m:r>
                      <m:rPr>
                        <m:sty m:val="p"/>
                      </m:rPr>
                      <a:rPr lang="el-GR" sz="2000" i="1" dirty="0" smtClean="0">
                        <a:solidFill>
                          <a:srgbClr val="C00000"/>
                        </a:solidFill>
                        <a:latin typeface="Cambria Math" panose="02040503050406030204" pitchFamily="18" charset="0"/>
                        <a:ea typeface="Cambria Math" panose="02040503050406030204" pitchFamily="18" charset="0"/>
                      </a:rPr>
                      <m:t>Θ</m:t>
                    </m:r>
                    <m:r>
                      <a:rPr lang="en-AU" sz="2000" i="1" dirty="0" smtClean="0">
                        <a:solidFill>
                          <a:srgbClr val="C00000"/>
                        </a:solidFill>
                        <a:latin typeface="Cambria Math" panose="02040503050406030204" pitchFamily="18" charset="0"/>
                      </a:rPr>
                      <m:t>(</m:t>
                    </m:r>
                    <m:r>
                      <a:rPr lang="en-AU" sz="2000" i="1" dirty="0">
                        <a:solidFill>
                          <a:srgbClr val="C00000"/>
                        </a:solidFill>
                        <a:latin typeface="Cambria Math" panose="02040503050406030204" pitchFamily="18" charset="0"/>
                      </a:rPr>
                      <m:t>𝑛</m:t>
                    </m:r>
                    <m:r>
                      <a:rPr lang="en-AU" sz="2000" i="1" dirty="0">
                        <a:solidFill>
                          <a:srgbClr val="C00000"/>
                        </a:solidFill>
                        <a:latin typeface="Cambria Math" panose="02040503050406030204" pitchFamily="18" charset="0"/>
                      </a:rPr>
                      <m:t>+</m:t>
                    </m:r>
                    <m:r>
                      <a:rPr lang="en-AU" sz="2000" i="1" dirty="0">
                        <a:solidFill>
                          <a:srgbClr val="C00000"/>
                        </a:solidFill>
                        <a:latin typeface="Cambria Math" panose="02040503050406030204" pitchFamily="18" charset="0"/>
                      </a:rPr>
                      <m:t>𝑊</m:t>
                    </m:r>
                    <m:r>
                      <a:rPr lang="en-AU" sz="2000" i="1" dirty="0">
                        <a:solidFill>
                          <a:srgbClr val="C00000"/>
                        </a:solidFill>
                        <a:latin typeface="Cambria Math" panose="02040503050406030204" pitchFamily="18" charset="0"/>
                      </a:rPr>
                      <m:t>)</m:t>
                    </m:r>
                  </m:oMath>
                </a14:m>
                <a:r>
                  <a:rPr lang="en-AU" sz="2000" dirty="0"/>
                  <a:t>.</a:t>
                </a:r>
              </a:p>
              <a:p>
                <a:pPr lvl="1">
                  <a:lnSpc>
                    <a:spcPct val="100000"/>
                  </a:lnSpc>
                  <a:spcBef>
                    <a:spcPts val="1200"/>
                  </a:spcBef>
                </a:pPr>
                <a:r>
                  <a:rPr lang="en-AU" sz="2000" b="1" dirty="0"/>
                  <a:t>NOTE: </a:t>
                </a:r>
                <a:r>
                  <a:rPr lang="en-AU" sz="2000" dirty="0"/>
                  <a:t>The running time of this algorithm is not a polynomial function of </a:t>
                </a:r>
                <a14:m>
                  <m:oMath xmlns:m="http://schemas.openxmlformats.org/officeDocument/2006/math">
                    <m:r>
                      <a:rPr lang="en-AU" sz="2000" i="1" dirty="0" smtClean="0">
                        <a:latin typeface="Cambria Math" panose="02040503050406030204" pitchFamily="18" charset="0"/>
                      </a:rPr>
                      <m:t>𝑛</m:t>
                    </m:r>
                  </m:oMath>
                </a14:m>
                <a:r>
                  <a:rPr lang="en-AU" sz="2000" dirty="0"/>
                  <a:t>; rather it is a polynomial function of </a:t>
                </a:r>
                <a14:m>
                  <m:oMath xmlns:m="http://schemas.openxmlformats.org/officeDocument/2006/math">
                    <m:r>
                      <a:rPr lang="en-AU" sz="2000" i="1" dirty="0" smtClean="0">
                        <a:latin typeface="Cambria Math" panose="02040503050406030204" pitchFamily="18" charset="0"/>
                      </a:rPr>
                      <m:t>𝑛</m:t>
                    </m:r>
                  </m:oMath>
                </a14:m>
                <a:r>
                  <a:rPr lang="en-AU" sz="2000" dirty="0"/>
                  <a:t> and </a:t>
                </a:r>
                <a14:m>
                  <m:oMath xmlns:m="http://schemas.openxmlformats.org/officeDocument/2006/math">
                    <m:r>
                      <a:rPr lang="en-AU" sz="2000" i="1" dirty="0" smtClean="0">
                        <a:latin typeface="Cambria Math" panose="02040503050406030204" pitchFamily="18" charset="0"/>
                      </a:rPr>
                      <m:t>𝑊</m:t>
                    </m:r>
                  </m:oMath>
                </a14:m>
                <a:r>
                  <a:rPr lang="en-AU" sz="2000" dirty="0"/>
                  <a:t>, the largest integer involved in defining the problem. </a:t>
                </a:r>
              </a:p>
              <a:p>
                <a:pPr lvl="1">
                  <a:lnSpc>
                    <a:spcPct val="100000"/>
                  </a:lnSpc>
                  <a:spcBef>
                    <a:spcPts val="1200"/>
                  </a:spcBef>
                </a:pPr>
                <a:r>
                  <a:rPr lang="en-AU" sz="2000" dirty="0"/>
                  <a:t>Such algorithms are known as </a:t>
                </a:r>
                <a:r>
                  <a:rPr lang="en-AU" sz="2000" dirty="0">
                    <a:solidFill>
                      <a:srgbClr val="C00000"/>
                    </a:solidFill>
                  </a:rPr>
                  <a:t>pseudo-polynomial</a:t>
                </a:r>
                <a:r>
                  <a:rPr lang="en-AU" sz="2000" dirty="0"/>
                  <a:t>. They are efficient when the values </a:t>
                </a:r>
                <a14:m>
                  <m:oMath xmlns:m="http://schemas.openxmlformats.org/officeDocument/2006/math">
                    <m:d>
                      <m:dPr>
                        <m:begChr m:val="{"/>
                        <m:endChr m:val="}"/>
                        <m:ctrlPr>
                          <a:rPr lang="en-AU" sz="2000" i="1" smtClean="0">
                            <a:latin typeface="Cambria Math" panose="02040503050406030204" pitchFamily="18" charset="0"/>
                          </a:rPr>
                        </m:ctrlPr>
                      </m:dPr>
                      <m:e>
                        <m:sSub>
                          <m:sSubPr>
                            <m:ctrlPr>
                              <a:rPr lang="en-AU" sz="2000" i="1" smtClean="0">
                                <a:latin typeface="Cambria Math" panose="02040503050406030204" pitchFamily="18" charset="0"/>
                              </a:rPr>
                            </m:ctrlPr>
                          </m:sSubPr>
                          <m:e>
                            <m:r>
                              <a:rPr lang="en-AU" sz="2000" b="0" i="1" smtClean="0">
                                <a:latin typeface="Cambria Math" panose="02040503050406030204" pitchFamily="18" charset="0"/>
                              </a:rPr>
                              <m:t>𝑤</m:t>
                            </m:r>
                          </m:e>
                          <m:sub>
                            <m:r>
                              <a:rPr lang="en-AU" sz="2000" b="0" i="1" smtClean="0">
                                <a:latin typeface="Cambria Math" panose="02040503050406030204" pitchFamily="18" charset="0"/>
                              </a:rPr>
                              <m:t>𝑖</m:t>
                            </m:r>
                          </m:sub>
                        </m:sSub>
                      </m:e>
                    </m:d>
                  </m:oMath>
                </a14:m>
                <a:r>
                  <a:rPr lang="en-AU" sz="2000" dirty="0"/>
                  <a:t> are small, but less practical as these values grow large.</a:t>
                </a:r>
                <a:endParaRPr lang="en-AU" sz="1800" dirty="0"/>
              </a:p>
            </p:txBody>
          </p:sp>
        </mc:Choice>
        <mc:Fallback xmlns="">
          <p:sp>
            <p:nvSpPr>
              <p:cNvPr id="2" name="Content Placeholder 1">
                <a:extLst>
                  <a:ext uri="{FF2B5EF4-FFF2-40B4-BE49-F238E27FC236}">
                    <a16:creationId xmlns:a16="http://schemas.microsoft.com/office/drawing/2014/main" id="{EFB88635-76A8-4ED0-9D52-E73AD35DE7F7}"/>
                  </a:ext>
                </a:extLst>
              </p:cNvPr>
              <p:cNvSpPr>
                <a:spLocks noGrp="1" noRot="1" noChangeAspect="1" noMove="1" noResize="1" noEditPoints="1" noAdjustHandles="1" noChangeArrowheads="1" noChangeShapeType="1" noTextEdit="1"/>
              </p:cNvSpPr>
              <p:nvPr>
                <p:ph idx="1"/>
              </p:nvPr>
            </p:nvSpPr>
            <p:spPr>
              <a:blipFill>
                <a:blip r:embed="rId2"/>
                <a:stretch>
                  <a:fillRect r="-139"/>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3897C80C-AD78-47B3-8199-7C8D1090953A}"/>
              </a:ext>
            </a:extLst>
          </p:cNvPr>
          <p:cNvSpPr>
            <a:spLocks noGrp="1"/>
          </p:cNvSpPr>
          <p:nvPr>
            <p:ph type="title"/>
          </p:nvPr>
        </p:nvSpPr>
        <p:spPr/>
        <p:txBody>
          <a:bodyPr>
            <a:normAutofit/>
          </a:bodyPr>
          <a:lstStyle/>
          <a:p>
            <a:r>
              <a:rPr lang="en-AU" dirty="0"/>
              <a:t>DP Knapsack Problem</a:t>
            </a:r>
          </a:p>
        </p:txBody>
      </p:sp>
    </p:spTree>
    <p:extLst>
      <p:ext uri="{BB962C8B-B14F-4D97-AF65-F5344CB8AC3E}">
        <p14:creationId xmlns:p14="http://schemas.microsoft.com/office/powerpoint/2010/main" val="2936358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861169"/>
            <a:ext cx="6737684" cy="1421162"/>
          </a:xfrm>
        </p:spPr>
        <p:txBody>
          <a:bodyPr/>
          <a:lstStyle/>
          <a:p>
            <a:pPr>
              <a:lnSpc>
                <a:spcPct val="100000"/>
              </a:lnSpc>
            </a:pPr>
            <a:r>
              <a:rPr lang="en-US" dirty="0"/>
              <a:t>1b. Knapsack Problem </a:t>
            </a:r>
            <a:br>
              <a:rPr lang="en-US" dirty="0"/>
            </a:br>
            <a:r>
              <a:rPr lang="en-US" dirty="0"/>
              <a:t>(Top Down)</a:t>
            </a:r>
          </a:p>
        </p:txBody>
      </p:sp>
    </p:spTree>
    <p:extLst>
      <p:ext uri="{BB962C8B-B14F-4D97-AF65-F5344CB8AC3E}">
        <p14:creationId xmlns:p14="http://schemas.microsoft.com/office/powerpoint/2010/main" val="2455980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B59748-2B74-439C-8F39-1923D6F04CBB}"/>
              </a:ext>
            </a:extLst>
          </p:cNvPr>
          <p:cNvSpPr>
            <a:spLocks noGrp="1"/>
          </p:cNvSpPr>
          <p:nvPr>
            <p:ph idx="1"/>
          </p:nvPr>
        </p:nvSpPr>
        <p:spPr/>
        <p:txBody>
          <a:bodyPr/>
          <a:lstStyle/>
          <a:p>
            <a:pPr>
              <a:lnSpc>
                <a:spcPct val="100000"/>
              </a:lnSpc>
            </a:pPr>
            <a:r>
              <a:rPr lang="en-AU" i="1" dirty="0"/>
              <a:t>“Divide and conquer”</a:t>
            </a:r>
            <a:r>
              <a:rPr lang="en-AU" dirty="0"/>
              <a:t> type of (top down) approach of solving knapsack generally </a:t>
            </a:r>
            <a:r>
              <a:rPr lang="en-AU" dirty="0">
                <a:solidFill>
                  <a:srgbClr val="C00000"/>
                </a:solidFill>
              </a:rPr>
              <a:t>recompute many </a:t>
            </a:r>
            <a:r>
              <a:rPr lang="en-AU" dirty="0"/>
              <a:t>previously computed sub-problems, hence inefficient.</a:t>
            </a:r>
          </a:p>
          <a:p>
            <a:pPr>
              <a:lnSpc>
                <a:spcPct val="100000"/>
              </a:lnSpc>
            </a:pPr>
            <a:r>
              <a:rPr lang="en-AU" dirty="0"/>
              <a:t>Bottom up dynamic programming approach avoids re-computation, but can </a:t>
            </a:r>
            <a:r>
              <a:rPr lang="en-AU" dirty="0">
                <a:solidFill>
                  <a:srgbClr val="C00000"/>
                </a:solidFill>
              </a:rPr>
              <a:t>compute many unnecessary </a:t>
            </a:r>
            <a:r>
              <a:rPr lang="en-AU" dirty="0"/>
              <a:t>solutions to sub-problems.</a:t>
            </a:r>
          </a:p>
          <a:p>
            <a:pPr>
              <a:lnSpc>
                <a:spcPct val="100000"/>
              </a:lnSpc>
            </a:pPr>
            <a:r>
              <a:rPr lang="en-AU" dirty="0"/>
              <a:t>Combine </a:t>
            </a:r>
            <a:r>
              <a:rPr lang="en-AU" dirty="0">
                <a:solidFill>
                  <a:srgbClr val="C00000"/>
                </a:solidFill>
              </a:rPr>
              <a:t>space saving </a:t>
            </a:r>
            <a:r>
              <a:rPr lang="en-AU" dirty="0"/>
              <a:t>of </a:t>
            </a:r>
            <a:r>
              <a:rPr lang="en-AU" i="1" dirty="0"/>
              <a:t>“divide and conquer”</a:t>
            </a:r>
            <a:r>
              <a:rPr lang="en-AU" dirty="0"/>
              <a:t> and </a:t>
            </a:r>
            <a:r>
              <a:rPr lang="en-AU" dirty="0">
                <a:solidFill>
                  <a:srgbClr val="C00000"/>
                </a:solidFill>
              </a:rPr>
              <a:t>speed up</a:t>
            </a:r>
            <a:r>
              <a:rPr lang="en-AU" dirty="0"/>
              <a:t> of bottom up approaches?</a:t>
            </a:r>
          </a:p>
        </p:txBody>
      </p:sp>
      <p:sp>
        <p:nvSpPr>
          <p:cNvPr id="3" name="Title 2">
            <a:extLst>
              <a:ext uri="{FF2B5EF4-FFF2-40B4-BE49-F238E27FC236}">
                <a16:creationId xmlns:a16="http://schemas.microsoft.com/office/drawing/2014/main" id="{26D05063-438F-4E6E-B703-B1682450D736}"/>
              </a:ext>
            </a:extLst>
          </p:cNvPr>
          <p:cNvSpPr>
            <a:spLocks noGrp="1"/>
          </p:cNvSpPr>
          <p:nvPr>
            <p:ph type="title"/>
          </p:nvPr>
        </p:nvSpPr>
        <p:spPr/>
        <p:txBody>
          <a:bodyPr>
            <a:normAutofit fontScale="90000"/>
          </a:bodyPr>
          <a:lstStyle/>
          <a:p>
            <a:r>
              <a:rPr lang="en-AU" dirty="0"/>
              <a:t>DP Knapsack Problem – Top-Down</a:t>
            </a:r>
          </a:p>
        </p:txBody>
      </p:sp>
    </p:spTree>
    <p:extLst>
      <p:ext uri="{BB962C8B-B14F-4D97-AF65-F5344CB8AC3E}">
        <p14:creationId xmlns:p14="http://schemas.microsoft.com/office/powerpoint/2010/main" val="893524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5E682D1-E10B-4392-AC41-F700C914A916}"/>
              </a:ext>
            </a:extLst>
          </p:cNvPr>
          <p:cNvPicPr>
            <a:picLocks noGrp="1" noChangeAspect="1"/>
          </p:cNvPicPr>
          <p:nvPr>
            <p:ph idx="1"/>
          </p:nvPr>
        </p:nvPicPr>
        <p:blipFill>
          <a:blip r:embed="rId2"/>
          <a:stretch>
            <a:fillRect/>
          </a:stretch>
        </p:blipFill>
        <p:spPr>
          <a:xfrm>
            <a:off x="423026" y="903288"/>
            <a:ext cx="8297948" cy="3988698"/>
          </a:xfrm>
          <a:prstGeom prst="rect">
            <a:avLst/>
          </a:prstGeom>
        </p:spPr>
      </p:pic>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spTree>
    <p:extLst>
      <p:ext uri="{BB962C8B-B14F-4D97-AF65-F5344CB8AC3E}">
        <p14:creationId xmlns:p14="http://schemas.microsoft.com/office/powerpoint/2010/main" val="261961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3"/>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–1</a:t>
                          </a:r>
                          <a:endParaRPr lang="en-AU" sz="16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3873012013"/>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 t="-1639" r="-905000" b="-616393"/>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5089" t="-1639" r="-304018" b="-61639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201639" r="-210185" b="-4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301639" r="-210185" b="-3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401639" r="-210185" b="-2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501639" r="-210185" b="-1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9" t="-601639" r="-210185" b="-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–1</a:t>
                          </a:r>
                          <a:endParaRPr lang="en-AU" sz="1600" b="1"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BCCD18A6-CC35-41EE-80B2-82E812ED36CA}"/>
              </a:ext>
            </a:extLst>
          </p:cNvPr>
          <p:cNvSpPr/>
          <p:nvPr/>
        </p:nvSpPr>
        <p:spPr>
          <a:xfrm>
            <a:off x="6653047" y="2333247"/>
            <a:ext cx="2420007" cy="1200329"/>
          </a:xfrm>
          <a:prstGeom prst="rect">
            <a:avLst/>
          </a:prstGeom>
        </p:spPr>
        <p:txBody>
          <a:bodyPr wrap="square">
            <a:spAutoFit/>
          </a:bodyPr>
          <a:lstStyle/>
          <a:p>
            <a:r>
              <a:rPr lang="en-AU" dirty="0">
                <a:solidFill>
                  <a:schemeClr val="tx2"/>
                </a:solidFill>
              </a:rPr>
              <a:t>Initially, set all values to -1 to indicate that the entries are </a:t>
            </a:r>
            <a:r>
              <a:rPr lang="en-AU" dirty="0">
                <a:solidFill>
                  <a:srgbClr val="C00000"/>
                </a:solidFill>
              </a:rPr>
              <a:t>not yet calculated</a:t>
            </a:r>
          </a:p>
        </p:txBody>
      </p:sp>
      <p:sp>
        <p:nvSpPr>
          <p:cNvPr id="4" name="Rectangle 3">
            <a:extLst>
              <a:ext uri="{FF2B5EF4-FFF2-40B4-BE49-F238E27FC236}">
                <a16:creationId xmlns:a16="http://schemas.microsoft.com/office/drawing/2014/main" id="{BA0EC4B6-C569-46A2-997D-16C8B43A395C}"/>
              </a:ext>
            </a:extLst>
          </p:cNvPr>
          <p:cNvSpPr/>
          <p:nvPr/>
        </p:nvSpPr>
        <p:spPr>
          <a:xfrm>
            <a:off x="6653046" y="3533576"/>
            <a:ext cx="2420007" cy="1477328"/>
          </a:xfrm>
          <a:prstGeom prst="rect">
            <a:avLst/>
          </a:prstGeom>
        </p:spPr>
        <p:txBody>
          <a:bodyPr wrap="square">
            <a:spAutoFit/>
          </a:bodyPr>
          <a:lstStyle/>
          <a:p>
            <a:r>
              <a:rPr lang="en-AU" dirty="0">
                <a:solidFill>
                  <a:schemeClr val="tx2"/>
                </a:solidFill>
              </a:rPr>
              <a:t>When a new value needs to be calculated, the method checks the table</a:t>
            </a:r>
          </a:p>
        </p:txBody>
      </p:sp>
    </p:spTree>
    <p:extLst>
      <p:ext uri="{BB962C8B-B14F-4D97-AF65-F5344CB8AC3E}">
        <p14:creationId xmlns:p14="http://schemas.microsoft.com/office/powerpoint/2010/main" val="262859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3"/>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2104691131"/>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53E58C35-B6C3-4634-A91E-E12036A5EB1D}"/>
              </a:ext>
            </a:extLst>
          </p:cNvPr>
          <p:cNvSpPr/>
          <p:nvPr/>
        </p:nvSpPr>
        <p:spPr>
          <a:xfrm>
            <a:off x="6616678" y="4573011"/>
            <a:ext cx="2386231" cy="369332"/>
          </a:xfrm>
          <a:prstGeom prst="rect">
            <a:avLst/>
          </a:prstGeom>
        </p:spPr>
        <p:txBody>
          <a:bodyPr wrap="none">
            <a:spAutoFit/>
          </a:bodyPr>
          <a:lstStyle/>
          <a:p>
            <a:r>
              <a:rPr lang="en-AU" dirty="0">
                <a:solidFill>
                  <a:srgbClr val="C00000"/>
                </a:solidFill>
              </a:rPr>
              <a:t>Let’s start with M(5,6)</a:t>
            </a:r>
          </a:p>
        </p:txBody>
      </p:sp>
    </p:spTree>
    <p:extLst>
      <p:ext uri="{BB962C8B-B14F-4D97-AF65-F5344CB8AC3E}">
        <p14:creationId xmlns:p14="http://schemas.microsoft.com/office/powerpoint/2010/main" val="175123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r>
              <a:rPr lang="en-AU" b="1" dirty="0">
                <a:solidFill>
                  <a:srgbClr val="C00000"/>
                </a:solidFill>
              </a:rPr>
              <a:t>Dynamic Programming </a:t>
            </a:r>
            <a:r>
              <a:rPr lang="en-AU" dirty="0"/>
              <a:t>is a general algorithm approach for solving problems using the solutions of </a:t>
            </a:r>
            <a:r>
              <a:rPr lang="en-AU" b="1" dirty="0">
                <a:solidFill>
                  <a:srgbClr val="C00000"/>
                </a:solidFill>
              </a:rPr>
              <a:t>overlapping</a:t>
            </a:r>
            <a:r>
              <a:rPr lang="en-AU" dirty="0"/>
              <a:t> subproblems.</a:t>
            </a:r>
          </a:p>
          <a:p>
            <a:endParaRPr lang="en-AU" dirty="0"/>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lstStyle/>
          <a:p>
            <a:r>
              <a:rPr lang="en-AU" dirty="0"/>
              <a:t>Dynamic Programming</a:t>
            </a:r>
          </a:p>
        </p:txBody>
      </p:sp>
    </p:spTree>
    <p:extLst>
      <p:ext uri="{BB962C8B-B14F-4D97-AF65-F5344CB8AC3E}">
        <p14:creationId xmlns:p14="http://schemas.microsoft.com/office/powerpoint/2010/main" val="763698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3"/>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2053644792"/>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rgbClr val="C00000"/>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TextBox 1">
            <a:extLst>
              <a:ext uri="{FF2B5EF4-FFF2-40B4-BE49-F238E27FC236}">
                <a16:creationId xmlns:a16="http://schemas.microsoft.com/office/drawing/2014/main" id="{30155D3F-AE52-4A62-BD7F-8BCCA4C519A1}"/>
              </a:ext>
            </a:extLst>
          </p:cNvPr>
          <p:cNvSpPr txBox="1"/>
          <p:nvPr/>
        </p:nvSpPr>
        <p:spPr>
          <a:xfrm>
            <a:off x="6696403" y="4235211"/>
            <a:ext cx="2338910" cy="646331"/>
          </a:xfrm>
          <a:prstGeom prst="rect">
            <a:avLst/>
          </a:prstGeom>
          <a:noFill/>
        </p:spPr>
        <p:txBody>
          <a:bodyPr wrap="square" rtlCol="0">
            <a:spAutoFit/>
          </a:bodyPr>
          <a:lstStyle/>
          <a:p>
            <a:r>
              <a:rPr lang="en-AU" dirty="0">
                <a:solidFill>
                  <a:srgbClr val="C00000"/>
                </a:solidFill>
              </a:rPr>
              <a:t>We calculate </a:t>
            </a:r>
            <a:r>
              <a:rPr lang="en-AU" dirty="0">
                <a:solidFill>
                  <a:srgbClr val="C00000"/>
                </a:solidFill>
                <a:sym typeface="Wingdings" panose="05000000000000000000" pitchFamily="2" charset="2"/>
              </a:rPr>
              <a:t>M(4,6) and M(4,1)</a:t>
            </a:r>
            <a:endParaRPr lang="en-AU" dirty="0">
              <a:solidFill>
                <a:srgbClr val="C00000"/>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A080F59-A638-4842-9F3A-C485741C78AE}"/>
                  </a:ext>
                </a:extLst>
              </p:cNvPr>
              <p:cNvSpPr/>
              <p:nvPr/>
            </p:nvSpPr>
            <p:spPr>
              <a:xfrm>
                <a:off x="6696403" y="3894842"/>
                <a:ext cx="2338910" cy="369332"/>
              </a:xfrm>
              <a:prstGeom prst="rect">
                <a:avLst/>
              </a:prstGeom>
            </p:spPr>
            <p:txBody>
              <a:bodyPr wrap="none">
                <a:spAutoFit/>
              </a:bodyPr>
              <a:lstStyle/>
              <a:p>
                <a:r>
                  <a:rPr lang="en-AU" dirty="0">
                    <a:solidFill>
                      <a:srgbClr val="C00000"/>
                    </a:solidFill>
                  </a:rPr>
                  <a:t>At M(5,6), </a:t>
                </a:r>
                <a14:m>
                  <m:oMath xmlns:m="http://schemas.openxmlformats.org/officeDocument/2006/math">
                    <m:r>
                      <a:rPr lang="en-AU" b="0" i="1" smtClean="0">
                        <a:solidFill>
                          <a:srgbClr val="C00000"/>
                        </a:solidFill>
                        <a:latin typeface="Cambria Math" panose="02040503050406030204" pitchFamily="18" charset="0"/>
                      </a:rPr>
                      <m:t>𝑗</m:t>
                    </m:r>
                    <m:r>
                      <a:rPr lang="en-AU" b="0" i="1" smtClean="0">
                        <a:solidFill>
                          <a:srgbClr val="C00000"/>
                        </a:solidFill>
                        <a:latin typeface="Cambria Math" panose="02040503050406030204" pitchFamily="18" charset="0"/>
                      </a:rPr>
                      <m:t>&lt;</m:t>
                    </m:r>
                    <m:sSub>
                      <m:sSubPr>
                        <m:ctrlPr>
                          <a:rPr lang="en-AU" b="0" i="1" smtClean="0">
                            <a:solidFill>
                              <a:srgbClr val="C00000"/>
                            </a:solidFill>
                            <a:latin typeface="Cambria Math" panose="02040503050406030204" pitchFamily="18" charset="0"/>
                          </a:rPr>
                        </m:ctrlPr>
                      </m:sSubPr>
                      <m:e>
                        <m:r>
                          <a:rPr lang="en-AU" b="0" i="1" smtClean="0">
                            <a:solidFill>
                              <a:srgbClr val="C00000"/>
                            </a:solidFill>
                            <a:latin typeface="Cambria Math" panose="02040503050406030204" pitchFamily="18" charset="0"/>
                          </a:rPr>
                          <m:t>𝑤</m:t>
                        </m:r>
                      </m:e>
                      <m:sub>
                        <m:r>
                          <a:rPr lang="en-AU" b="0" i="1" smtClean="0">
                            <a:solidFill>
                              <a:srgbClr val="C00000"/>
                            </a:solidFill>
                            <a:latin typeface="Cambria Math" panose="02040503050406030204" pitchFamily="18" charset="0"/>
                          </a:rPr>
                          <m:t>𝑖</m:t>
                        </m:r>
                      </m:sub>
                    </m:sSub>
                    <m:r>
                      <a:rPr lang="en-AU" b="0" i="1" smtClean="0">
                        <a:solidFill>
                          <a:srgbClr val="C00000"/>
                        </a:solidFill>
                        <a:latin typeface="Cambria Math" panose="02040503050406030204" pitchFamily="18" charset="0"/>
                      </a:rPr>
                      <m:t>=</m:t>
                    </m:r>
                    <m:r>
                      <a:rPr lang="en-AU" b="0" i="1" smtClean="0">
                        <a:solidFill>
                          <a:srgbClr val="C00000"/>
                        </a:solidFill>
                        <a:latin typeface="Cambria Math" panose="02040503050406030204" pitchFamily="18" charset="0"/>
                      </a:rPr>
                      <m:t>𝐹</m:t>
                    </m:r>
                  </m:oMath>
                </a14:m>
                <a:endParaRPr lang="en-AU" dirty="0">
                  <a:solidFill>
                    <a:srgbClr val="C00000"/>
                  </a:solidFill>
                </a:endParaRPr>
              </a:p>
            </p:txBody>
          </p:sp>
        </mc:Choice>
        <mc:Fallback xmlns="">
          <p:sp>
            <p:nvSpPr>
              <p:cNvPr id="4" name="Rectangle 3">
                <a:extLst>
                  <a:ext uri="{FF2B5EF4-FFF2-40B4-BE49-F238E27FC236}">
                    <a16:creationId xmlns:a16="http://schemas.microsoft.com/office/drawing/2014/main" id="{DA080F59-A638-4842-9F3A-C485741C78AE}"/>
                  </a:ext>
                </a:extLst>
              </p:cNvPr>
              <p:cNvSpPr>
                <a:spLocks noRot="1" noChangeAspect="1" noMove="1" noResize="1" noEditPoints="1" noAdjustHandles="1" noChangeArrowheads="1" noChangeShapeType="1" noTextEdit="1"/>
              </p:cNvSpPr>
              <p:nvPr/>
            </p:nvSpPr>
            <p:spPr>
              <a:xfrm>
                <a:off x="6696403" y="3894842"/>
                <a:ext cx="2338910" cy="369332"/>
              </a:xfrm>
              <a:prstGeom prst="rect">
                <a:avLst/>
              </a:prstGeom>
              <a:blipFill>
                <a:blip r:embed="rId5"/>
                <a:stretch>
                  <a:fillRect l="-2083" t="-9836" b="-24590"/>
                </a:stretch>
              </a:blipFill>
            </p:spPr>
            <p:txBody>
              <a:bodyPr/>
              <a:lstStyle/>
              <a:p>
                <a:r>
                  <a:rPr lang="en-AU">
                    <a:noFill/>
                  </a:rPr>
                  <a:t> </a:t>
                </a:r>
              </a:p>
            </p:txBody>
          </p:sp>
        </mc:Fallback>
      </mc:AlternateContent>
    </p:spTree>
    <p:extLst>
      <p:ext uri="{BB962C8B-B14F-4D97-AF65-F5344CB8AC3E}">
        <p14:creationId xmlns:p14="http://schemas.microsoft.com/office/powerpoint/2010/main" val="638363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2"/>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328851136"/>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5" name="TextBox 4">
            <a:extLst>
              <a:ext uri="{FF2B5EF4-FFF2-40B4-BE49-F238E27FC236}">
                <a16:creationId xmlns:a16="http://schemas.microsoft.com/office/drawing/2014/main" id="{B0F18FDD-266D-4808-BF15-F2DE60E927C6}"/>
              </a:ext>
            </a:extLst>
          </p:cNvPr>
          <p:cNvSpPr txBox="1"/>
          <p:nvPr/>
        </p:nvSpPr>
        <p:spPr>
          <a:xfrm>
            <a:off x="6696403" y="4237002"/>
            <a:ext cx="2392418" cy="646331"/>
          </a:xfrm>
          <a:prstGeom prst="rect">
            <a:avLst/>
          </a:prstGeom>
          <a:noFill/>
        </p:spPr>
        <p:txBody>
          <a:bodyPr wrap="square" rtlCol="0">
            <a:spAutoFit/>
          </a:bodyPr>
          <a:lstStyle/>
          <a:p>
            <a:r>
              <a:rPr lang="en-AU" dirty="0">
                <a:solidFill>
                  <a:srgbClr val="C00000"/>
                </a:solidFill>
                <a:sym typeface="Wingdings" panose="05000000000000000000" pitchFamily="2" charset="2"/>
              </a:rPr>
              <a:t>M(4,1) </a:t>
            </a:r>
          </a:p>
          <a:p>
            <a:r>
              <a:rPr lang="en-AU" dirty="0">
                <a:solidFill>
                  <a:srgbClr val="C00000"/>
                </a:solidFill>
                <a:sym typeface="Wingdings" panose="05000000000000000000" pitchFamily="2" charset="2"/>
              </a:rPr>
              <a:t> Calculate M(3,1)</a:t>
            </a:r>
            <a:endParaRPr lang="en-AU" dirty="0">
              <a:solidFill>
                <a:srgbClr val="C00000"/>
              </a:solidFill>
            </a:endParaRPr>
          </a:p>
        </p:txBody>
      </p:sp>
    </p:spTree>
    <p:extLst>
      <p:ext uri="{BB962C8B-B14F-4D97-AF65-F5344CB8AC3E}">
        <p14:creationId xmlns:p14="http://schemas.microsoft.com/office/powerpoint/2010/main" val="209578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2"/>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3143106603"/>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Tree>
    <p:extLst>
      <p:ext uri="{BB962C8B-B14F-4D97-AF65-F5344CB8AC3E}">
        <p14:creationId xmlns:p14="http://schemas.microsoft.com/office/powerpoint/2010/main" val="3095379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2"/>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4008517729"/>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5" name="TextBox 4">
            <a:extLst>
              <a:ext uri="{FF2B5EF4-FFF2-40B4-BE49-F238E27FC236}">
                <a16:creationId xmlns:a16="http://schemas.microsoft.com/office/drawing/2014/main" id="{6531A394-5F79-4BB6-B252-05553CA00B77}"/>
              </a:ext>
            </a:extLst>
          </p:cNvPr>
          <p:cNvSpPr txBox="1"/>
          <p:nvPr/>
        </p:nvSpPr>
        <p:spPr>
          <a:xfrm>
            <a:off x="6696403" y="4237002"/>
            <a:ext cx="2400016" cy="338554"/>
          </a:xfrm>
          <a:prstGeom prst="rect">
            <a:avLst/>
          </a:prstGeom>
          <a:noFill/>
        </p:spPr>
        <p:txBody>
          <a:bodyPr wrap="none" rtlCol="0">
            <a:spAutoFit/>
          </a:bodyPr>
          <a:lstStyle/>
          <a:p>
            <a:r>
              <a:rPr lang="en-AU" sz="1600" dirty="0">
                <a:solidFill>
                  <a:srgbClr val="C00000"/>
                </a:solidFill>
              </a:rPr>
              <a:t>M(4,6) </a:t>
            </a:r>
            <a:r>
              <a:rPr lang="en-AU" sz="1600" dirty="0">
                <a:solidFill>
                  <a:srgbClr val="C00000"/>
                </a:solidFill>
                <a:sym typeface="Wingdings" panose="05000000000000000000" pitchFamily="2" charset="2"/>
              </a:rPr>
              <a:t> M(3,6), M(3,2)</a:t>
            </a:r>
            <a:endParaRPr lang="en-AU" sz="1600" dirty="0">
              <a:solidFill>
                <a:srgbClr val="C00000"/>
              </a:solidFill>
            </a:endParaRPr>
          </a:p>
        </p:txBody>
      </p:sp>
    </p:spTree>
    <p:extLst>
      <p:ext uri="{BB962C8B-B14F-4D97-AF65-F5344CB8AC3E}">
        <p14:creationId xmlns:p14="http://schemas.microsoft.com/office/powerpoint/2010/main" val="3473607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3"/>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dirty="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1274531154"/>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kumimoji="0" lang="en-AU" sz="1600" b="0" i="0" u="none" strike="noStrike" kern="1200" cap="none" spc="0" normalizeH="0" baseline="0" dirty="0">
                            <a:ln>
                              <a:noFill/>
                            </a:ln>
                            <a:solidFill>
                              <a:schemeClr val="tx2"/>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dirty="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457200" rtl="0" eaLnBrk="1" latinLnBrk="0" hangingPunct="1"/>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a:ln>
                                <a:noFill/>
                              </a:ln>
                              <a:solidFill>
                                <a:srgbClr val="000054"/>
                              </a:solidFill>
                              <a:effectLst/>
                              <a:uLnTx/>
                              <a:uFillTx/>
                              <a:latin typeface="Arial"/>
                              <a:ea typeface="+mn-ea"/>
                              <a:cs typeface="+mn-cs"/>
                            </a:rPr>
                            <a:t>–1</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Tree>
    <p:extLst>
      <p:ext uri="{BB962C8B-B14F-4D97-AF65-F5344CB8AC3E}">
        <p14:creationId xmlns:p14="http://schemas.microsoft.com/office/powerpoint/2010/main" val="72053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3"/>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mn-lt"/>
                              <a:ea typeface="+mn-ea"/>
                              <a:cs typeface="+mn-cs"/>
                            </a:rPr>
                            <a:t>–</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1086793489"/>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 t="-1639" r="-905000" b="-624590"/>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5089" t="-1639" r="-304018" b="-62459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201639" r="-210185" b="-4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301639" r="-210185" b="-3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kumimoji="0" lang="en-AU" sz="1800" b="1" i="0" u="none" strike="noStrike" kern="1200" cap="none" spc="0" normalizeH="0" baseline="0" noProof="0" dirty="0">
                            <a:ln>
                              <a:noFill/>
                            </a:ln>
                            <a:solidFill>
                              <a:srgbClr val="C00000"/>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401639" r="-210185" b="-2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mn-lt"/>
                              <a:ea typeface="+mn-ea"/>
                              <a:cs typeface="+mn-cs"/>
                            </a:rPr>
                            <a:t>–</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9" t="-501639" r="-210185" b="-1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C00000"/>
                              </a:solidFill>
                              <a:effectLst/>
                              <a:uLnTx/>
                              <a:uFillTx/>
                              <a:latin typeface="+mn-lt"/>
                              <a:ea typeface="+mn-ea"/>
                              <a:cs typeface="+mn-cs"/>
                            </a:rPr>
                            <a:t>□</a:t>
                          </a:r>
                          <a:endParaRPr lang="en-AU" sz="16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9" t="-601639" r="-210185" b="-24590"/>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800" b="0" i="0" u="none" strike="noStrike" kern="1200" cap="none" spc="0" normalizeH="0" baseline="0" noProof="0" dirty="0">
                              <a:ln>
                                <a:noFill/>
                              </a:ln>
                              <a:solidFill>
                                <a:srgbClr val="C00000"/>
                              </a:solidFill>
                              <a:effectLst/>
                              <a:uLnTx/>
                              <a:uFillTx/>
                              <a:latin typeface="Arial"/>
                              <a:ea typeface="+mn-ea"/>
                              <a:cs typeface="+mn-cs"/>
                            </a:rPr>
                            <a:t>□</a:t>
                          </a:r>
                          <a:endParaRPr lang="en-AU" sz="1800" b="1" dirty="0">
                            <a:solidFill>
                              <a:srgbClr val="C00000"/>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2" name="Rectangle 1">
            <a:extLst>
              <a:ext uri="{FF2B5EF4-FFF2-40B4-BE49-F238E27FC236}">
                <a16:creationId xmlns:a16="http://schemas.microsoft.com/office/drawing/2014/main" id="{B0AC53CA-5FE0-4498-BB20-9A53CA02F464}"/>
              </a:ext>
            </a:extLst>
          </p:cNvPr>
          <p:cNvSpPr/>
          <p:nvPr/>
        </p:nvSpPr>
        <p:spPr>
          <a:xfrm>
            <a:off x="6672755" y="2314999"/>
            <a:ext cx="2286000" cy="1938992"/>
          </a:xfrm>
          <a:prstGeom prst="rect">
            <a:avLst/>
          </a:prstGeom>
        </p:spPr>
        <p:txBody>
          <a:bodyPr wrap="square">
            <a:spAutoFit/>
          </a:bodyPr>
          <a:lstStyle/>
          <a:p>
            <a:r>
              <a:rPr lang="en-AU" sz="2400" dirty="0">
                <a:solidFill>
                  <a:srgbClr val="C00000"/>
                </a:solidFill>
              </a:rPr>
              <a:t>Red squares </a:t>
            </a:r>
            <a:r>
              <a:rPr lang="en-AU" sz="2400" dirty="0">
                <a:solidFill>
                  <a:schemeClr val="tx2"/>
                </a:solidFill>
              </a:rPr>
              <a:t>indicate the possible items that we need to calculate</a:t>
            </a:r>
          </a:p>
        </p:txBody>
      </p:sp>
    </p:spTree>
    <p:extLst>
      <p:ext uri="{BB962C8B-B14F-4D97-AF65-F5344CB8AC3E}">
        <p14:creationId xmlns:p14="http://schemas.microsoft.com/office/powerpoint/2010/main" val="1258827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E11C52-F459-4CA6-9A60-14D3223AF996}"/>
              </a:ext>
            </a:extLst>
          </p:cNvPr>
          <p:cNvSpPr>
            <a:spLocks noGrp="1"/>
          </p:cNvSpPr>
          <p:nvPr>
            <p:ph type="title"/>
          </p:nvPr>
        </p:nvSpPr>
        <p:spPr/>
        <p:txBody>
          <a:bodyPr>
            <a:normAutofit fontScale="90000"/>
          </a:bodyPr>
          <a:lstStyle/>
          <a:p>
            <a:r>
              <a:rPr lang="en-AU" dirty="0"/>
              <a:t>DP Knapsack Problem – Top-Down</a:t>
            </a:r>
          </a:p>
        </p:txBody>
      </p:sp>
      <p:pic>
        <p:nvPicPr>
          <p:cNvPr id="6" name="Content Placeholder 5">
            <a:extLst>
              <a:ext uri="{FF2B5EF4-FFF2-40B4-BE49-F238E27FC236}">
                <a16:creationId xmlns:a16="http://schemas.microsoft.com/office/drawing/2014/main" id="{135C2E8A-7102-4AC2-9D1E-1737AD0C9D95}"/>
              </a:ext>
            </a:extLst>
          </p:cNvPr>
          <p:cNvPicPr>
            <a:picLocks noGrp="1" noChangeAspect="1"/>
          </p:cNvPicPr>
          <p:nvPr>
            <p:ph idx="1"/>
          </p:nvPr>
        </p:nvPicPr>
        <p:blipFill>
          <a:blip r:embed="rId2"/>
          <a:stretch>
            <a:fillRect/>
          </a:stretch>
        </p:blipFill>
        <p:spPr>
          <a:xfrm>
            <a:off x="519360" y="902524"/>
            <a:ext cx="5574013" cy="1412475"/>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pPr algn="ctr"/>
                          <a:r>
                            <a:rPr lang="en-AU" sz="1600" dirty="0">
                              <a:solidFill>
                                <a:schemeClr val="tx2"/>
                              </a:solidFill>
                            </a:rPr>
                            <a:t>↓</a:t>
                          </a:r>
                          <a14:m>
                            <m:oMath xmlns:m="http://schemas.openxmlformats.org/officeDocument/2006/math">
                              <m:r>
                                <a:rPr lang="en-AU" sz="1600" i="1" dirty="0" smtClean="0">
                                  <a:solidFill>
                                    <a:schemeClr val="tx2"/>
                                  </a:solidFill>
                                  <a:latin typeface="Cambria Math" panose="02040503050406030204" pitchFamily="18" charset="0"/>
                                </a:rPr>
                                <m:t>𝑖</m:t>
                              </m:r>
                            </m:oMath>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1600" i="1" dirty="0" smtClean="0">
                                  <a:solidFill>
                                    <a:schemeClr val="tx2"/>
                                  </a:solidFill>
                                  <a:latin typeface="Cambria Math" panose="02040503050406030204" pitchFamily="18" charset="0"/>
                                </a:rPr>
                                <m:t>𝑊</m:t>
                              </m:r>
                            </m:oMath>
                          </a14:m>
                          <a:r>
                            <a:rPr lang="en-AU" sz="1600" dirty="0">
                              <a:solidFill>
                                <a:schemeClr val="tx2"/>
                              </a:solidFill>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pPr algn="ctr"/>
                          <a14:m>
                            <m:oMathPara xmlns:m="http://schemas.openxmlformats.org/officeDocument/2006/math">
                              <m:oMathParaPr>
                                <m:jc m:val="centerGroup"/>
                              </m:oMathParaPr>
                              <m:oMath xmlns:m="http://schemas.openxmlformats.org/officeDocument/2006/math">
                                <m:sSub>
                                  <m:sSubPr>
                                    <m:ctrlPr>
                                      <a:rPr lang="en-AU" sz="160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𝑤</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=3, </m:t>
                                </m:r>
                                <m:sSub>
                                  <m:sSubPr>
                                    <m:ctrlPr>
                                      <a:rPr lang="en-AU" sz="1600" b="0" i="1" smtClean="0">
                                        <a:solidFill>
                                          <a:schemeClr val="tx2"/>
                                        </a:solidFill>
                                        <a:latin typeface="Cambria Math" panose="02040503050406030204" pitchFamily="18" charset="0"/>
                                      </a:rPr>
                                    </m:ctrlPr>
                                  </m:sSubPr>
                                  <m:e>
                                    <m:r>
                                      <a:rPr lang="en-AU" sz="1600" b="0" i="1" smtClean="0">
                                        <a:solidFill>
                                          <a:schemeClr val="tx2"/>
                                        </a:solidFill>
                                        <a:latin typeface="Cambria Math" panose="02040503050406030204" pitchFamily="18" charset="0"/>
                                      </a:rPr>
                                      <m:t>𝑣</m:t>
                                    </m:r>
                                  </m:e>
                                  <m:sub>
                                    <m:r>
                                      <a:rPr lang="en-AU" sz="1600" b="0" i="1" smtClean="0">
                                        <a:solidFill>
                                          <a:schemeClr val="tx2"/>
                                        </a:solidFill>
                                        <a:latin typeface="Cambria Math" panose="02040503050406030204" pitchFamily="18" charset="0"/>
                                      </a:rPr>
                                      <m:t>1</m:t>
                                    </m:r>
                                  </m:sub>
                                </m:sSub>
                                <m:r>
                                  <a:rPr lang="en-AU" sz="1600" b="0" i="1" smtClean="0">
                                    <a:solidFill>
                                      <a:schemeClr val="tx2"/>
                                    </a:solidFill>
                                    <a:latin typeface="Cambria Math" panose="02040503050406030204" pitchFamily="18" charset="0"/>
                                  </a:rPr>
                                  <m:t>=25</m:t>
                                </m:r>
                              </m:oMath>
                            </m:oMathPara>
                          </a14:m>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25</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25</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=20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45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3</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=15</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mn-lt"/>
                              <a:ea typeface="+mn-ea"/>
                              <a:cs typeface="+mn-cs"/>
                            </a:rPr>
                            <a:t>–</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60</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=40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60</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𝑤</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 </m:t>
                                </m:r>
                                <m:sSub>
                                  <m:sSubPr>
                                    <m:ctrlP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ctrlPr>
                                  </m:sSubPr>
                                  <m:e>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𝑣</m:t>
                                    </m:r>
                                  </m:e>
                                  <m: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m:t>
                                    </m:r>
                                  </m:sub>
                                </m:sSub>
                                <m:r>
                                  <a:rPr kumimoji="0" lang="en-AU" sz="1600" b="0" i="1"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=50</m:t>
                                </m:r>
                              </m:oMath>
                            </m:oMathPara>
                          </a14:m>
                          <a:endParaRPr kumimoji="0" lang="en-AU" sz="1600" b="0" i="0" u="none" strike="noStrike" kern="1200" cap="none" spc="0" normalizeH="0" baseline="0" noProof="0" dirty="0">
                            <a:ln>
                              <a:noFill/>
                            </a:ln>
                            <a:solidFill>
                              <a:schemeClr val="tx2"/>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rgbClr val="000054"/>
                              </a:solidFill>
                              <a:effectLst/>
                              <a:uLnTx/>
                              <a:uFillTx/>
                              <a:latin typeface="Arial"/>
                              <a:ea typeface="+mn-ea"/>
                              <a:cs typeface="+mn-cs"/>
                            </a:rPr>
                            <a:t>65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Choice>
        <mc:Fallback xmlns="">
          <p:graphicFrame>
            <p:nvGraphicFramePr>
              <p:cNvPr id="7" name="Table 6">
                <a:extLst>
                  <a:ext uri="{FF2B5EF4-FFF2-40B4-BE49-F238E27FC236}">
                    <a16:creationId xmlns:a16="http://schemas.microsoft.com/office/drawing/2014/main" id="{504461F4-AF8C-4A76-97AA-493CF069AD8E}"/>
                  </a:ext>
                </a:extLst>
              </p:cNvPr>
              <p:cNvGraphicFramePr>
                <a:graphicFrameLocks noGrp="1"/>
              </p:cNvGraphicFramePr>
              <p:nvPr>
                <p:extLst>
                  <p:ext uri="{D42A27DB-BD31-4B8C-83A1-F6EECF244321}">
                    <p14:modId xmlns:p14="http://schemas.microsoft.com/office/powerpoint/2010/main" val="3083343182"/>
                  </p:ext>
                </p:extLst>
              </p:nvPr>
            </p:nvGraphicFramePr>
            <p:xfrm>
              <a:off x="511478" y="2333247"/>
              <a:ext cx="6105200" cy="2595880"/>
            </p:xfrm>
            <a:graphic>
              <a:graphicData uri="http://schemas.openxmlformats.org/drawingml/2006/table">
                <a:tbl>
                  <a:tblPr firstRow="1" bandRow="1">
                    <a:tableStyleId>{5940675A-B579-460E-94D1-54222C63F5DA}</a:tableStyleId>
                  </a:tblPr>
                  <a:tblGrid>
                    <a:gridCol w="610520">
                      <a:extLst>
                        <a:ext uri="{9D8B030D-6E8A-4147-A177-3AD203B41FA5}">
                          <a16:colId xmlns:a16="http://schemas.microsoft.com/office/drawing/2014/main" val="2742746727"/>
                        </a:ext>
                      </a:extLst>
                    </a:gridCol>
                    <a:gridCol w="1359208">
                      <a:extLst>
                        <a:ext uri="{9D8B030D-6E8A-4147-A177-3AD203B41FA5}">
                          <a16:colId xmlns:a16="http://schemas.microsoft.com/office/drawing/2014/main" val="4273652431"/>
                        </a:ext>
                      </a:extLst>
                    </a:gridCol>
                    <a:gridCol w="516934">
                      <a:extLst>
                        <a:ext uri="{9D8B030D-6E8A-4147-A177-3AD203B41FA5}">
                          <a16:colId xmlns:a16="http://schemas.microsoft.com/office/drawing/2014/main" val="116080708"/>
                        </a:ext>
                      </a:extLst>
                    </a:gridCol>
                    <a:gridCol w="516934">
                      <a:extLst>
                        <a:ext uri="{9D8B030D-6E8A-4147-A177-3AD203B41FA5}">
                          <a16:colId xmlns:a16="http://schemas.microsoft.com/office/drawing/2014/main" val="2544764388"/>
                        </a:ext>
                      </a:extLst>
                    </a:gridCol>
                    <a:gridCol w="516934">
                      <a:extLst>
                        <a:ext uri="{9D8B030D-6E8A-4147-A177-3AD203B41FA5}">
                          <a16:colId xmlns:a16="http://schemas.microsoft.com/office/drawing/2014/main" val="1435220703"/>
                        </a:ext>
                      </a:extLst>
                    </a:gridCol>
                    <a:gridCol w="516934">
                      <a:extLst>
                        <a:ext uri="{9D8B030D-6E8A-4147-A177-3AD203B41FA5}">
                          <a16:colId xmlns:a16="http://schemas.microsoft.com/office/drawing/2014/main" val="3699335069"/>
                        </a:ext>
                      </a:extLst>
                    </a:gridCol>
                    <a:gridCol w="516934">
                      <a:extLst>
                        <a:ext uri="{9D8B030D-6E8A-4147-A177-3AD203B41FA5}">
                          <a16:colId xmlns:a16="http://schemas.microsoft.com/office/drawing/2014/main" val="890870459"/>
                        </a:ext>
                      </a:extLst>
                    </a:gridCol>
                    <a:gridCol w="516934">
                      <a:extLst>
                        <a:ext uri="{9D8B030D-6E8A-4147-A177-3AD203B41FA5}">
                          <a16:colId xmlns:a16="http://schemas.microsoft.com/office/drawing/2014/main" val="740976801"/>
                        </a:ext>
                      </a:extLst>
                    </a:gridCol>
                    <a:gridCol w="516934">
                      <a:extLst>
                        <a:ext uri="{9D8B030D-6E8A-4147-A177-3AD203B41FA5}">
                          <a16:colId xmlns:a16="http://schemas.microsoft.com/office/drawing/2014/main" val="3733364580"/>
                        </a:ext>
                      </a:extLst>
                    </a:gridCol>
                    <a:gridCol w="516934">
                      <a:extLst>
                        <a:ext uri="{9D8B030D-6E8A-4147-A177-3AD203B41FA5}">
                          <a16:colId xmlns:a16="http://schemas.microsoft.com/office/drawing/2014/main" val="1068219554"/>
                        </a:ext>
                      </a:extLst>
                    </a:gridCol>
                  </a:tblGrid>
                  <a:tr h="370840">
                    <a:tc>
                      <a:txBody>
                        <a:bodyPr/>
                        <a:lstStyle/>
                        <a:p>
                          <a:endParaRPr lang="en-US"/>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 t="-1639" r="-905000" b="-616393"/>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5089" t="-1639" r="-304018" b="-616393"/>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AU" sz="16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600" dirty="0">
                              <a:solidFill>
                                <a:schemeClr val="tx2"/>
                              </a:solidFill>
                            </a:rPr>
                            <a:t>6</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5328070"/>
                      </a:ext>
                    </a:extLst>
                  </a:tr>
                  <a:tr h="370840">
                    <a:tc gridSpan="2">
                      <a:txBody>
                        <a:bodyPr/>
                        <a:lstStyle/>
                        <a:p>
                          <a:endParaRPr lang="en-AU"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1600" dirty="0">
                              <a:solidFill>
                                <a:schemeClr val="tx2"/>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8846464"/>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201639" r="-210185" b="-4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25</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25</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573818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301639" r="-210185" b="-3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45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8594309"/>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401639" r="-210185" b="-2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20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mn-lt"/>
                              <a:ea typeface="+mn-ea"/>
                              <a:cs typeface="+mn-cs"/>
                            </a:rPr>
                            <a:t>–</a:t>
                          </a:r>
                          <a:endParaRPr lang="en-AU" sz="16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60</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7676798"/>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9" t="-501639" r="-210185" b="-1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0</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mn-lt"/>
                              <a:ea typeface="+mn-ea"/>
                              <a:cs typeface="+mn-cs"/>
                            </a:rPr>
                            <a:t>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60</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128306"/>
                      </a:ext>
                    </a:extLst>
                  </a:tr>
                  <a:tr h="370840">
                    <a:tc grid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9" t="-601639" r="-210185" b="-16393"/>
                          </a:stretch>
                        </a:blipFill>
                      </a:tcPr>
                    </a:tc>
                    <a:tc hMerge="1">
                      <a:txBody>
                        <a:bodyPr/>
                        <a:lstStyle/>
                        <a:p>
                          <a:endParaRPr lang="en-AU" dirty="0"/>
                        </a:p>
                      </a:txBody>
                      <a:tcPr>
                        <a:lnL w="12700" cap="flat" cmpd="sng" algn="ctr">
                          <a:solidFill>
                            <a:schemeClr val="tx1"/>
                          </a:solidFill>
                          <a:prstDash val="solid"/>
                          <a:round/>
                          <a:headEnd type="none" w="med" len="med"/>
                          <a:tailEnd type="none" w="med" len="med"/>
                        </a:lnL>
                      </a:tcPr>
                    </a:tc>
                    <a:tc>
                      <a:txBody>
                        <a:bodyPr/>
                        <a:lstStyle/>
                        <a:p>
                          <a:pPr algn="ctr"/>
                          <a:r>
                            <a:rPr lang="en-AU" sz="1600" dirty="0">
                              <a:solidFill>
                                <a:schemeClr val="tx2"/>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AU" sz="1600" b="0" i="0" u="none" strike="noStrike" kern="1200" cap="none" spc="0" normalizeH="0" baseline="0" noProof="0" dirty="0">
                              <a:ln>
                                <a:noFill/>
                              </a:ln>
                              <a:solidFill>
                                <a:srgbClr val="000054"/>
                              </a:solidFill>
                              <a:effectLst/>
                              <a:uLnTx/>
                              <a:uFillTx/>
                              <a:latin typeface="Arial"/>
                              <a:ea typeface="+mn-ea"/>
                              <a:cs typeface="+mn-cs"/>
                            </a:rPr>
                            <a:t>–</a:t>
                          </a:r>
                          <a:endParaRPr lang="en-AU" sz="1600" dirty="0">
                            <a:solidFill>
                              <a:schemeClr val="tx2"/>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54"/>
                              </a:solidFill>
                              <a:effectLst/>
                              <a:uLnTx/>
                              <a:uFillTx/>
                              <a:latin typeface="Arial"/>
                              <a:ea typeface="+mn-ea"/>
                              <a:cs typeface="+mn-cs"/>
                            </a:rPr>
                            <a:t>–</a:t>
                          </a:r>
                          <a:endParaRPr kumimoji="0" lang="en-AU" sz="1600" b="0" i="0" u="none" strike="noStrike" kern="1200" cap="none" spc="0" normalizeH="0" baseline="0" noProof="0" dirty="0">
                            <a:ln>
                              <a:noFill/>
                            </a:ln>
                            <a:solidFill>
                              <a:srgbClr val="000054"/>
                            </a:solidFill>
                            <a:effectLst/>
                            <a:uLnTx/>
                            <a:uFillTx/>
                            <a:latin typeface="Arial"/>
                            <a:ea typeface="+mn-ea"/>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54"/>
                              </a:solidFill>
                              <a:effectLst/>
                              <a:uLnTx/>
                              <a:uFillTx/>
                              <a:latin typeface="Arial"/>
                              <a:ea typeface="+mn-ea"/>
                              <a:cs typeface="+mn-cs"/>
                            </a:rPr>
                            <a: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rgbClr val="000054"/>
                              </a:solidFill>
                              <a:effectLst/>
                              <a:uLnTx/>
                              <a:uFillTx/>
                              <a:latin typeface="Arial"/>
                              <a:ea typeface="+mn-ea"/>
                              <a:cs typeface="+mn-cs"/>
                            </a:rPr>
                            <a:t>65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9250585"/>
                      </a:ext>
                    </a:extLst>
                  </a:tr>
                </a:tbl>
              </a:graphicData>
            </a:graphic>
          </p:graphicFrame>
        </mc:Fallback>
      </mc:AlternateContent>
      <p:sp>
        <p:nvSpPr>
          <p:cNvPr id="5" name="Rectangle 4">
            <a:extLst>
              <a:ext uri="{FF2B5EF4-FFF2-40B4-BE49-F238E27FC236}">
                <a16:creationId xmlns:a16="http://schemas.microsoft.com/office/drawing/2014/main" id="{1B6D6A40-20BA-4568-BAD0-81E46A11AE7E}"/>
              </a:ext>
            </a:extLst>
          </p:cNvPr>
          <p:cNvSpPr/>
          <p:nvPr/>
        </p:nvSpPr>
        <p:spPr>
          <a:xfrm>
            <a:off x="6672755" y="2314999"/>
            <a:ext cx="2286000" cy="2862322"/>
          </a:xfrm>
          <a:prstGeom prst="rect">
            <a:avLst/>
          </a:prstGeom>
        </p:spPr>
        <p:txBody>
          <a:bodyPr wrap="square">
            <a:spAutoFit/>
          </a:bodyPr>
          <a:lstStyle/>
          <a:p>
            <a:r>
              <a:rPr lang="en-AU" dirty="0">
                <a:solidFill>
                  <a:schemeClr val="tx2"/>
                </a:solidFill>
              </a:rPr>
              <a:t>No need to calculate every entry as done in the Bottom-Up approach</a:t>
            </a:r>
          </a:p>
          <a:p>
            <a:endParaRPr lang="en-AU" dirty="0">
              <a:solidFill>
                <a:schemeClr val="tx2"/>
              </a:solidFill>
            </a:endParaRPr>
          </a:p>
          <a:p>
            <a:r>
              <a:rPr lang="en-AU" dirty="0">
                <a:solidFill>
                  <a:schemeClr val="tx2"/>
                </a:solidFill>
              </a:rPr>
              <a:t>This approach also enables retrieving values rather than recomputing</a:t>
            </a:r>
          </a:p>
          <a:p>
            <a:endParaRPr lang="en-AU" dirty="0">
              <a:solidFill>
                <a:schemeClr val="tx2"/>
              </a:solidFill>
            </a:endParaRPr>
          </a:p>
        </p:txBody>
      </p:sp>
    </p:spTree>
    <p:extLst>
      <p:ext uri="{BB962C8B-B14F-4D97-AF65-F5344CB8AC3E}">
        <p14:creationId xmlns:p14="http://schemas.microsoft.com/office/powerpoint/2010/main" val="1523432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C7EAC-622B-46F6-B5CA-7DA4463A357B}"/>
              </a:ext>
            </a:extLst>
          </p:cNvPr>
          <p:cNvSpPr>
            <a:spLocks noGrp="1"/>
          </p:cNvSpPr>
          <p:nvPr>
            <p:ph idx="1"/>
          </p:nvPr>
        </p:nvSpPr>
        <p:spPr>
          <a:xfrm>
            <a:off x="195943" y="902524"/>
            <a:ext cx="8728363" cy="3878369"/>
          </a:xfrm>
        </p:spPr>
        <p:txBody>
          <a:bodyPr/>
          <a:lstStyle/>
          <a:p>
            <a:pPr marL="0" indent="0">
              <a:lnSpc>
                <a:spcPct val="100000"/>
              </a:lnSpc>
              <a:buNone/>
            </a:pPr>
            <a:r>
              <a:rPr lang="en-AU" sz="2200" dirty="0"/>
              <a:t>In general, when to use </a:t>
            </a:r>
            <a:r>
              <a:rPr lang="en-AU" sz="2200" dirty="0">
                <a:solidFill>
                  <a:srgbClr val="C00000"/>
                </a:solidFill>
              </a:rPr>
              <a:t>top-down</a:t>
            </a:r>
            <a:r>
              <a:rPr lang="en-AU" sz="2200" dirty="0"/>
              <a:t> or </a:t>
            </a:r>
            <a:r>
              <a:rPr lang="en-AU" sz="2200" dirty="0">
                <a:solidFill>
                  <a:srgbClr val="C00000"/>
                </a:solidFill>
              </a:rPr>
              <a:t>bottom-up</a:t>
            </a:r>
            <a:r>
              <a:rPr lang="en-AU" sz="2200" dirty="0"/>
              <a:t> dynamic programming?</a:t>
            </a:r>
          </a:p>
          <a:p>
            <a:pPr marL="0" indent="0">
              <a:lnSpc>
                <a:spcPct val="100000"/>
              </a:lnSpc>
              <a:buNone/>
            </a:pPr>
            <a:r>
              <a:rPr lang="en-AU" sz="2200" dirty="0"/>
              <a:t>Top-down </a:t>
            </a:r>
            <a:r>
              <a:rPr lang="en-AU" sz="2200" dirty="0">
                <a:solidFill>
                  <a:srgbClr val="C00000"/>
                </a:solidFill>
              </a:rPr>
              <a:t>incurs additional space and time cost </a:t>
            </a:r>
            <a:r>
              <a:rPr lang="en-AU" sz="2200" dirty="0"/>
              <a:t>of maintaining stack space for storing recursive function calls. Hence:</a:t>
            </a:r>
          </a:p>
          <a:p>
            <a:pPr>
              <a:lnSpc>
                <a:spcPct val="100000"/>
              </a:lnSpc>
            </a:pPr>
            <a:r>
              <a:rPr lang="en-AU" sz="2200" b="1" dirty="0"/>
              <a:t>Bottom-up:</a:t>
            </a:r>
            <a:r>
              <a:rPr lang="en-AU" sz="2200" dirty="0"/>
              <a:t> When the final problem instance requires most or all of the sub-problem instances to be solved, e.g., edit distance.</a:t>
            </a:r>
          </a:p>
          <a:p>
            <a:pPr>
              <a:lnSpc>
                <a:spcPct val="100000"/>
              </a:lnSpc>
            </a:pPr>
            <a:r>
              <a:rPr lang="en-AU" sz="2200" b="1" dirty="0"/>
              <a:t>Top-down: </a:t>
            </a:r>
            <a:r>
              <a:rPr lang="en-AU" sz="2200" dirty="0"/>
              <a:t>When the final problem instance only requires a subset of the sub-problem instances to be solved, e.g., possibly knapsack.</a:t>
            </a:r>
          </a:p>
        </p:txBody>
      </p:sp>
      <p:sp>
        <p:nvSpPr>
          <p:cNvPr id="3" name="Title 2">
            <a:extLst>
              <a:ext uri="{FF2B5EF4-FFF2-40B4-BE49-F238E27FC236}">
                <a16:creationId xmlns:a16="http://schemas.microsoft.com/office/drawing/2014/main" id="{E809149D-31DC-4664-9B83-AB8293ED373A}"/>
              </a:ext>
            </a:extLst>
          </p:cNvPr>
          <p:cNvSpPr>
            <a:spLocks noGrp="1"/>
          </p:cNvSpPr>
          <p:nvPr>
            <p:ph type="title"/>
          </p:nvPr>
        </p:nvSpPr>
        <p:spPr/>
        <p:txBody>
          <a:bodyPr/>
          <a:lstStyle/>
          <a:p>
            <a:r>
              <a:rPr lang="en-AU" dirty="0"/>
              <a:t>Top-Down vs. Bottom-Up</a:t>
            </a:r>
          </a:p>
        </p:txBody>
      </p:sp>
    </p:spTree>
    <p:extLst>
      <p:ext uri="{BB962C8B-B14F-4D97-AF65-F5344CB8AC3E}">
        <p14:creationId xmlns:p14="http://schemas.microsoft.com/office/powerpoint/2010/main" val="2063954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2. Greedy Approach</a:t>
            </a:r>
          </a:p>
        </p:txBody>
      </p:sp>
    </p:spTree>
    <p:extLst>
      <p:ext uri="{BB962C8B-B14F-4D97-AF65-F5344CB8AC3E}">
        <p14:creationId xmlns:p14="http://schemas.microsoft.com/office/powerpoint/2010/main" val="1654793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39A32-DC20-4D87-932A-8397CF0D3DCB}"/>
              </a:ext>
            </a:extLst>
          </p:cNvPr>
          <p:cNvSpPr>
            <a:spLocks noGrp="1"/>
          </p:cNvSpPr>
          <p:nvPr>
            <p:ph idx="1"/>
          </p:nvPr>
        </p:nvSpPr>
        <p:spPr/>
        <p:txBody>
          <a:bodyPr/>
          <a:lstStyle/>
          <a:p>
            <a:r>
              <a:rPr lang="en-AU" dirty="0">
                <a:solidFill>
                  <a:srgbClr val="C00000"/>
                </a:solidFill>
              </a:rPr>
              <a:t>Greedy Algorithms </a:t>
            </a:r>
            <a:r>
              <a:rPr lang="en-AU" dirty="0"/>
              <a:t>build up a solution piece by piece, always choosing the next piece that </a:t>
            </a:r>
            <a:r>
              <a:rPr lang="en-AU" dirty="0">
                <a:solidFill>
                  <a:srgbClr val="C00000"/>
                </a:solidFill>
              </a:rPr>
              <a:t>offers the most immediate and obvious benefit</a:t>
            </a:r>
            <a:r>
              <a:rPr lang="en-AU" dirty="0"/>
              <a:t>.</a:t>
            </a:r>
          </a:p>
          <a:p>
            <a:r>
              <a:rPr lang="en-AU" dirty="0"/>
              <a:t>Sometimes such an approach can be lead to an </a:t>
            </a:r>
            <a:r>
              <a:rPr lang="en-AU" dirty="0">
                <a:solidFill>
                  <a:srgbClr val="C00000"/>
                </a:solidFill>
              </a:rPr>
              <a:t>inferior solution</a:t>
            </a:r>
            <a:r>
              <a:rPr lang="en-AU" dirty="0"/>
              <a:t>, but in other cases it can lead to a </a:t>
            </a:r>
            <a:r>
              <a:rPr lang="en-AU" dirty="0">
                <a:solidFill>
                  <a:srgbClr val="C00000"/>
                </a:solidFill>
              </a:rPr>
              <a:t>simple and optimal solution</a:t>
            </a:r>
            <a:r>
              <a:rPr lang="en-AU" dirty="0"/>
              <a:t>.</a:t>
            </a:r>
          </a:p>
        </p:txBody>
      </p:sp>
      <p:sp>
        <p:nvSpPr>
          <p:cNvPr id="3" name="Title 2">
            <a:extLst>
              <a:ext uri="{FF2B5EF4-FFF2-40B4-BE49-F238E27FC236}">
                <a16:creationId xmlns:a16="http://schemas.microsoft.com/office/drawing/2014/main" id="{98E69695-75A8-4351-A793-E237EB71B946}"/>
              </a:ext>
            </a:extLst>
          </p:cNvPr>
          <p:cNvSpPr>
            <a:spLocks noGrp="1"/>
          </p:cNvSpPr>
          <p:nvPr>
            <p:ph type="title"/>
          </p:nvPr>
        </p:nvSpPr>
        <p:spPr/>
        <p:txBody>
          <a:bodyPr/>
          <a:lstStyle/>
          <a:p>
            <a:r>
              <a:rPr lang="en-AU" dirty="0"/>
              <a:t>Greedy Algorithms</a:t>
            </a:r>
          </a:p>
        </p:txBody>
      </p:sp>
    </p:spTree>
    <p:extLst>
      <p:ext uri="{BB962C8B-B14F-4D97-AF65-F5344CB8AC3E}">
        <p14:creationId xmlns:p14="http://schemas.microsoft.com/office/powerpoint/2010/main" val="150028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marL="457200" indent="-457200">
              <a:lnSpc>
                <a:spcPct val="100000"/>
              </a:lnSpc>
              <a:buFont typeface="+mj-lt"/>
              <a:buAutoNum type="arabicPeriod"/>
            </a:pPr>
            <a:r>
              <a:rPr lang="en-AU" dirty="0"/>
              <a:t>Setup a recurrence relating a solution of larger instances to the solutions of smaller instances.</a:t>
            </a:r>
          </a:p>
          <a:p>
            <a:pPr marL="457200" indent="-457200">
              <a:lnSpc>
                <a:spcPct val="100000"/>
              </a:lnSpc>
              <a:buFont typeface="+mj-lt"/>
              <a:buAutoNum type="arabicPeriod"/>
            </a:pPr>
            <a:r>
              <a:rPr lang="en-AU" dirty="0"/>
              <a:t>Solve smaller instances </a:t>
            </a:r>
            <a:r>
              <a:rPr lang="en-AU" b="1" dirty="0">
                <a:solidFill>
                  <a:srgbClr val="C00000"/>
                </a:solidFill>
              </a:rPr>
              <a:t>once</a:t>
            </a:r>
            <a:r>
              <a:rPr lang="en-AU" dirty="0"/>
              <a:t>.</a:t>
            </a:r>
          </a:p>
          <a:p>
            <a:pPr marL="457200" indent="-457200">
              <a:lnSpc>
                <a:spcPct val="100000"/>
              </a:lnSpc>
              <a:buFont typeface="+mj-lt"/>
              <a:buAutoNum type="arabicPeriod"/>
            </a:pPr>
            <a:r>
              <a:rPr lang="en-AU" dirty="0"/>
              <a:t>Record solutions in a table.</a:t>
            </a:r>
          </a:p>
          <a:p>
            <a:pPr marL="457200" indent="-457200">
              <a:lnSpc>
                <a:spcPct val="100000"/>
              </a:lnSpc>
              <a:buFont typeface="+mj-lt"/>
              <a:buAutoNum type="arabicPeriod"/>
            </a:pPr>
            <a:r>
              <a:rPr lang="en-AU" dirty="0"/>
              <a:t>Extract solutions to the initial instance from the table, i.e., use solutions of smaller instances to construct solutions of initial larger problem instance.</a:t>
            </a:r>
            <a:endParaRPr lang="en-AU" sz="2400" dirty="0"/>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lstStyle/>
          <a:p>
            <a:r>
              <a:rPr lang="en-AU" dirty="0"/>
              <a:t>Dynamic Programming – Idea</a:t>
            </a:r>
          </a:p>
        </p:txBody>
      </p:sp>
    </p:spTree>
    <p:extLst>
      <p:ext uri="{BB962C8B-B14F-4D97-AF65-F5344CB8AC3E}">
        <p14:creationId xmlns:p14="http://schemas.microsoft.com/office/powerpoint/2010/main" val="2380883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2a. Prim’s Algorithm</a:t>
            </a:r>
          </a:p>
        </p:txBody>
      </p:sp>
    </p:spTree>
    <p:extLst>
      <p:ext uri="{BB962C8B-B14F-4D97-AF65-F5344CB8AC3E}">
        <p14:creationId xmlns:p14="http://schemas.microsoft.com/office/powerpoint/2010/main" val="3905389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39A32-DC20-4D87-932A-8397CF0D3DCB}"/>
              </a:ext>
            </a:extLst>
          </p:cNvPr>
          <p:cNvSpPr>
            <a:spLocks noGrp="1"/>
          </p:cNvSpPr>
          <p:nvPr>
            <p:ph idx="1"/>
          </p:nvPr>
        </p:nvSpPr>
        <p:spPr/>
        <p:txBody>
          <a:bodyPr/>
          <a:lstStyle/>
          <a:p>
            <a:pPr marL="0" indent="0">
              <a:lnSpc>
                <a:spcPct val="100000"/>
              </a:lnSpc>
              <a:spcBef>
                <a:spcPts val="2400"/>
              </a:spcBef>
              <a:buNone/>
            </a:pPr>
            <a:r>
              <a:rPr lang="en-AU" sz="2800" dirty="0">
                <a:solidFill>
                  <a:schemeClr val="tx2"/>
                </a:solidFill>
              </a:rPr>
              <a:t>A </a:t>
            </a:r>
            <a:r>
              <a:rPr lang="en-AU" sz="2800" dirty="0">
                <a:solidFill>
                  <a:srgbClr val="C00000"/>
                </a:solidFill>
              </a:rPr>
              <a:t>spanning tree </a:t>
            </a:r>
            <a:r>
              <a:rPr lang="en-AU" sz="2800" dirty="0">
                <a:solidFill>
                  <a:schemeClr val="tx2"/>
                </a:solidFill>
              </a:rPr>
              <a:t>of a connected graph is a connected acyclic subgraph (i.e., a tree) which contains </a:t>
            </a:r>
          </a:p>
          <a:p>
            <a:pPr>
              <a:lnSpc>
                <a:spcPct val="100000"/>
              </a:lnSpc>
              <a:spcBef>
                <a:spcPts val="2400"/>
              </a:spcBef>
            </a:pPr>
            <a:r>
              <a:rPr lang="en-AU" sz="2800" dirty="0">
                <a:solidFill>
                  <a:srgbClr val="C00000"/>
                </a:solidFill>
              </a:rPr>
              <a:t>all the vertices</a:t>
            </a:r>
            <a:r>
              <a:rPr lang="en-AU" sz="2800" dirty="0">
                <a:solidFill>
                  <a:schemeClr val="tx2"/>
                </a:solidFill>
              </a:rPr>
              <a:t> of the graph, and </a:t>
            </a:r>
          </a:p>
          <a:p>
            <a:pPr>
              <a:lnSpc>
                <a:spcPct val="100000"/>
              </a:lnSpc>
              <a:spcBef>
                <a:spcPts val="2400"/>
              </a:spcBef>
            </a:pPr>
            <a:r>
              <a:rPr lang="en-AU" sz="2800" dirty="0">
                <a:solidFill>
                  <a:schemeClr val="tx2"/>
                </a:solidFill>
              </a:rPr>
              <a:t>a </a:t>
            </a:r>
            <a:r>
              <a:rPr lang="en-AU" sz="2800" dirty="0">
                <a:solidFill>
                  <a:srgbClr val="C00000"/>
                </a:solidFill>
              </a:rPr>
              <a:t>subset of edges </a:t>
            </a:r>
            <a:r>
              <a:rPr lang="en-AU" sz="2800" dirty="0">
                <a:solidFill>
                  <a:schemeClr val="tx2"/>
                </a:solidFill>
              </a:rPr>
              <a:t>from the original graph.</a:t>
            </a:r>
          </a:p>
        </p:txBody>
      </p:sp>
      <p:sp>
        <p:nvSpPr>
          <p:cNvPr id="3" name="Title 2">
            <a:extLst>
              <a:ext uri="{FF2B5EF4-FFF2-40B4-BE49-F238E27FC236}">
                <a16:creationId xmlns:a16="http://schemas.microsoft.com/office/drawing/2014/main" id="{98E69695-75A8-4351-A793-E237EB71B946}"/>
              </a:ext>
            </a:extLst>
          </p:cNvPr>
          <p:cNvSpPr>
            <a:spLocks noGrp="1"/>
          </p:cNvSpPr>
          <p:nvPr>
            <p:ph type="title"/>
          </p:nvPr>
        </p:nvSpPr>
        <p:spPr/>
        <p:txBody>
          <a:bodyPr/>
          <a:lstStyle/>
          <a:p>
            <a:r>
              <a:rPr lang="en-AU" dirty="0"/>
              <a:t>Spanning Tree Problem</a:t>
            </a:r>
          </a:p>
        </p:txBody>
      </p:sp>
    </p:spTree>
    <p:extLst>
      <p:ext uri="{BB962C8B-B14F-4D97-AF65-F5344CB8AC3E}">
        <p14:creationId xmlns:p14="http://schemas.microsoft.com/office/powerpoint/2010/main" val="791092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39A32-DC20-4D87-932A-8397CF0D3DCB}"/>
              </a:ext>
            </a:extLst>
          </p:cNvPr>
          <p:cNvSpPr>
            <a:spLocks noGrp="1"/>
          </p:cNvSpPr>
          <p:nvPr>
            <p:ph idx="1"/>
          </p:nvPr>
        </p:nvSpPr>
        <p:spPr>
          <a:xfrm>
            <a:off x="195943" y="902524"/>
            <a:ext cx="8728363" cy="3955226"/>
          </a:xfrm>
        </p:spPr>
        <p:txBody>
          <a:bodyPr/>
          <a:lstStyle/>
          <a:p>
            <a:pPr marL="0" indent="0">
              <a:lnSpc>
                <a:spcPct val="100000"/>
              </a:lnSpc>
              <a:buNone/>
            </a:pPr>
            <a:r>
              <a:rPr lang="en-AU" sz="2800" dirty="0">
                <a:solidFill>
                  <a:schemeClr val="tx2"/>
                </a:solidFill>
              </a:rPr>
              <a:t>A </a:t>
            </a:r>
            <a:r>
              <a:rPr lang="en-AU" sz="2800" dirty="0">
                <a:solidFill>
                  <a:srgbClr val="C00000"/>
                </a:solidFill>
              </a:rPr>
              <a:t>minimum spanning tree </a:t>
            </a:r>
            <a:r>
              <a:rPr lang="en-AU" sz="2800" dirty="0">
                <a:solidFill>
                  <a:schemeClr val="tx2"/>
                </a:solidFill>
              </a:rPr>
              <a:t>of a weighted connected graph is the spanning tree of the </a:t>
            </a:r>
            <a:r>
              <a:rPr lang="en-AU" sz="2800" dirty="0">
                <a:solidFill>
                  <a:srgbClr val="C00000"/>
                </a:solidFill>
              </a:rPr>
              <a:t>smallest total weight</a:t>
            </a:r>
            <a:r>
              <a:rPr lang="en-AU" sz="2800" dirty="0">
                <a:solidFill>
                  <a:schemeClr val="tx2"/>
                </a:solidFill>
              </a:rPr>
              <a:t> (sum of the weights on all of the tree’s edges).</a:t>
            </a:r>
          </a:p>
        </p:txBody>
      </p:sp>
      <p:sp>
        <p:nvSpPr>
          <p:cNvPr id="3" name="Title 2">
            <a:extLst>
              <a:ext uri="{FF2B5EF4-FFF2-40B4-BE49-F238E27FC236}">
                <a16:creationId xmlns:a16="http://schemas.microsoft.com/office/drawing/2014/main" id="{98E69695-75A8-4351-A793-E237EB71B946}"/>
              </a:ext>
            </a:extLst>
          </p:cNvPr>
          <p:cNvSpPr>
            <a:spLocks noGrp="1"/>
          </p:cNvSpPr>
          <p:nvPr>
            <p:ph type="title"/>
          </p:nvPr>
        </p:nvSpPr>
        <p:spPr/>
        <p:txBody>
          <a:bodyPr/>
          <a:lstStyle/>
          <a:p>
            <a:r>
              <a:rPr lang="en-AU" dirty="0"/>
              <a:t>Minimum Spanning Tree Problem</a:t>
            </a:r>
          </a:p>
        </p:txBody>
      </p:sp>
      <p:pic>
        <p:nvPicPr>
          <p:cNvPr id="4" name="Picture 3">
            <a:extLst>
              <a:ext uri="{FF2B5EF4-FFF2-40B4-BE49-F238E27FC236}">
                <a16:creationId xmlns:a16="http://schemas.microsoft.com/office/drawing/2014/main" id="{0CE3FBB9-AE16-43BC-89EE-E94C240D6D02}"/>
              </a:ext>
            </a:extLst>
          </p:cNvPr>
          <p:cNvPicPr>
            <a:picLocks noChangeAspect="1"/>
          </p:cNvPicPr>
          <p:nvPr/>
        </p:nvPicPr>
        <p:blipFill>
          <a:blip r:embed="rId2"/>
          <a:stretch>
            <a:fillRect/>
          </a:stretch>
        </p:blipFill>
        <p:spPr>
          <a:xfrm>
            <a:off x="398689" y="2880137"/>
            <a:ext cx="1478547" cy="1824037"/>
          </a:xfrm>
          <a:prstGeom prst="rect">
            <a:avLst/>
          </a:prstGeom>
        </p:spPr>
      </p:pic>
      <p:pic>
        <p:nvPicPr>
          <p:cNvPr id="5" name="Picture 4">
            <a:extLst>
              <a:ext uri="{FF2B5EF4-FFF2-40B4-BE49-F238E27FC236}">
                <a16:creationId xmlns:a16="http://schemas.microsoft.com/office/drawing/2014/main" id="{0C6EAA83-CE23-42A3-913C-33F75D82F212}"/>
              </a:ext>
            </a:extLst>
          </p:cNvPr>
          <p:cNvPicPr>
            <a:picLocks noChangeAspect="1"/>
          </p:cNvPicPr>
          <p:nvPr/>
        </p:nvPicPr>
        <p:blipFill>
          <a:blip r:embed="rId3"/>
          <a:stretch>
            <a:fillRect/>
          </a:stretch>
        </p:blipFill>
        <p:spPr>
          <a:xfrm>
            <a:off x="2183947" y="2880136"/>
            <a:ext cx="1484339" cy="1824038"/>
          </a:xfrm>
          <a:prstGeom prst="rect">
            <a:avLst/>
          </a:prstGeom>
        </p:spPr>
      </p:pic>
      <p:pic>
        <p:nvPicPr>
          <p:cNvPr id="6" name="Picture 5">
            <a:extLst>
              <a:ext uri="{FF2B5EF4-FFF2-40B4-BE49-F238E27FC236}">
                <a16:creationId xmlns:a16="http://schemas.microsoft.com/office/drawing/2014/main" id="{6BAB666E-F942-4870-B703-1F0E6C35E2E2}"/>
              </a:ext>
            </a:extLst>
          </p:cNvPr>
          <p:cNvPicPr>
            <a:picLocks noChangeAspect="1"/>
          </p:cNvPicPr>
          <p:nvPr/>
        </p:nvPicPr>
        <p:blipFill>
          <a:blip r:embed="rId4"/>
          <a:stretch>
            <a:fillRect/>
          </a:stretch>
        </p:blipFill>
        <p:spPr>
          <a:xfrm>
            <a:off x="3974997" y="2887467"/>
            <a:ext cx="1484339" cy="1809376"/>
          </a:xfrm>
          <a:prstGeom prst="rect">
            <a:avLst/>
          </a:prstGeom>
        </p:spPr>
      </p:pic>
      <p:pic>
        <p:nvPicPr>
          <p:cNvPr id="7" name="Picture 6">
            <a:extLst>
              <a:ext uri="{FF2B5EF4-FFF2-40B4-BE49-F238E27FC236}">
                <a16:creationId xmlns:a16="http://schemas.microsoft.com/office/drawing/2014/main" id="{A0079C9D-5B48-4AD2-B455-E8A856F32949}"/>
              </a:ext>
            </a:extLst>
          </p:cNvPr>
          <p:cNvPicPr>
            <a:picLocks noChangeAspect="1"/>
          </p:cNvPicPr>
          <p:nvPr/>
        </p:nvPicPr>
        <p:blipFill>
          <a:blip r:embed="rId5"/>
          <a:stretch>
            <a:fillRect/>
          </a:stretch>
        </p:blipFill>
        <p:spPr>
          <a:xfrm>
            <a:off x="5766047" y="2887467"/>
            <a:ext cx="1452649" cy="1809376"/>
          </a:xfrm>
          <a:prstGeom prst="rect">
            <a:avLst/>
          </a:prstGeom>
        </p:spPr>
      </p:pic>
      <p:sp>
        <p:nvSpPr>
          <p:cNvPr id="8" name="Rectangle 7">
            <a:extLst>
              <a:ext uri="{FF2B5EF4-FFF2-40B4-BE49-F238E27FC236}">
                <a16:creationId xmlns:a16="http://schemas.microsoft.com/office/drawing/2014/main" id="{7A3FA1CC-0B69-4163-9643-82A90C4572AA}"/>
              </a:ext>
            </a:extLst>
          </p:cNvPr>
          <p:cNvSpPr/>
          <p:nvPr/>
        </p:nvSpPr>
        <p:spPr>
          <a:xfrm>
            <a:off x="2096814" y="2751083"/>
            <a:ext cx="1679027" cy="2061341"/>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4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958A56-5733-441E-88E8-5B044AFD0AF6}"/>
              </a:ext>
            </a:extLst>
          </p:cNvPr>
          <p:cNvSpPr>
            <a:spLocks noGrp="1"/>
          </p:cNvSpPr>
          <p:nvPr>
            <p:ph idx="1"/>
          </p:nvPr>
        </p:nvSpPr>
        <p:spPr>
          <a:xfrm>
            <a:off x="195943" y="902524"/>
            <a:ext cx="8728363" cy="3914405"/>
          </a:xfrm>
        </p:spPr>
        <p:txBody>
          <a:bodyPr/>
          <a:lstStyle/>
          <a:p>
            <a:pPr>
              <a:lnSpc>
                <a:spcPct val="100000"/>
              </a:lnSpc>
            </a:pPr>
            <a:r>
              <a:rPr lang="en-AU" dirty="0"/>
              <a:t>Designing networks (phones, computers etc.): Want to connect up a series of offices with telephone or wired lines, but want to </a:t>
            </a:r>
            <a:r>
              <a:rPr lang="en-AU" dirty="0">
                <a:solidFill>
                  <a:srgbClr val="C00000"/>
                </a:solidFill>
              </a:rPr>
              <a:t>minimise cost</a:t>
            </a:r>
            <a:r>
              <a:rPr lang="en-AU" dirty="0"/>
              <a:t>.</a:t>
            </a:r>
          </a:p>
          <a:p>
            <a:pPr>
              <a:lnSpc>
                <a:spcPct val="100000"/>
              </a:lnSpc>
            </a:pPr>
            <a:r>
              <a:rPr lang="en-AU" dirty="0"/>
              <a:t>Approximate solutions to hard problems: travelling salesman</a:t>
            </a:r>
          </a:p>
          <a:p>
            <a:pPr lvl="1">
              <a:lnSpc>
                <a:spcPct val="100000"/>
              </a:lnSpc>
            </a:pPr>
            <a:r>
              <a:rPr lang="en-AU" sz="2400" dirty="0"/>
              <a:t>“Given a list of cities and the distances between each pair of cities, what is the </a:t>
            </a:r>
            <a:r>
              <a:rPr lang="en-AU" sz="2400" dirty="0">
                <a:solidFill>
                  <a:srgbClr val="C00000"/>
                </a:solidFill>
              </a:rPr>
              <a:t>shortest possible route </a:t>
            </a:r>
            <a:r>
              <a:rPr lang="en-AU" sz="2400" dirty="0"/>
              <a:t>that visits each city exactly once and returns to the origin city"</a:t>
            </a:r>
            <a:endParaRPr lang="en-AU" dirty="0"/>
          </a:p>
        </p:txBody>
      </p:sp>
      <p:sp>
        <p:nvSpPr>
          <p:cNvPr id="3" name="Title 2">
            <a:extLst>
              <a:ext uri="{FF2B5EF4-FFF2-40B4-BE49-F238E27FC236}">
                <a16:creationId xmlns:a16="http://schemas.microsoft.com/office/drawing/2014/main" id="{0B93D287-3400-4F2A-BA17-6F3E5D6539EB}"/>
              </a:ext>
            </a:extLst>
          </p:cNvPr>
          <p:cNvSpPr>
            <a:spLocks noGrp="1"/>
          </p:cNvSpPr>
          <p:nvPr>
            <p:ph type="title"/>
          </p:nvPr>
        </p:nvSpPr>
        <p:spPr/>
        <p:txBody>
          <a:bodyPr>
            <a:noAutofit/>
          </a:bodyPr>
          <a:lstStyle/>
          <a:p>
            <a:r>
              <a:rPr lang="en-AU" sz="2800" dirty="0"/>
              <a:t>Applications of Minimum Spanning Tree</a:t>
            </a:r>
          </a:p>
        </p:txBody>
      </p:sp>
    </p:spTree>
    <p:extLst>
      <p:ext uri="{BB962C8B-B14F-4D97-AF65-F5344CB8AC3E}">
        <p14:creationId xmlns:p14="http://schemas.microsoft.com/office/powerpoint/2010/main" val="54954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62CDC-C9EA-4808-A5D7-D947824CBA3F}"/>
              </a:ext>
            </a:extLst>
          </p:cNvPr>
          <p:cNvSpPr>
            <a:spLocks noGrp="1"/>
          </p:cNvSpPr>
          <p:nvPr>
            <p:ph idx="1"/>
          </p:nvPr>
        </p:nvSpPr>
        <p:spPr>
          <a:xfrm>
            <a:off x="195943" y="902524"/>
            <a:ext cx="8728363" cy="3922569"/>
          </a:xfrm>
        </p:spPr>
        <p:txBody>
          <a:bodyPr/>
          <a:lstStyle/>
          <a:p>
            <a:pPr marL="0" indent="0">
              <a:lnSpc>
                <a:spcPct val="100000"/>
              </a:lnSpc>
              <a:buNone/>
            </a:pPr>
            <a:r>
              <a:rPr lang="en-AU" sz="2000" dirty="0"/>
              <a:t>Prim’s Algorithm is one approach to </a:t>
            </a:r>
            <a:r>
              <a:rPr lang="en-AU" sz="2000" dirty="0">
                <a:solidFill>
                  <a:srgbClr val="C00000"/>
                </a:solidFill>
              </a:rPr>
              <a:t>find minimum spanning tree</a:t>
            </a:r>
            <a:r>
              <a:rPr lang="en-AU" sz="2000" dirty="0"/>
              <a:t>.</a:t>
            </a:r>
          </a:p>
          <a:p>
            <a:pPr marL="0" indent="0">
              <a:lnSpc>
                <a:spcPct val="100000"/>
              </a:lnSpc>
              <a:buNone/>
            </a:pPr>
            <a:r>
              <a:rPr lang="en-AU" sz="2000" b="1" dirty="0"/>
              <a:t>Idea: </a:t>
            </a:r>
            <a:r>
              <a:rPr lang="en-AU" sz="2000" dirty="0"/>
              <a:t>Select one vertex at a time and add to tree.</a:t>
            </a:r>
          </a:p>
          <a:p>
            <a:pPr marL="457200" indent="-457200">
              <a:lnSpc>
                <a:spcPct val="100000"/>
              </a:lnSpc>
              <a:buFont typeface="+mj-lt"/>
              <a:buAutoNum type="arabicPeriod"/>
            </a:pPr>
            <a:r>
              <a:rPr lang="en-AU" sz="2000" dirty="0"/>
              <a:t>Start with one randomly selected vertex and add this to tree.</a:t>
            </a:r>
          </a:p>
          <a:p>
            <a:pPr marL="457200" indent="-457200">
              <a:lnSpc>
                <a:spcPct val="100000"/>
              </a:lnSpc>
              <a:buFont typeface="+mj-lt"/>
              <a:buAutoNum type="arabicPeriod"/>
            </a:pPr>
            <a:r>
              <a:rPr lang="en-AU" sz="2000" dirty="0"/>
              <a:t>Then at each iteration, add a </a:t>
            </a:r>
            <a:r>
              <a:rPr lang="en-AU" sz="2000" dirty="0">
                <a:solidFill>
                  <a:srgbClr val="C00000"/>
                </a:solidFill>
              </a:rPr>
              <a:t>neighbouring</a:t>
            </a:r>
            <a:r>
              <a:rPr lang="en-AU" sz="2000" dirty="0"/>
              <a:t> vertex to the tree that has </a:t>
            </a:r>
            <a:r>
              <a:rPr lang="en-AU" sz="2000" dirty="0">
                <a:solidFill>
                  <a:srgbClr val="C00000"/>
                </a:solidFill>
              </a:rPr>
              <a:t>minimum edge weight </a:t>
            </a:r>
            <a:r>
              <a:rPr lang="en-AU" sz="2000" dirty="0"/>
              <a:t>to one of the vertices in the current tree. It must not be in the tree.</a:t>
            </a:r>
          </a:p>
          <a:p>
            <a:pPr marL="457200" indent="-457200">
              <a:lnSpc>
                <a:spcPct val="100000"/>
              </a:lnSpc>
              <a:buFont typeface="+mj-lt"/>
              <a:buAutoNum type="arabicPeriod"/>
            </a:pPr>
            <a:r>
              <a:rPr lang="en-AU" sz="2000" dirty="0"/>
              <a:t>Use a </a:t>
            </a:r>
            <a:r>
              <a:rPr lang="en-AU" sz="2000" dirty="0">
                <a:solidFill>
                  <a:srgbClr val="C00000"/>
                </a:solidFill>
              </a:rPr>
              <a:t>min priority queue </a:t>
            </a:r>
            <a:r>
              <a:rPr lang="en-AU" sz="2000" dirty="0"/>
              <a:t>to quickly find this neighbouring vertex with minimum edge weight (</a:t>
            </a:r>
            <a:r>
              <a:rPr lang="en-AU" sz="2000" i="1" dirty="0"/>
              <a:t>in literature, the neighbour set is sometimes called the </a:t>
            </a:r>
            <a:r>
              <a:rPr lang="en-AU" sz="2000" i="1" dirty="0">
                <a:solidFill>
                  <a:srgbClr val="C00000"/>
                </a:solidFill>
              </a:rPr>
              <a:t>frontier</a:t>
            </a:r>
            <a:r>
              <a:rPr lang="en-AU" sz="2000" i="1" dirty="0"/>
              <a:t> set</a:t>
            </a:r>
            <a:r>
              <a:rPr lang="en-AU" sz="2000" dirty="0"/>
              <a:t>).</a:t>
            </a:r>
          </a:p>
        </p:txBody>
      </p:sp>
      <p:sp>
        <p:nvSpPr>
          <p:cNvPr id="3" name="Title 2">
            <a:extLst>
              <a:ext uri="{FF2B5EF4-FFF2-40B4-BE49-F238E27FC236}">
                <a16:creationId xmlns:a16="http://schemas.microsoft.com/office/drawing/2014/main" id="{45BC45E4-B6FE-47B1-BFDA-5817C831D754}"/>
              </a:ext>
            </a:extLst>
          </p:cNvPr>
          <p:cNvSpPr>
            <a:spLocks noGrp="1"/>
          </p:cNvSpPr>
          <p:nvPr>
            <p:ph type="title"/>
          </p:nvPr>
        </p:nvSpPr>
        <p:spPr/>
        <p:txBody>
          <a:bodyPr/>
          <a:lstStyle/>
          <a:p>
            <a:r>
              <a:rPr lang="en-AU" dirty="0"/>
              <a:t>Prim’s Algorithm – Sketch</a:t>
            </a:r>
          </a:p>
        </p:txBody>
      </p:sp>
    </p:spTree>
    <p:extLst>
      <p:ext uri="{BB962C8B-B14F-4D97-AF65-F5344CB8AC3E}">
        <p14:creationId xmlns:p14="http://schemas.microsoft.com/office/powerpoint/2010/main" val="2533533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62CDC-C9EA-4808-A5D7-D947824CBA3F}"/>
              </a:ext>
            </a:extLst>
          </p:cNvPr>
          <p:cNvSpPr>
            <a:spLocks noGrp="1"/>
          </p:cNvSpPr>
          <p:nvPr>
            <p:ph idx="1"/>
          </p:nvPr>
        </p:nvSpPr>
        <p:spPr>
          <a:xfrm>
            <a:off x="195943" y="902524"/>
            <a:ext cx="8728363" cy="3922569"/>
          </a:xfrm>
        </p:spPr>
        <p:txBody>
          <a:bodyPr/>
          <a:lstStyle/>
          <a:p>
            <a:pPr marL="457200" indent="-457200">
              <a:lnSpc>
                <a:spcPct val="100000"/>
              </a:lnSpc>
              <a:buFont typeface="+mj-lt"/>
              <a:buAutoNum type="arabicPeriod" startAt="4"/>
            </a:pPr>
            <a:r>
              <a:rPr lang="en-AU" dirty="0"/>
              <a:t>When adding, we may need to update the smallest edge weight to a vertex in neighbour set, as there may be a smallest edge weight from updated tree to new neighbour set.</a:t>
            </a:r>
          </a:p>
          <a:p>
            <a:pPr marL="457200" indent="-457200">
              <a:lnSpc>
                <a:spcPct val="100000"/>
              </a:lnSpc>
              <a:buFont typeface="+mj-lt"/>
              <a:buAutoNum type="arabicPeriod" startAt="4"/>
            </a:pPr>
            <a:r>
              <a:rPr lang="en-AU" dirty="0"/>
              <a:t>When all vertices added to tree, we are done.</a:t>
            </a:r>
            <a:endParaRPr lang="en-AU" sz="2000" dirty="0"/>
          </a:p>
        </p:txBody>
      </p:sp>
      <p:sp>
        <p:nvSpPr>
          <p:cNvPr id="3" name="Title 2">
            <a:extLst>
              <a:ext uri="{FF2B5EF4-FFF2-40B4-BE49-F238E27FC236}">
                <a16:creationId xmlns:a16="http://schemas.microsoft.com/office/drawing/2014/main" id="{45BC45E4-B6FE-47B1-BFDA-5817C831D754}"/>
              </a:ext>
            </a:extLst>
          </p:cNvPr>
          <p:cNvSpPr>
            <a:spLocks noGrp="1"/>
          </p:cNvSpPr>
          <p:nvPr>
            <p:ph type="title"/>
          </p:nvPr>
        </p:nvSpPr>
        <p:spPr/>
        <p:txBody>
          <a:bodyPr/>
          <a:lstStyle/>
          <a:p>
            <a:r>
              <a:rPr lang="en-AU" dirty="0"/>
              <a:t>Prim’s Algorithm – Sketch</a:t>
            </a:r>
          </a:p>
        </p:txBody>
      </p:sp>
    </p:spTree>
    <p:extLst>
      <p:ext uri="{BB962C8B-B14F-4D97-AF65-F5344CB8AC3E}">
        <p14:creationId xmlns:p14="http://schemas.microsoft.com/office/powerpoint/2010/main" val="123447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22256" y="903288"/>
            <a:ext cx="6075675" cy="3794125"/>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3400373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30646" y="903288"/>
            <a:ext cx="6058894" cy="3794125"/>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2240239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30646" y="904724"/>
            <a:ext cx="6058894" cy="3791252"/>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823314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30646" y="907582"/>
            <a:ext cx="6058894" cy="3785536"/>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2968298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dirty="0"/>
              <a:t>Sounds familiar? </a:t>
            </a:r>
            <a:r>
              <a:rPr lang="en-AU" b="1" i="1" dirty="0"/>
              <a:t>Divide and Conquer</a:t>
            </a:r>
            <a:r>
              <a:rPr lang="en-AU" dirty="0"/>
              <a:t>?</a:t>
            </a:r>
            <a:endParaRPr lang="en-AU" sz="1200" dirty="0"/>
          </a:p>
          <a:p>
            <a:pPr>
              <a:lnSpc>
                <a:spcPct val="100000"/>
              </a:lnSpc>
            </a:pPr>
            <a:r>
              <a:rPr lang="en-AU" dirty="0"/>
              <a:t>What is the difference?</a:t>
            </a:r>
          </a:p>
          <a:p>
            <a:pPr lvl="1">
              <a:lnSpc>
                <a:spcPct val="100000"/>
              </a:lnSpc>
            </a:pPr>
            <a:r>
              <a:rPr lang="en-AU" sz="2400" dirty="0"/>
              <a:t>Dynamic programming can be thought of as (1) Divide and Conquer and (2) </a:t>
            </a:r>
            <a:r>
              <a:rPr lang="en-AU" sz="2400" b="1" dirty="0">
                <a:solidFill>
                  <a:srgbClr val="C00000"/>
                </a:solidFill>
              </a:rPr>
              <a:t>storing sub-solutions</a:t>
            </a:r>
            <a:r>
              <a:rPr lang="en-AU" sz="2400" dirty="0"/>
              <a:t>.</a:t>
            </a:r>
          </a:p>
          <a:p>
            <a:pPr lvl="1">
              <a:lnSpc>
                <a:spcPct val="100000"/>
              </a:lnSpc>
            </a:pPr>
            <a:r>
              <a:rPr lang="en-AU" sz="2400" dirty="0"/>
              <a:t>Why have both then?</a:t>
            </a:r>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lstStyle/>
          <a:p>
            <a:r>
              <a:rPr lang="en-AU" dirty="0"/>
              <a:t>Dynamic Programming</a:t>
            </a:r>
          </a:p>
        </p:txBody>
      </p:sp>
    </p:spTree>
    <p:extLst>
      <p:ext uri="{BB962C8B-B14F-4D97-AF65-F5344CB8AC3E}">
        <p14:creationId xmlns:p14="http://schemas.microsoft.com/office/powerpoint/2010/main" val="134626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38016" y="907582"/>
            <a:ext cx="6044154" cy="3785536"/>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2733498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769CBF-DCB2-4F35-826E-C1D5088E9F53}"/>
              </a:ext>
            </a:extLst>
          </p:cNvPr>
          <p:cNvPicPr>
            <a:picLocks noGrp="1" noChangeAspect="1"/>
          </p:cNvPicPr>
          <p:nvPr>
            <p:ph idx="1"/>
          </p:nvPr>
        </p:nvPicPr>
        <p:blipFill>
          <a:blip r:embed="rId2"/>
          <a:stretch>
            <a:fillRect/>
          </a:stretch>
        </p:blipFill>
        <p:spPr>
          <a:xfrm>
            <a:off x="1538016" y="917266"/>
            <a:ext cx="6044154" cy="3766168"/>
          </a:xfrm>
          <a:prstGeom prst="rect">
            <a:avLst/>
          </a:prstGeom>
        </p:spPr>
      </p:pic>
      <p:sp>
        <p:nvSpPr>
          <p:cNvPr id="3" name="Title 2">
            <a:extLst>
              <a:ext uri="{FF2B5EF4-FFF2-40B4-BE49-F238E27FC236}">
                <a16:creationId xmlns:a16="http://schemas.microsoft.com/office/drawing/2014/main" id="{D006D31B-D99A-414E-8BCE-9C5A323A2C7F}"/>
              </a:ext>
            </a:extLst>
          </p:cNvPr>
          <p:cNvSpPr>
            <a:spLocks noGrp="1"/>
          </p:cNvSpPr>
          <p:nvPr>
            <p:ph type="title"/>
          </p:nvPr>
        </p:nvSpPr>
        <p:spPr/>
        <p:txBody>
          <a:bodyPr/>
          <a:lstStyle/>
          <a:p>
            <a:r>
              <a:rPr lang="en-AU" dirty="0"/>
              <a:t>Prim’s Algorithm – Example</a:t>
            </a:r>
          </a:p>
        </p:txBody>
      </p:sp>
    </p:spTree>
    <p:extLst>
      <p:ext uri="{BB962C8B-B14F-4D97-AF65-F5344CB8AC3E}">
        <p14:creationId xmlns:p14="http://schemas.microsoft.com/office/powerpoint/2010/main" val="1869776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FF5200-FA90-49D3-8723-BA4E0641502A}"/>
              </a:ext>
            </a:extLst>
          </p:cNvPr>
          <p:cNvSpPr>
            <a:spLocks noGrp="1"/>
          </p:cNvSpPr>
          <p:nvPr>
            <p:ph idx="1"/>
          </p:nvPr>
        </p:nvSpPr>
        <p:spPr/>
        <p:txBody>
          <a:bodyPr/>
          <a:lstStyle/>
          <a:p>
            <a:r>
              <a:rPr lang="en-AU" dirty="0">
                <a:hlinkClick r:id="rId2"/>
              </a:rPr>
              <a:t>https://www.cs.usfca.edu/~galles/visualization/Prim.html</a:t>
            </a:r>
            <a:r>
              <a:rPr lang="en-AU" dirty="0"/>
              <a:t> </a:t>
            </a:r>
          </a:p>
        </p:txBody>
      </p:sp>
      <p:sp>
        <p:nvSpPr>
          <p:cNvPr id="3" name="Title 2">
            <a:extLst>
              <a:ext uri="{FF2B5EF4-FFF2-40B4-BE49-F238E27FC236}">
                <a16:creationId xmlns:a16="http://schemas.microsoft.com/office/drawing/2014/main" id="{D490FF86-A192-4F2D-8DA0-C85B6EF77AAC}"/>
              </a:ext>
            </a:extLst>
          </p:cNvPr>
          <p:cNvSpPr>
            <a:spLocks noGrp="1"/>
          </p:cNvSpPr>
          <p:nvPr>
            <p:ph type="title"/>
          </p:nvPr>
        </p:nvSpPr>
        <p:spPr/>
        <p:txBody>
          <a:bodyPr/>
          <a:lstStyle/>
          <a:p>
            <a:r>
              <a:rPr lang="en-AU" dirty="0"/>
              <a:t>Prim’s Algorithm – Demo</a:t>
            </a:r>
          </a:p>
        </p:txBody>
      </p:sp>
    </p:spTree>
    <p:extLst>
      <p:ext uri="{BB962C8B-B14F-4D97-AF65-F5344CB8AC3E}">
        <p14:creationId xmlns:p14="http://schemas.microsoft.com/office/powerpoint/2010/main" val="59263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7674328-BF07-4654-A18C-00ADDF11A2C1}"/>
                  </a:ext>
                </a:extLst>
              </p:cNvPr>
              <p:cNvSpPr>
                <a:spLocks noGrp="1"/>
              </p:cNvSpPr>
              <p:nvPr>
                <p:ph idx="1"/>
              </p:nvPr>
            </p:nvSpPr>
            <p:spPr/>
            <p:txBody>
              <a:bodyPr/>
              <a:lstStyle/>
              <a:p>
                <a:pPr>
                  <a:lnSpc>
                    <a:spcPct val="100000"/>
                  </a:lnSpc>
                </a:pPr>
                <a:r>
                  <a:rPr lang="en-AU" dirty="0"/>
                  <a:t>The algorithm always gives the optimal solution, regardless of where you start. </a:t>
                </a:r>
                <a:r>
                  <a:rPr lang="en-AU" b="1" dirty="0"/>
                  <a:t>Proof:</a:t>
                </a:r>
                <a:r>
                  <a:rPr lang="en-AU" dirty="0"/>
                  <a:t> </a:t>
                </a:r>
                <a:r>
                  <a:rPr lang="en-AU" dirty="0">
                    <a:hlinkClick r:id="rId3"/>
                  </a:rPr>
                  <a:t>http://www.oxfordmathcenter.com/drupal7/node/685</a:t>
                </a:r>
                <a:endParaRPr lang="en-AU" dirty="0"/>
              </a:p>
              <a:p>
                <a:pPr>
                  <a:lnSpc>
                    <a:spcPct val="100000"/>
                  </a:lnSpc>
                </a:pPr>
                <a:r>
                  <a:rPr lang="en-AU" dirty="0"/>
                  <a:t>The efficiency of the algorithm using a min-heap and an adjacency list is </a:t>
                </a:r>
                <a14:m>
                  <m:oMath xmlns:m="http://schemas.openxmlformats.org/officeDocument/2006/math">
                    <m:r>
                      <m:rPr>
                        <m:sty m:val="p"/>
                      </m:rPr>
                      <a:rPr lang="el-GR" i="1" smtClean="0">
                        <a:solidFill>
                          <a:srgbClr val="C00000"/>
                        </a:solidFill>
                        <a:latin typeface="Cambria Math" panose="02040503050406030204" pitchFamily="18" charset="0"/>
                        <a:ea typeface="Cambria Math" panose="02040503050406030204" pitchFamily="18" charset="0"/>
                      </a:rPr>
                      <m:t>Θ</m:t>
                    </m:r>
                    <m:r>
                      <a:rPr lang="en-AU" b="0" i="1" smtClean="0">
                        <a:solidFill>
                          <a:srgbClr val="C00000"/>
                        </a:solidFill>
                        <a:latin typeface="Cambria Math" panose="02040503050406030204" pitchFamily="18" charset="0"/>
                        <a:ea typeface="Cambria Math" panose="02040503050406030204" pitchFamily="18" charset="0"/>
                      </a:rPr>
                      <m:t>(|</m:t>
                    </m:r>
                    <m:r>
                      <a:rPr lang="en-AU" b="0" i="1" smtClean="0">
                        <a:solidFill>
                          <a:srgbClr val="C00000"/>
                        </a:solidFill>
                        <a:latin typeface="Cambria Math" panose="02040503050406030204" pitchFamily="18" charset="0"/>
                        <a:ea typeface="Cambria Math" panose="02040503050406030204" pitchFamily="18" charset="0"/>
                      </a:rPr>
                      <m:t>𝐸</m:t>
                    </m:r>
                    <m:r>
                      <a:rPr lang="en-AU" b="0" i="1" smtClean="0">
                        <a:solidFill>
                          <a:srgbClr val="C00000"/>
                        </a:solidFill>
                        <a:latin typeface="Cambria Math" panose="02040503050406030204" pitchFamily="18" charset="0"/>
                        <a:ea typeface="Cambria Math" panose="02040503050406030204" pitchFamily="18" charset="0"/>
                      </a:rPr>
                      <m:t>|</m:t>
                    </m:r>
                    <m:func>
                      <m:funcPr>
                        <m:ctrlPr>
                          <a:rPr lang="en-AU" b="0" i="1" smtClean="0">
                            <a:solidFill>
                              <a:srgbClr val="C00000"/>
                            </a:solidFill>
                            <a:latin typeface="Cambria Math" panose="02040503050406030204" pitchFamily="18" charset="0"/>
                            <a:ea typeface="Cambria Math" panose="02040503050406030204" pitchFamily="18" charset="0"/>
                          </a:rPr>
                        </m:ctrlPr>
                      </m:funcPr>
                      <m:fName>
                        <m:r>
                          <m:rPr>
                            <m:sty m:val="p"/>
                          </m:rPr>
                          <a:rPr lang="en-AU" b="0" i="0" smtClean="0">
                            <a:solidFill>
                              <a:srgbClr val="C00000"/>
                            </a:solidFill>
                            <a:latin typeface="Cambria Math" panose="02040503050406030204" pitchFamily="18" charset="0"/>
                            <a:ea typeface="Cambria Math" panose="02040503050406030204" pitchFamily="18" charset="0"/>
                          </a:rPr>
                          <m:t>log</m:t>
                        </m:r>
                      </m:fName>
                      <m:e>
                        <m:r>
                          <a:rPr lang="en-AU" b="0" i="1" smtClean="0">
                            <a:solidFill>
                              <a:srgbClr val="C00000"/>
                            </a:solidFill>
                            <a:latin typeface="Cambria Math" panose="02040503050406030204" pitchFamily="18" charset="0"/>
                            <a:ea typeface="Cambria Math" panose="02040503050406030204" pitchFamily="18" charset="0"/>
                          </a:rPr>
                          <m:t>|</m:t>
                        </m:r>
                        <m:r>
                          <a:rPr lang="en-AU" b="0" i="1" smtClean="0">
                            <a:solidFill>
                              <a:srgbClr val="C00000"/>
                            </a:solidFill>
                            <a:latin typeface="Cambria Math" panose="02040503050406030204" pitchFamily="18" charset="0"/>
                            <a:ea typeface="Cambria Math" panose="02040503050406030204" pitchFamily="18" charset="0"/>
                          </a:rPr>
                          <m:t>𝑉</m:t>
                        </m:r>
                        <m:r>
                          <a:rPr lang="en-AU" b="0" i="1" smtClean="0">
                            <a:solidFill>
                              <a:srgbClr val="C00000"/>
                            </a:solidFill>
                            <a:latin typeface="Cambria Math" panose="02040503050406030204" pitchFamily="18" charset="0"/>
                            <a:ea typeface="Cambria Math" panose="02040503050406030204" pitchFamily="18" charset="0"/>
                          </a:rPr>
                          <m:t>|)</m:t>
                        </m:r>
                      </m:e>
                    </m:func>
                  </m:oMath>
                </a14:m>
                <a:r>
                  <a:rPr lang="en-AU" dirty="0">
                    <a:solidFill>
                      <a:srgbClr val="C00000"/>
                    </a:solidFill>
                  </a:rPr>
                  <a:t>.</a:t>
                </a:r>
              </a:p>
              <a:p>
                <a:pPr>
                  <a:lnSpc>
                    <a:spcPct val="100000"/>
                  </a:lnSpc>
                </a:pPr>
                <a:r>
                  <a:rPr lang="en-AU" dirty="0"/>
                  <a:t>The efficiency of the algorithm using a Fibonacci heap and an adjacency list is </a:t>
                </a:r>
                <a14:m>
                  <m:oMath xmlns:m="http://schemas.openxmlformats.org/officeDocument/2006/math">
                    <m:r>
                      <m:rPr>
                        <m:sty m:val="p"/>
                      </m:rPr>
                      <a:rPr lang="el-GR" i="1" smtClean="0">
                        <a:solidFill>
                          <a:srgbClr val="C00000"/>
                        </a:solidFill>
                        <a:latin typeface="Cambria Math" panose="02040503050406030204" pitchFamily="18" charset="0"/>
                        <a:ea typeface="Cambria Math" panose="02040503050406030204" pitchFamily="18" charset="0"/>
                      </a:rPr>
                      <m:t>Θ</m:t>
                    </m:r>
                    <m:r>
                      <a:rPr lang="en-AU" i="1">
                        <a:solidFill>
                          <a:srgbClr val="C00000"/>
                        </a:solidFill>
                        <a:latin typeface="Cambria Math" panose="02040503050406030204" pitchFamily="18" charset="0"/>
                        <a:ea typeface="Cambria Math" panose="02040503050406030204" pitchFamily="18" charset="0"/>
                      </a:rPr>
                      <m:t>(</m:t>
                    </m:r>
                    <m:d>
                      <m:dPr>
                        <m:begChr m:val="|"/>
                        <m:endChr m:val="|"/>
                        <m:ctrlPr>
                          <a:rPr lang="en-AU" i="1">
                            <a:solidFill>
                              <a:srgbClr val="C00000"/>
                            </a:solidFill>
                            <a:latin typeface="Cambria Math" panose="02040503050406030204" pitchFamily="18" charset="0"/>
                            <a:ea typeface="Cambria Math" panose="02040503050406030204" pitchFamily="18" charset="0"/>
                          </a:rPr>
                        </m:ctrlPr>
                      </m:dPr>
                      <m:e>
                        <m:r>
                          <a:rPr lang="en-AU" i="1">
                            <a:solidFill>
                              <a:srgbClr val="C00000"/>
                            </a:solidFill>
                            <a:latin typeface="Cambria Math" panose="02040503050406030204" pitchFamily="18" charset="0"/>
                            <a:ea typeface="Cambria Math" panose="02040503050406030204" pitchFamily="18" charset="0"/>
                          </a:rPr>
                          <m:t>𝐸</m:t>
                        </m:r>
                      </m:e>
                    </m:d>
                    <m:r>
                      <a:rPr lang="en-AU" b="0" i="1" smtClean="0">
                        <a:solidFill>
                          <a:srgbClr val="C00000"/>
                        </a:solidFill>
                        <a:latin typeface="Cambria Math" panose="02040503050406030204" pitchFamily="18" charset="0"/>
                        <a:ea typeface="Cambria Math" panose="02040503050406030204" pitchFamily="18" charset="0"/>
                      </a:rPr>
                      <m:t>+|</m:t>
                    </m:r>
                    <m:r>
                      <a:rPr lang="en-AU" b="0" i="1" smtClean="0">
                        <a:solidFill>
                          <a:srgbClr val="C00000"/>
                        </a:solidFill>
                        <a:latin typeface="Cambria Math" panose="02040503050406030204" pitchFamily="18" charset="0"/>
                        <a:ea typeface="Cambria Math" panose="02040503050406030204" pitchFamily="18" charset="0"/>
                      </a:rPr>
                      <m:t>𝑉</m:t>
                    </m:r>
                    <m:r>
                      <a:rPr lang="en-AU" b="0" i="1" smtClean="0">
                        <a:solidFill>
                          <a:srgbClr val="C00000"/>
                        </a:solidFill>
                        <a:latin typeface="Cambria Math" panose="02040503050406030204" pitchFamily="18" charset="0"/>
                        <a:ea typeface="Cambria Math" panose="02040503050406030204" pitchFamily="18" charset="0"/>
                      </a:rPr>
                      <m:t>|</m:t>
                    </m:r>
                    <m:func>
                      <m:funcPr>
                        <m:ctrlPr>
                          <a:rPr lang="en-AU" i="1">
                            <a:solidFill>
                              <a:srgbClr val="C00000"/>
                            </a:solidFill>
                            <a:latin typeface="Cambria Math" panose="02040503050406030204" pitchFamily="18" charset="0"/>
                            <a:ea typeface="Cambria Math" panose="02040503050406030204" pitchFamily="18" charset="0"/>
                          </a:rPr>
                        </m:ctrlPr>
                      </m:funcPr>
                      <m:fName>
                        <m:r>
                          <m:rPr>
                            <m:sty m:val="p"/>
                          </m:rPr>
                          <a:rPr lang="en-AU">
                            <a:solidFill>
                              <a:srgbClr val="C00000"/>
                            </a:solidFill>
                            <a:latin typeface="Cambria Math" panose="02040503050406030204" pitchFamily="18" charset="0"/>
                            <a:ea typeface="Cambria Math" panose="02040503050406030204" pitchFamily="18" charset="0"/>
                          </a:rPr>
                          <m:t>log</m:t>
                        </m:r>
                      </m:fName>
                      <m:e>
                        <m:r>
                          <a:rPr lang="en-AU" i="1">
                            <a:solidFill>
                              <a:srgbClr val="C00000"/>
                            </a:solidFill>
                            <a:latin typeface="Cambria Math" panose="02040503050406030204" pitchFamily="18" charset="0"/>
                            <a:ea typeface="Cambria Math" panose="02040503050406030204" pitchFamily="18" charset="0"/>
                          </a:rPr>
                          <m:t>|</m:t>
                        </m:r>
                        <m:r>
                          <a:rPr lang="en-AU" i="1">
                            <a:solidFill>
                              <a:srgbClr val="C00000"/>
                            </a:solidFill>
                            <a:latin typeface="Cambria Math" panose="02040503050406030204" pitchFamily="18" charset="0"/>
                            <a:ea typeface="Cambria Math" panose="02040503050406030204" pitchFamily="18" charset="0"/>
                          </a:rPr>
                          <m:t>𝑉</m:t>
                        </m:r>
                        <m:r>
                          <a:rPr lang="en-AU" i="1">
                            <a:solidFill>
                              <a:srgbClr val="C00000"/>
                            </a:solidFill>
                            <a:latin typeface="Cambria Math" panose="02040503050406030204" pitchFamily="18" charset="0"/>
                            <a:ea typeface="Cambria Math" panose="02040503050406030204" pitchFamily="18" charset="0"/>
                          </a:rPr>
                          <m:t>|)</m:t>
                        </m:r>
                      </m:e>
                    </m:func>
                  </m:oMath>
                </a14:m>
                <a:r>
                  <a:rPr lang="en-AU" dirty="0"/>
                  <a:t>.</a:t>
                </a:r>
              </a:p>
            </p:txBody>
          </p:sp>
        </mc:Choice>
        <mc:Fallback xmlns="">
          <p:sp>
            <p:nvSpPr>
              <p:cNvPr id="2" name="Content Placeholder 1">
                <a:extLst>
                  <a:ext uri="{FF2B5EF4-FFF2-40B4-BE49-F238E27FC236}">
                    <a16:creationId xmlns:a16="http://schemas.microsoft.com/office/drawing/2014/main" id="{27674328-BF07-4654-A18C-00ADDF11A2C1}"/>
                  </a:ext>
                </a:extLst>
              </p:cNvPr>
              <p:cNvSpPr>
                <a:spLocks noGrp="1" noRot="1" noChangeAspect="1" noMove="1" noResize="1" noEditPoints="1" noAdjustHandles="1" noChangeArrowheads="1" noChangeShapeType="1" noTextEdit="1"/>
              </p:cNvSpPr>
              <p:nvPr>
                <p:ph idx="1"/>
              </p:nvPr>
            </p:nvSpPr>
            <p:spPr>
              <a:blipFill>
                <a:blip r:embed="rId4"/>
                <a:stretch>
                  <a:fillRect r="-418"/>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62F887CD-556E-4DB5-9335-88E6A97E4ACF}"/>
              </a:ext>
            </a:extLst>
          </p:cNvPr>
          <p:cNvSpPr>
            <a:spLocks noGrp="1"/>
          </p:cNvSpPr>
          <p:nvPr>
            <p:ph type="title"/>
          </p:nvPr>
        </p:nvSpPr>
        <p:spPr/>
        <p:txBody>
          <a:bodyPr/>
          <a:lstStyle/>
          <a:p>
            <a:r>
              <a:rPr lang="en-AU" dirty="0"/>
              <a:t>Prim’s Algorithm – Summary</a:t>
            </a:r>
          </a:p>
        </p:txBody>
      </p:sp>
    </p:spTree>
    <p:extLst>
      <p:ext uri="{BB962C8B-B14F-4D97-AF65-F5344CB8AC3E}">
        <p14:creationId xmlns:p14="http://schemas.microsoft.com/office/powerpoint/2010/main" val="3660421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4063" y="1694367"/>
            <a:ext cx="7820102" cy="1145165"/>
          </a:xfrm>
        </p:spPr>
        <p:txBody>
          <a:bodyPr/>
          <a:lstStyle/>
          <a:p>
            <a:pPr>
              <a:lnSpc>
                <a:spcPct val="100000"/>
              </a:lnSpc>
            </a:pPr>
            <a:r>
              <a:rPr lang="en-AU" dirty="0"/>
              <a:t>2b. Dijkstra’s Algorithm</a:t>
            </a:r>
          </a:p>
        </p:txBody>
      </p:sp>
    </p:spTree>
    <p:extLst>
      <p:ext uri="{BB962C8B-B14F-4D97-AF65-F5344CB8AC3E}">
        <p14:creationId xmlns:p14="http://schemas.microsoft.com/office/powerpoint/2010/main" val="730280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3CFAA-DAC9-4C2A-843C-CDE87BE4C8B0}"/>
              </a:ext>
            </a:extLst>
          </p:cNvPr>
          <p:cNvSpPr>
            <a:spLocks noGrp="1"/>
          </p:cNvSpPr>
          <p:nvPr>
            <p:ph idx="1"/>
          </p:nvPr>
        </p:nvSpPr>
        <p:spPr/>
        <p:txBody>
          <a:bodyPr/>
          <a:lstStyle/>
          <a:p>
            <a:pPr marL="0" indent="0">
              <a:lnSpc>
                <a:spcPct val="100000"/>
              </a:lnSpc>
              <a:buNone/>
            </a:pPr>
            <a:r>
              <a:rPr lang="en-AU" b="1" dirty="0"/>
              <a:t>Problem: </a:t>
            </a:r>
            <a:r>
              <a:rPr lang="en-AU" dirty="0"/>
              <a:t>Given a weighted connected graph, the </a:t>
            </a:r>
            <a:r>
              <a:rPr lang="en-AU" dirty="0">
                <a:solidFill>
                  <a:srgbClr val="C00000"/>
                </a:solidFill>
              </a:rPr>
              <a:t>shortest-path problem</a:t>
            </a:r>
            <a:r>
              <a:rPr lang="en-AU" dirty="0"/>
              <a:t> asks to find the shortest path from a starting </a:t>
            </a:r>
            <a:r>
              <a:rPr lang="en-AU" dirty="0">
                <a:solidFill>
                  <a:srgbClr val="C00000"/>
                </a:solidFill>
              </a:rPr>
              <a:t>source</a:t>
            </a:r>
            <a:r>
              <a:rPr lang="en-AU" dirty="0"/>
              <a:t> vertex to a destination </a:t>
            </a:r>
            <a:r>
              <a:rPr lang="en-AU" dirty="0">
                <a:solidFill>
                  <a:srgbClr val="C00000"/>
                </a:solidFill>
              </a:rPr>
              <a:t>target</a:t>
            </a:r>
            <a:r>
              <a:rPr lang="en-AU" dirty="0"/>
              <a:t> vertex.</a:t>
            </a:r>
          </a:p>
        </p:txBody>
      </p:sp>
      <p:sp>
        <p:nvSpPr>
          <p:cNvPr id="3" name="Title 2">
            <a:extLst>
              <a:ext uri="{FF2B5EF4-FFF2-40B4-BE49-F238E27FC236}">
                <a16:creationId xmlns:a16="http://schemas.microsoft.com/office/drawing/2014/main" id="{5F300B97-11E3-4F66-A9AA-5C667CC680A3}"/>
              </a:ext>
            </a:extLst>
          </p:cNvPr>
          <p:cNvSpPr>
            <a:spLocks noGrp="1"/>
          </p:cNvSpPr>
          <p:nvPr>
            <p:ph type="title"/>
          </p:nvPr>
        </p:nvSpPr>
        <p:spPr/>
        <p:txBody>
          <a:bodyPr/>
          <a:lstStyle/>
          <a:p>
            <a:r>
              <a:rPr lang="en-AU" dirty="0"/>
              <a:t>Shortest Paths in Graphs</a:t>
            </a:r>
          </a:p>
        </p:txBody>
      </p:sp>
      <p:pic>
        <p:nvPicPr>
          <p:cNvPr id="4" name="Picture 3">
            <a:extLst>
              <a:ext uri="{FF2B5EF4-FFF2-40B4-BE49-F238E27FC236}">
                <a16:creationId xmlns:a16="http://schemas.microsoft.com/office/drawing/2014/main" id="{BCEA4F21-D2A8-4812-8655-B5931F069CB2}"/>
              </a:ext>
            </a:extLst>
          </p:cNvPr>
          <p:cNvPicPr>
            <a:picLocks noChangeAspect="1"/>
          </p:cNvPicPr>
          <p:nvPr/>
        </p:nvPicPr>
        <p:blipFill>
          <a:blip r:embed="rId2"/>
          <a:stretch>
            <a:fillRect/>
          </a:stretch>
        </p:blipFill>
        <p:spPr>
          <a:xfrm>
            <a:off x="2957364" y="2179864"/>
            <a:ext cx="3229271" cy="2457449"/>
          </a:xfrm>
          <a:prstGeom prst="rect">
            <a:avLst/>
          </a:prstGeom>
        </p:spPr>
      </p:pic>
    </p:spTree>
    <p:extLst>
      <p:ext uri="{BB962C8B-B14F-4D97-AF65-F5344CB8AC3E}">
        <p14:creationId xmlns:p14="http://schemas.microsoft.com/office/powerpoint/2010/main" val="4195126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D8D516-10B0-4F03-8EE6-CD0C80CF81D5}"/>
              </a:ext>
            </a:extLst>
          </p:cNvPr>
          <p:cNvSpPr>
            <a:spLocks noGrp="1"/>
          </p:cNvSpPr>
          <p:nvPr>
            <p:ph idx="1"/>
          </p:nvPr>
        </p:nvSpPr>
        <p:spPr/>
        <p:txBody>
          <a:bodyPr/>
          <a:lstStyle/>
          <a:p>
            <a:r>
              <a:rPr lang="en-AU" b="1" dirty="0"/>
              <a:t>Problem: </a:t>
            </a:r>
            <a:r>
              <a:rPr lang="en-AU" dirty="0"/>
              <a:t>Given a weighted connected graph, the </a:t>
            </a:r>
            <a:r>
              <a:rPr lang="en-AU" dirty="0">
                <a:solidFill>
                  <a:srgbClr val="C00000"/>
                </a:solidFill>
              </a:rPr>
              <a:t>single-source shortest-paths problem </a:t>
            </a:r>
            <a:r>
              <a:rPr lang="en-AU" dirty="0"/>
              <a:t>asks to find the shortest path to </a:t>
            </a:r>
            <a:r>
              <a:rPr lang="en-AU" dirty="0">
                <a:solidFill>
                  <a:srgbClr val="C00000"/>
                </a:solidFill>
              </a:rPr>
              <a:t>all vertices </a:t>
            </a:r>
            <a:r>
              <a:rPr lang="en-AU" dirty="0"/>
              <a:t>given a single starting </a:t>
            </a:r>
            <a:r>
              <a:rPr lang="en-AU" dirty="0">
                <a:solidFill>
                  <a:srgbClr val="C00000"/>
                </a:solidFill>
              </a:rPr>
              <a:t>source</a:t>
            </a:r>
            <a:r>
              <a:rPr lang="en-AU" dirty="0"/>
              <a:t> vertex.</a:t>
            </a:r>
          </a:p>
        </p:txBody>
      </p:sp>
      <p:sp>
        <p:nvSpPr>
          <p:cNvPr id="3" name="Title 2">
            <a:extLst>
              <a:ext uri="{FF2B5EF4-FFF2-40B4-BE49-F238E27FC236}">
                <a16:creationId xmlns:a16="http://schemas.microsoft.com/office/drawing/2014/main" id="{2B30DB3A-D1FE-40BA-AC3C-8650C6D9FAF3}"/>
              </a:ext>
            </a:extLst>
          </p:cNvPr>
          <p:cNvSpPr>
            <a:spLocks noGrp="1"/>
          </p:cNvSpPr>
          <p:nvPr>
            <p:ph type="title"/>
          </p:nvPr>
        </p:nvSpPr>
        <p:spPr/>
        <p:txBody>
          <a:bodyPr/>
          <a:lstStyle/>
          <a:p>
            <a:r>
              <a:rPr lang="en-AU" dirty="0"/>
              <a:t>Dijkstra’s Algorithm</a:t>
            </a:r>
          </a:p>
        </p:txBody>
      </p:sp>
    </p:spTree>
    <p:extLst>
      <p:ext uri="{BB962C8B-B14F-4D97-AF65-F5344CB8AC3E}">
        <p14:creationId xmlns:p14="http://schemas.microsoft.com/office/powerpoint/2010/main" val="557691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CD8D516-10B0-4F03-8EE6-CD0C80CF81D5}"/>
                  </a:ext>
                </a:extLst>
              </p:cNvPr>
              <p:cNvSpPr>
                <a:spLocks noGrp="1"/>
              </p:cNvSpPr>
              <p:nvPr>
                <p:ph idx="1"/>
              </p:nvPr>
            </p:nvSpPr>
            <p:spPr/>
            <p:txBody>
              <a:bodyPr/>
              <a:lstStyle/>
              <a:p>
                <a:pPr marL="0" indent="0">
                  <a:lnSpc>
                    <a:spcPct val="100000"/>
                  </a:lnSpc>
                  <a:spcBef>
                    <a:spcPts val="1200"/>
                  </a:spcBef>
                  <a:buNone/>
                </a:pPr>
                <a:r>
                  <a:rPr lang="en-AU" b="1" dirty="0"/>
                  <a:t>Idea:</a:t>
                </a:r>
              </a:p>
              <a:p>
                <a:pPr>
                  <a:lnSpc>
                    <a:spcPct val="100000"/>
                  </a:lnSpc>
                  <a:spcBef>
                    <a:spcPts val="1200"/>
                  </a:spcBef>
                </a:pPr>
                <a:r>
                  <a:rPr lang="en-AU" dirty="0"/>
                  <a:t>At all times, we maintain our </a:t>
                </a:r>
                <a:r>
                  <a:rPr lang="en-AU" dirty="0">
                    <a:solidFill>
                      <a:srgbClr val="C00000"/>
                    </a:solidFill>
                  </a:rPr>
                  <a:t>best estimate </a:t>
                </a:r>
                <a:r>
                  <a:rPr lang="en-AU" dirty="0"/>
                  <a:t>of the shortest-path distances from source vertex to all other vertices.</a:t>
                </a:r>
              </a:p>
              <a:p>
                <a:pPr>
                  <a:lnSpc>
                    <a:spcPct val="100000"/>
                  </a:lnSpc>
                  <a:spcBef>
                    <a:spcPts val="1200"/>
                  </a:spcBef>
                </a:pPr>
                <a:r>
                  <a:rPr lang="en-AU" dirty="0"/>
                  <a:t>Initially we don’t know, so all distance estimates are </a:t>
                </a:r>
                <a14:m>
                  <m:oMath xmlns:m="http://schemas.openxmlformats.org/officeDocument/2006/math">
                    <m:r>
                      <a:rPr lang="en-AU" sz="3200" i="1" smtClean="0">
                        <a:latin typeface="Cambria Math" panose="02040503050406030204" pitchFamily="18" charset="0"/>
                        <a:ea typeface="Cambria Math" panose="02040503050406030204" pitchFamily="18" charset="0"/>
                      </a:rPr>
                      <m:t>∞</m:t>
                    </m:r>
                  </m:oMath>
                </a14:m>
                <a:r>
                  <a:rPr lang="en-AU" dirty="0"/>
                  <a:t>.</a:t>
                </a:r>
              </a:p>
              <a:p>
                <a:pPr>
                  <a:lnSpc>
                    <a:spcPct val="100000"/>
                  </a:lnSpc>
                  <a:spcBef>
                    <a:spcPts val="1200"/>
                  </a:spcBef>
                </a:pPr>
                <a:r>
                  <a:rPr lang="en-AU" dirty="0"/>
                  <a:t>But as the algorithm explores the graph, we update our estimates, which converges to the true shortest path distance.</a:t>
                </a:r>
              </a:p>
            </p:txBody>
          </p:sp>
        </mc:Choice>
        <mc:Fallback xmlns="">
          <p:sp>
            <p:nvSpPr>
              <p:cNvPr id="2" name="Content Placeholder 1">
                <a:extLst>
                  <a:ext uri="{FF2B5EF4-FFF2-40B4-BE49-F238E27FC236}">
                    <a16:creationId xmlns:a16="http://schemas.microsoft.com/office/drawing/2014/main" id="{1CD8D516-10B0-4F03-8EE6-CD0C80CF81D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2B30DB3A-D1FE-40BA-AC3C-8650C6D9FAF3}"/>
              </a:ext>
            </a:extLst>
          </p:cNvPr>
          <p:cNvSpPr>
            <a:spLocks noGrp="1"/>
          </p:cNvSpPr>
          <p:nvPr>
            <p:ph type="title"/>
          </p:nvPr>
        </p:nvSpPr>
        <p:spPr/>
        <p:txBody>
          <a:bodyPr/>
          <a:lstStyle/>
          <a:p>
            <a:r>
              <a:rPr lang="en-AU" dirty="0"/>
              <a:t>Dijkstra’s Algorithm</a:t>
            </a:r>
          </a:p>
        </p:txBody>
      </p:sp>
    </p:spTree>
    <p:extLst>
      <p:ext uri="{BB962C8B-B14F-4D97-AF65-F5344CB8AC3E}">
        <p14:creationId xmlns:p14="http://schemas.microsoft.com/office/powerpoint/2010/main" val="2278870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CD8D516-10B0-4F03-8EE6-CD0C80CF81D5}"/>
                  </a:ext>
                </a:extLst>
              </p:cNvPr>
              <p:cNvSpPr>
                <a:spLocks noGrp="1"/>
              </p:cNvSpPr>
              <p:nvPr>
                <p:ph idx="1"/>
              </p:nvPr>
            </p:nvSpPr>
            <p:spPr/>
            <p:txBody>
              <a:bodyPr/>
              <a:lstStyle/>
              <a:p>
                <a:pPr marL="0" indent="0">
                  <a:lnSpc>
                    <a:spcPct val="100000"/>
                  </a:lnSpc>
                  <a:spcBef>
                    <a:spcPts val="1200"/>
                  </a:spcBef>
                  <a:buNone/>
                </a:pPr>
                <a:r>
                  <a:rPr lang="en-AU" sz="2000" dirty="0"/>
                  <a:t>Maintain a set </a:t>
                </a:r>
                <a14:m>
                  <m:oMath xmlns:m="http://schemas.openxmlformats.org/officeDocument/2006/math">
                    <m:r>
                      <a:rPr lang="en-AU" sz="2000" i="1" dirty="0" smtClean="0">
                        <a:latin typeface="Cambria Math" panose="02040503050406030204" pitchFamily="18" charset="0"/>
                      </a:rPr>
                      <m:t>𝑆</m:t>
                    </m:r>
                  </m:oMath>
                </a14:m>
                <a:r>
                  <a:rPr lang="en-AU" sz="2000" dirty="0"/>
                  <a:t> of vertices whose final shortest-path weights from the source </a:t>
                </a:r>
                <a14:m>
                  <m:oMath xmlns:m="http://schemas.openxmlformats.org/officeDocument/2006/math">
                    <m:r>
                      <a:rPr lang="en-AU" sz="2000" i="1" dirty="0" smtClean="0">
                        <a:latin typeface="Cambria Math" panose="02040503050406030204" pitchFamily="18" charset="0"/>
                      </a:rPr>
                      <m:t>𝑠</m:t>
                    </m:r>
                  </m:oMath>
                </a14:m>
                <a:r>
                  <a:rPr lang="en-AU" sz="2000" dirty="0"/>
                  <a:t> have already been determined.</a:t>
                </a:r>
              </a:p>
              <a:p>
                <a:pPr marL="457200" indent="-457200">
                  <a:lnSpc>
                    <a:spcPct val="100000"/>
                  </a:lnSpc>
                  <a:spcBef>
                    <a:spcPts val="1200"/>
                  </a:spcBef>
                  <a:buFont typeface="+mj-lt"/>
                  <a:buAutoNum type="arabicPeriod"/>
                </a:pPr>
                <a:r>
                  <a:rPr lang="en-AU" sz="2000" dirty="0"/>
                  <a:t>Initially </a:t>
                </a:r>
                <a14:m>
                  <m:oMath xmlns:m="http://schemas.openxmlformats.org/officeDocument/2006/math">
                    <m:r>
                      <a:rPr lang="en-AU" sz="2000" i="1" dirty="0" smtClean="0">
                        <a:latin typeface="Cambria Math" panose="02040503050406030204" pitchFamily="18" charset="0"/>
                      </a:rPr>
                      <m:t>𝑆</m:t>
                    </m:r>
                  </m:oMath>
                </a14:m>
                <a:r>
                  <a:rPr lang="en-AU" sz="2000" dirty="0"/>
                  <a:t> is empty. Initialise distance estimates to </a:t>
                </a:r>
                <a14:m>
                  <m:oMath xmlns:m="http://schemas.openxmlformats.org/officeDocument/2006/math">
                    <m:r>
                      <a:rPr lang="en-AU" i="1" dirty="0" smtClean="0">
                        <a:latin typeface="Cambria Math" panose="02040503050406030204" pitchFamily="18" charset="0"/>
                      </a:rPr>
                      <m:t>∞</m:t>
                    </m:r>
                  </m:oMath>
                </a14:m>
                <a:r>
                  <a:rPr lang="en-AU" sz="2000" dirty="0"/>
                  <a:t> for all non-source vertices. Distance of source vertex is 0.</a:t>
                </a:r>
              </a:p>
              <a:p>
                <a:pPr marL="457200" indent="-457200">
                  <a:lnSpc>
                    <a:spcPct val="100000"/>
                  </a:lnSpc>
                  <a:spcBef>
                    <a:spcPts val="1200"/>
                  </a:spcBef>
                  <a:buFont typeface="+mj-lt"/>
                  <a:buAutoNum type="arabicPeriod"/>
                </a:pPr>
                <a:r>
                  <a:rPr lang="en-AU" sz="2000" dirty="0"/>
                  <a:t>Select the vertex </a:t>
                </a:r>
                <a14:m>
                  <m:oMath xmlns:m="http://schemas.openxmlformats.org/officeDocument/2006/math">
                    <m:r>
                      <a:rPr lang="en-AU" sz="2000" i="1" dirty="0" smtClean="0">
                        <a:latin typeface="Cambria Math" panose="02040503050406030204" pitchFamily="18" charset="0"/>
                      </a:rPr>
                      <m:t>𝑣</m:t>
                    </m:r>
                  </m:oMath>
                </a14:m>
                <a:r>
                  <a:rPr lang="en-AU" sz="2000" dirty="0"/>
                  <a:t> not in </a:t>
                </a:r>
                <a14:m>
                  <m:oMath xmlns:m="http://schemas.openxmlformats.org/officeDocument/2006/math">
                    <m:r>
                      <a:rPr lang="en-AU" sz="2000" i="1" dirty="0" smtClean="0">
                        <a:latin typeface="Cambria Math" panose="02040503050406030204" pitchFamily="18" charset="0"/>
                      </a:rPr>
                      <m:t>𝑆</m:t>
                    </m:r>
                  </m:oMath>
                </a14:m>
                <a:r>
                  <a:rPr lang="en-AU" sz="2000" dirty="0"/>
                  <a:t> with the </a:t>
                </a:r>
                <a:r>
                  <a:rPr lang="en-AU" sz="2000" dirty="0">
                    <a:solidFill>
                      <a:srgbClr val="C00000"/>
                    </a:solidFill>
                  </a:rPr>
                  <a:t>minimum</a:t>
                </a:r>
                <a:r>
                  <a:rPr lang="en-AU" sz="2000" dirty="0"/>
                  <a:t> shortest-path estimate.</a:t>
                </a:r>
              </a:p>
              <a:p>
                <a:pPr marL="457200" indent="-457200">
                  <a:lnSpc>
                    <a:spcPct val="100000"/>
                  </a:lnSpc>
                  <a:spcBef>
                    <a:spcPts val="1200"/>
                  </a:spcBef>
                  <a:buFont typeface="+mj-lt"/>
                  <a:buAutoNum type="arabicPeriod"/>
                </a:pPr>
                <a:r>
                  <a:rPr lang="en-AU" sz="2000" dirty="0"/>
                  <a:t>Add </a:t>
                </a:r>
                <a14:m>
                  <m:oMath xmlns:m="http://schemas.openxmlformats.org/officeDocument/2006/math">
                    <m:r>
                      <a:rPr lang="en-AU" sz="2000" i="1" dirty="0" smtClean="0">
                        <a:latin typeface="Cambria Math" panose="02040503050406030204" pitchFamily="18" charset="0"/>
                      </a:rPr>
                      <m:t>𝑣</m:t>
                    </m:r>
                  </m:oMath>
                </a14:m>
                <a:r>
                  <a:rPr lang="en-AU" sz="2000" dirty="0"/>
                  <a:t> to </a:t>
                </a:r>
                <a14:m>
                  <m:oMath xmlns:m="http://schemas.openxmlformats.org/officeDocument/2006/math">
                    <m:r>
                      <a:rPr lang="en-AU" sz="2000" i="1" dirty="0" smtClean="0">
                        <a:latin typeface="Cambria Math" panose="02040503050406030204" pitchFamily="18" charset="0"/>
                      </a:rPr>
                      <m:t>𝑆</m:t>
                    </m:r>
                  </m:oMath>
                </a14:m>
                <a:r>
                  <a:rPr lang="en-AU" sz="2000" dirty="0"/>
                  <a:t>.</a:t>
                </a:r>
              </a:p>
              <a:p>
                <a:pPr marL="457200" indent="-457200">
                  <a:lnSpc>
                    <a:spcPct val="100000"/>
                  </a:lnSpc>
                  <a:spcBef>
                    <a:spcPts val="1200"/>
                  </a:spcBef>
                  <a:buFont typeface="+mj-lt"/>
                  <a:buAutoNum type="arabicPeriod"/>
                </a:pPr>
                <a:r>
                  <a:rPr lang="en-AU" sz="2000" dirty="0">
                    <a:solidFill>
                      <a:srgbClr val="C00000"/>
                    </a:solidFill>
                  </a:rPr>
                  <a:t>Update</a:t>
                </a:r>
                <a:r>
                  <a:rPr lang="en-AU" sz="2000" dirty="0"/>
                  <a:t> our distance estimates to </a:t>
                </a:r>
                <a:r>
                  <a:rPr lang="en-AU" sz="2000" dirty="0">
                    <a:solidFill>
                      <a:srgbClr val="C00000"/>
                    </a:solidFill>
                  </a:rPr>
                  <a:t>neighbouring</a:t>
                </a:r>
                <a:r>
                  <a:rPr lang="en-AU" sz="2000" dirty="0"/>
                  <a:t> vertices that are not in </a:t>
                </a:r>
                <a14:m>
                  <m:oMath xmlns:m="http://schemas.openxmlformats.org/officeDocument/2006/math">
                    <m:r>
                      <a:rPr lang="en-AU" sz="2000" i="1" dirty="0" smtClean="0">
                        <a:latin typeface="Cambria Math" panose="02040503050406030204" pitchFamily="18" charset="0"/>
                      </a:rPr>
                      <m:t>𝑆</m:t>
                    </m:r>
                  </m:oMath>
                </a14:m>
                <a:r>
                  <a:rPr lang="en-AU" sz="2000" dirty="0"/>
                  <a:t>.</a:t>
                </a:r>
              </a:p>
              <a:p>
                <a:pPr marL="457200" indent="-457200">
                  <a:lnSpc>
                    <a:spcPct val="100000"/>
                  </a:lnSpc>
                  <a:spcBef>
                    <a:spcPts val="1200"/>
                  </a:spcBef>
                  <a:buFont typeface="+mj-lt"/>
                  <a:buAutoNum type="arabicPeriod"/>
                </a:pPr>
                <a:r>
                  <a:rPr lang="en-AU" sz="2000" dirty="0"/>
                  <a:t>Repeat from step 2, until all vertices have been added to </a:t>
                </a:r>
                <a14:m>
                  <m:oMath xmlns:m="http://schemas.openxmlformats.org/officeDocument/2006/math">
                    <m:r>
                      <a:rPr lang="en-AU" sz="2000" i="1" dirty="0" smtClean="0">
                        <a:latin typeface="Cambria Math" panose="02040503050406030204" pitchFamily="18" charset="0"/>
                      </a:rPr>
                      <m:t>𝑆</m:t>
                    </m:r>
                  </m:oMath>
                </a14:m>
                <a:r>
                  <a:rPr lang="en-AU" sz="2000" dirty="0"/>
                  <a:t>.</a:t>
                </a:r>
              </a:p>
            </p:txBody>
          </p:sp>
        </mc:Choice>
        <mc:Fallback xmlns="">
          <p:sp>
            <p:nvSpPr>
              <p:cNvPr id="2" name="Content Placeholder 1">
                <a:extLst>
                  <a:ext uri="{FF2B5EF4-FFF2-40B4-BE49-F238E27FC236}">
                    <a16:creationId xmlns:a16="http://schemas.microsoft.com/office/drawing/2014/main" id="{1CD8D516-10B0-4F03-8EE6-CD0C80CF81D5}"/>
                  </a:ext>
                </a:extLst>
              </p:cNvPr>
              <p:cNvSpPr>
                <a:spLocks noGrp="1" noRot="1" noChangeAspect="1" noMove="1" noResize="1" noEditPoints="1" noAdjustHandles="1" noChangeArrowheads="1" noChangeShapeType="1" noTextEdit="1"/>
              </p:cNvSpPr>
              <p:nvPr>
                <p:ph idx="1"/>
              </p:nvPr>
            </p:nvSpPr>
            <p:spPr>
              <a:blipFill>
                <a:blip r:embed="rId3"/>
                <a:stretch>
                  <a:fillRect b="-16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2B30DB3A-D1FE-40BA-AC3C-8650C6D9FAF3}"/>
              </a:ext>
            </a:extLst>
          </p:cNvPr>
          <p:cNvSpPr>
            <a:spLocks noGrp="1"/>
          </p:cNvSpPr>
          <p:nvPr>
            <p:ph type="title"/>
          </p:nvPr>
        </p:nvSpPr>
        <p:spPr/>
        <p:txBody>
          <a:bodyPr/>
          <a:lstStyle/>
          <a:p>
            <a:r>
              <a:rPr lang="en-AU" dirty="0"/>
              <a:t>Dijkstra’s Algorithm – Sketch</a:t>
            </a:r>
          </a:p>
        </p:txBody>
      </p:sp>
    </p:spTree>
    <p:extLst>
      <p:ext uri="{BB962C8B-B14F-4D97-AF65-F5344CB8AC3E}">
        <p14:creationId xmlns:p14="http://schemas.microsoft.com/office/powerpoint/2010/main" val="2095792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3"/>
          <a:stretch>
            <a:fillRect/>
          </a:stretch>
        </p:blipFill>
        <p:spPr>
          <a:xfrm>
            <a:off x="1529374" y="903288"/>
            <a:ext cx="6061439" cy="3794125"/>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108494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D63688-69DB-4E13-A5EE-1FD0DF0A3586}"/>
              </a:ext>
            </a:extLst>
          </p:cNvPr>
          <p:cNvSpPr>
            <a:spLocks noGrp="1"/>
          </p:cNvSpPr>
          <p:nvPr>
            <p:ph idx="1"/>
          </p:nvPr>
        </p:nvSpPr>
        <p:spPr/>
        <p:txBody>
          <a:bodyPr/>
          <a:lstStyle/>
          <a:p>
            <a:pPr>
              <a:lnSpc>
                <a:spcPct val="100000"/>
              </a:lnSpc>
            </a:pPr>
            <a:r>
              <a:rPr lang="en-AU" b="1" dirty="0"/>
              <a:t>Divide-and-conquer algorithms </a:t>
            </a:r>
            <a:r>
              <a:rPr lang="en-AU" dirty="0"/>
              <a:t>are preferred when the </a:t>
            </a:r>
            <a:r>
              <a:rPr lang="en-AU" dirty="0">
                <a:solidFill>
                  <a:schemeClr val="tx2"/>
                </a:solidFill>
              </a:rPr>
              <a:t>sub-problems/instances are</a:t>
            </a:r>
            <a:r>
              <a:rPr lang="en-AU" dirty="0">
                <a:solidFill>
                  <a:srgbClr val="C00000"/>
                </a:solidFill>
              </a:rPr>
              <a:t> </a:t>
            </a:r>
            <a:r>
              <a:rPr lang="en-AU" b="1" dirty="0">
                <a:solidFill>
                  <a:srgbClr val="C00000"/>
                </a:solidFill>
              </a:rPr>
              <a:t>independent</a:t>
            </a:r>
            <a:r>
              <a:rPr lang="en-AU" dirty="0"/>
              <a:t>, e.g., merge sort.</a:t>
            </a:r>
          </a:p>
          <a:p>
            <a:pPr>
              <a:lnSpc>
                <a:spcPct val="100000"/>
              </a:lnSpc>
            </a:pPr>
            <a:r>
              <a:rPr lang="en-AU" b="1" dirty="0"/>
              <a:t>Dynamic programming approach </a:t>
            </a:r>
            <a:r>
              <a:rPr lang="en-AU" dirty="0"/>
              <a:t>is better when the </a:t>
            </a:r>
            <a:r>
              <a:rPr lang="en-AU" dirty="0">
                <a:solidFill>
                  <a:schemeClr val="tx2"/>
                </a:solidFill>
              </a:rPr>
              <a:t>sub-problems/instances are</a:t>
            </a:r>
            <a:r>
              <a:rPr lang="en-AU" dirty="0">
                <a:solidFill>
                  <a:srgbClr val="C00000"/>
                </a:solidFill>
              </a:rPr>
              <a:t> </a:t>
            </a:r>
            <a:r>
              <a:rPr lang="en-AU" b="1" dirty="0">
                <a:solidFill>
                  <a:srgbClr val="C00000"/>
                </a:solidFill>
              </a:rPr>
              <a:t>dependent</a:t>
            </a:r>
            <a:r>
              <a:rPr lang="en-AU" dirty="0"/>
              <a:t>, i.e., the solution to a sub-problem </a:t>
            </a:r>
            <a:r>
              <a:rPr lang="en-AU" b="1" dirty="0">
                <a:solidFill>
                  <a:srgbClr val="C00000"/>
                </a:solidFill>
              </a:rPr>
              <a:t>may be needed multiple times</a:t>
            </a:r>
            <a:r>
              <a:rPr lang="en-AU" dirty="0"/>
              <a:t>. </a:t>
            </a:r>
          </a:p>
        </p:txBody>
      </p:sp>
      <p:sp>
        <p:nvSpPr>
          <p:cNvPr id="3" name="Title 2">
            <a:extLst>
              <a:ext uri="{FF2B5EF4-FFF2-40B4-BE49-F238E27FC236}">
                <a16:creationId xmlns:a16="http://schemas.microsoft.com/office/drawing/2014/main" id="{6C417F3C-240C-44D1-AFB8-846089BBB874}"/>
              </a:ext>
            </a:extLst>
          </p:cNvPr>
          <p:cNvSpPr>
            <a:spLocks noGrp="1"/>
          </p:cNvSpPr>
          <p:nvPr>
            <p:ph type="title"/>
          </p:nvPr>
        </p:nvSpPr>
        <p:spPr/>
        <p:txBody>
          <a:bodyPr/>
          <a:lstStyle/>
          <a:p>
            <a:r>
              <a:rPr lang="en-AU" dirty="0"/>
              <a:t>Dynamic Programming</a:t>
            </a:r>
          </a:p>
        </p:txBody>
      </p:sp>
    </p:spTree>
    <p:extLst>
      <p:ext uri="{BB962C8B-B14F-4D97-AF65-F5344CB8AC3E}">
        <p14:creationId xmlns:p14="http://schemas.microsoft.com/office/powerpoint/2010/main" val="3862013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3"/>
          <a:stretch>
            <a:fillRect/>
          </a:stretch>
        </p:blipFill>
        <p:spPr>
          <a:xfrm>
            <a:off x="1529374" y="911087"/>
            <a:ext cx="6061439" cy="3778526"/>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3688754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3"/>
          <a:stretch>
            <a:fillRect/>
          </a:stretch>
        </p:blipFill>
        <p:spPr>
          <a:xfrm>
            <a:off x="1529374" y="915079"/>
            <a:ext cx="6061439" cy="3770541"/>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322458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3"/>
          <a:stretch>
            <a:fillRect/>
          </a:stretch>
        </p:blipFill>
        <p:spPr>
          <a:xfrm>
            <a:off x="1533973" y="915079"/>
            <a:ext cx="6052241" cy="3770541"/>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38444213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2"/>
          <a:stretch>
            <a:fillRect/>
          </a:stretch>
        </p:blipFill>
        <p:spPr>
          <a:xfrm>
            <a:off x="1533973" y="923211"/>
            <a:ext cx="6052241" cy="3754276"/>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437484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3"/>
          <a:stretch>
            <a:fillRect/>
          </a:stretch>
        </p:blipFill>
        <p:spPr>
          <a:xfrm>
            <a:off x="1533973" y="924180"/>
            <a:ext cx="6052241" cy="3752338"/>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3779091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2"/>
          <a:stretch>
            <a:fillRect/>
          </a:stretch>
        </p:blipFill>
        <p:spPr>
          <a:xfrm>
            <a:off x="1534261" y="924180"/>
            <a:ext cx="6051665" cy="3752338"/>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838974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CD9DBA-F1E4-4590-A306-B5F6FEC59A3C}"/>
              </a:ext>
            </a:extLst>
          </p:cNvPr>
          <p:cNvPicPr>
            <a:picLocks noGrp="1" noChangeAspect="1"/>
          </p:cNvPicPr>
          <p:nvPr>
            <p:ph idx="1"/>
          </p:nvPr>
        </p:nvPicPr>
        <p:blipFill>
          <a:blip r:embed="rId2"/>
          <a:stretch>
            <a:fillRect/>
          </a:stretch>
        </p:blipFill>
        <p:spPr>
          <a:xfrm>
            <a:off x="1564784" y="924180"/>
            <a:ext cx="5990618" cy="3752338"/>
          </a:xfrm>
          <a:prstGeom prst="rect">
            <a:avLst/>
          </a:prstGeom>
        </p:spPr>
      </p:pic>
      <p:sp>
        <p:nvSpPr>
          <p:cNvPr id="3" name="Title 2">
            <a:extLst>
              <a:ext uri="{FF2B5EF4-FFF2-40B4-BE49-F238E27FC236}">
                <a16:creationId xmlns:a16="http://schemas.microsoft.com/office/drawing/2014/main" id="{DC49AAF3-F8BF-4E1F-AB79-6F1A354966E9}"/>
              </a:ext>
            </a:extLst>
          </p:cNvPr>
          <p:cNvSpPr>
            <a:spLocks noGrp="1"/>
          </p:cNvSpPr>
          <p:nvPr>
            <p:ph type="title"/>
          </p:nvPr>
        </p:nvSpPr>
        <p:spPr/>
        <p:txBody>
          <a:bodyPr/>
          <a:lstStyle/>
          <a:p>
            <a:r>
              <a:rPr lang="en-AU" dirty="0"/>
              <a:t>Dijkstra’s Algorithm – Example</a:t>
            </a:r>
          </a:p>
        </p:txBody>
      </p:sp>
    </p:spTree>
    <p:extLst>
      <p:ext uri="{BB962C8B-B14F-4D97-AF65-F5344CB8AC3E}">
        <p14:creationId xmlns:p14="http://schemas.microsoft.com/office/powerpoint/2010/main" val="32843965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9789D1D-E030-4864-904D-74D6F0277DBC}"/>
                  </a:ext>
                </a:extLst>
              </p:cNvPr>
              <p:cNvSpPr>
                <a:spLocks noGrp="1"/>
              </p:cNvSpPr>
              <p:nvPr>
                <p:ph idx="1"/>
              </p:nvPr>
            </p:nvSpPr>
            <p:spPr>
              <a:xfrm>
                <a:off x="207818" y="902524"/>
                <a:ext cx="8728363" cy="3930733"/>
              </a:xfrm>
            </p:spPr>
            <p:txBody>
              <a:bodyPr/>
              <a:lstStyle/>
              <a:p>
                <a:pPr marL="0" indent="0">
                  <a:lnSpc>
                    <a:spcPct val="100000"/>
                  </a:lnSpc>
                  <a:buNone/>
                </a:pPr>
                <a:r>
                  <a:rPr lang="en-AU" dirty="0"/>
                  <a:t>So, we have the following distances from vertex </a:t>
                </a:r>
                <a14:m>
                  <m:oMath xmlns:m="http://schemas.openxmlformats.org/officeDocument/2006/math">
                    <m:r>
                      <a:rPr lang="en-AU" i="1" dirty="0" smtClean="0">
                        <a:latin typeface="Cambria Math" panose="02040503050406030204" pitchFamily="18" charset="0"/>
                      </a:rPr>
                      <m:t>𝑎</m:t>
                    </m:r>
                  </m:oMath>
                </a14:m>
                <a:r>
                  <a:rPr lang="en-AU" dirty="0"/>
                  <a:t>:</a:t>
                </a:r>
              </a:p>
              <a:p>
                <a:pPr marL="0" indent="0">
                  <a:lnSpc>
                    <a:spcPct val="100000"/>
                  </a:lnSpc>
                  <a:buNone/>
                </a:pPr>
                <a:endParaRPr lang="en-AU" dirty="0"/>
              </a:p>
              <a:p>
                <a:pPr marL="0" indent="0">
                  <a:lnSpc>
                    <a:spcPct val="100000"/>
                  </a:lnSpc>
                  <a:buNone/>
                </a:pPr>
                <a:r>
                  <a:rPr lang="en-AU" dirty="0"/>
                  <a:t>Which gives the following shortest paths:</a:t>
                </a:r>
              </a:p>
            </p:txBody>
          </p:sp>
        </mc:Choice>
        <mc:Fallback xmlns="">
          <p:sp>
            <p:nvSpPr>
              <p:cNvPr id="2" name="Content Placeholder 1">
                <a:extLst>
                  <a:ext uri="{FF2B5EF4-FFF2-40B4-BE49-F238E27FC236}">
                    <a16:creationId xmlns:a16="http://schemas.microsoft.com/office/drawing/2014/main" id="{B9789D1D-E030-4864-904D-74D6F0277DBC}"/>
                  </a:ext>
                </a:extLst>
              </p:cNvPr>
              <p:cNvSpPr>
                <a:spLocks noGrp="1" noRot="1" noChangeAspect="1" noMove="1" noResize="1" noEditPoints="1" noAdjustHandles="1" noChangeArrowheads="1" noChangeShapeType="1" noTextEdit="1"/>
              </p:cNvSpPr>
              <p:nvPr>
                <p:ph idx="1"/>
              </p:nvPr>
            </p:nvSpPr>
            <p:spPr>
              <a:xfrm>
                <a:off x="207818" y="902524"/>
                <a:ext cx="8728363" cy="3930733"/>
              </a:xfrm>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95F81875-53F2-42F6-B7C9-8276F5DF4ADC}"/>
              </a:ext>
            </a:extLst>
          </p:cNvPr>
          <p:cNvSpPr>
            <a:spLocks noGrp="1"/>
          </p:cNvSpPr>
          <p:nvPr>
            <p:ph type="title"/>
          </p:nvPr>
        </p:nvSpPr>
        <p:spPr/>
        <p:txBody>
          <a:bodyPr/>
          <a:lstStyle/>
          <a:p>
            <a:r>
              <a:rPr lang="en-AU" dirty="0"/>
              <a:t>Dijkstra’s Algorithm – Example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1DEE12-F336-49A0-8793-476BB2A925D7}"/>
                  </a:ext>
                </a:extLst>
              </p:cNvPr>
              <p:cNvSpPr txBox="1"/>
              <p:nvPr/>
            </p:nvSpPr>
            <p:spPr>
              <a:xfrm>
                <a:off x="1294039" y="1511135"/>
                <a:ext cx="11481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chemeClr val="tx2"/>
                          </a:solidFill>
                          <a:latin typeface="Cambria Math" panose="02040503050406030204" pitchFamily="18" charset="0"/>
                        </a:rPr>
                        <m:t>𝑎</m:t>
                      </m:r>
                      <m:r>
                        <a:rPr lang="en-AU" sz="2800" b="0" i="1" smtClean="0">
                          <a:solidFill>
                            <a:schemeClr val="tx2"/>
                          </a:solidFill>
                          <a:latin typeface="Cambria Math" panose="02040503050406030204" pitchFamily="18" charset="0"/>
                        </a:rPr>
                        <m:t>(</m:t>
                      </m:r>
                      <m:r>
                        <a:rPr lang="en-AU" sz="2800" b="0" i="1" smtClean="0">
                          <a:solidFill>
                            <a:schemeClr val="tx2"/>
                          </a:solidFill>
                          <a:latin typeface="Cambria Math" panose="02040503050406030204" pitchFamily="18" charset="0"/>
                        </a:rPr>
                        <m:t>𝑎</m:t>
                      </m:r>
                      <m:r>
                        <a:rPr lang="en-AU" sz="2800" b="0" i="1" smtClean="0">
                          <a:solidFill>
                            <a:schemeClr val="tx2"/>
                          </a:solidFill>
                          <a:latin typeface="Cambria Math" panose="02040503050406030204" pitchFamily="18" charset="0"/>
                        </a:rPr>
                        <m:t>,0)</m:t>
                      </m:r>
                    </m:oMath>
                  </m:oMathPara>
                </a14:m>
                <a:endParaRPr lang="en-AU" sz="2800" dirty="0">
                  <a:solidFill>
                    <a:schemeClr val="tx2"/>
                  </a:solidFill>
                </a:endParaRPr>
              </a:p>
            </p:txBody>
          </p:sp>
        </mc:Choice>
        <mc:Fallback xmlns="">
          <p:sp>
            <p:nvSpPr>
              <p:cNvPr id="4" name="TextBox 3">
                <a:extLst>
                  <a:ext uri="{FF2B5EF4-FFF2-40B4-BE49-F238E27FC236}">
                    <a16:creationId xmlns:a16="http://schemas.microsoft.com/office/drawing/2014/main" id="{D11DEE12-F336-49A0-8793-476BB2A925D7}"/>
                  </a:ext>
                </a:extLst>
              </p:cNvPr>
              <p:cNvSpPr txBox="1">
                <a:spLocks noRot="1" noChangeAspect="1" noMove="1" noResize="1" noEditPoints="1" noAdjustHandles="1" noChangeArrowheads="1" noChangeShapeType="1" noTextEdit="1"/>
              </p:cNvSpPr>
              <p:nvPr/>
            </p:nvSpPr>
            <p:spPr>
              <a:xfrm>
                <a:off x="1294039" y="1511135"/>
                <a:ext cx="1148199" cy="430887"/>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672FD1-40B4-4576-9599-6E2736348AF4}"/>
                  </a:ext>
                </a:extLst>
              </p:cNvPr>
              <p:cNvSpPr txBox="1"/>
              <p:nvPr/>
            </p:nvSpPr>
            <p:spPr>
              <a:xfrm>
                <a:off x="2647827" y="1511135"/>
                <a:ext cx="11481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chemeClr val="tx2"/>
                          </a:solidFill>
                          <a:latin typeface="Cambria Math" panose="02040503050406030204" pitchFamily="18" charset="0"/>
                        </a:rPr>
                        <m:t>𝑏</m:t>
                      </m:r>
                      <m:r>
                        <a:rPr lang="en-AU" sz="2800" b="0" i="1" smtClean="0">
                          <a:solidFill>
                            <a:schemeClr val="tx2"/>
                          </a:solidFill>
                          <a:latin typeface="Cambria Math" panose="02040503050406030204" pitchFamily="18" charset="0"/>
                        </a:rPr>
                        <m:t>(</m:t>
                      </m:r>
                      <m:r>
                        <a:rPr lang="en-AU" sz="2800" b="0" i="1" smtClean="0">
                          <a:solidFill>
                            <a:schemeClr val="tx2"/>
                          </a:solidFill>
                          <a:latin typeface="Cambria Math" panose="02040503050406030204" pitchFamily="18" charset="0"/>
                        </a:rPr>
                        <m:t>𝑎</m:t>
                      </m:r>
                      <m:r>
                        <a:rPr lang="en-AU" sz="2800" b="0" i="1" smtClean="0">
                          <a:solidFill>
                            <a:schemeClr val="tx2"/>
                          </a:solidFill>
                          <a:latin typeface="Cambria Math" panose="02040503050406030204" pitchFamily="18" charset="0"/>
                        </a:rPr>
                        <m:t>,3)</m:t>
                      </m:r>
                    </m:oMath>
                  </m:oMathPara>
                </a14:m>
                <a:endParaRPr lang="en-AU" sz="2800" dirty="0">
                  <a:solidFill>
                    <a:schemeClr val="tx2"/>
                  </a:solidFill>
                </a:endParaRPr>
              </a:p>
            </p:txBody>
          </p:sp>
        </mc:Choice>
        <mc:Fallback xmlns="">
          <p:sp>
            <p:nvSpPr>
              <p:cNvPr id="5" name="TextBox 4">
                <a:extLst>
                  <a:ext uri="{FF2B5EF4-FFF2-40B4-BE49-F238E27FC236}">
                    <a16:creationId xmlns:a16="http://schemas.microsoft.com/office/drawing/2014/main" id="{C1672FD1-40B4-4576-9599-6E2736348AF4}"/>
                  </a:ext>
                </a:extLst>
              </p:cNvPr>
              <p:cNvSpPr txBox="1">
                <a:spLocks noRot="1" noChangeAspect="1" noMove="1" noResize="1" noEditPoints="1" noAdjustHandles="1" noChangeArrowheads="1" noChangeShapeType="1" noTextEdit="1"/>
              </p:cNvSpPr>
              <p:nvPr/>
            </p:nvSpPr>
            <p:spPr>
              <a:xfrm>
                <a:off x="2647827" y="1511135"/>
                <a:ext cx="1148199" cy="430887"/>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C9BFF0-20C9-455D-A8B3-82F8D650ABA4}"/>
                  </a:ext>
                </a:extLst>
              </p:cNvPr>
              <p:cNvSpPr txBox="1"/>
              <p:nvPr/>
            </p:nvSpPr>
            <p:spPr>
              <a:xfrm>
                <a:off x="4001615" y="1511135"/>
                <a:ext cx="11481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chemeClr val="tx2"/>
                          </a:solidFill>
                          <a:latin typeface="Cambria Math" panose="02040503050406030204" pitchFamily="18" charset="0"/>
                        </a:rPr>
                        <m:t>𝑑</m:t>
                      </m:r>
                      <m:r>
                        <a:rPr lang="en-AU" sz="2800" b="0" i="1" smtClean="0">
                          <a:solidFill>
                            <a:schemeClr val="tx2"/>
                          </a:solidFill>
                          <a:latin typeface="Cambria Math" panose="02040503050406030204" pitchFamily="18" charset="0"/>
                        </a:rPr>
                        <m:t>(</m:t>
                      </m:r>
                      <m:r>
                        <a:rPr lang="en-AU" sz="2800" b="0" i="1" smtClean="0">
                          <a:solidFill>
                            <a:schemeClr val="tx2"/>
                          </a:solidFill>
                          <a:latin typeface="Cambria Math" panose="02040503050406030204" pitchFamily="18" charset="0"/>
                        </a:rPr>
                        <m:t>𝑏</m:t>
                      </m:r>
                      <m:r>
                        <a:rPr lang="en-AU" sz="2800" b="0" i="1" smtClean="0">
                          <a:solidFill>
                            <a:schemeClr val="tx2"/>
                          </a:solidFill>
                          <a:latin typeface="Cambria Math" panose="02040503050406030204" pitchFamily="18" charset="0"/>
                        </a:rPr>
                        <m:t>,5)</m:t>
                      </m:r>
                    </m:oMath>
                  </m:oMathPara>
                </a14:m>
                <a:endParaRPr lang="en-AU" sz="2800" dirty="0">
                  <a:solidFill>
                    <a:schemeClr val="tx2"/>
                  </a:solidFill>
                </a:endParaRPr>
              </a:p>
            </p:txBody>
          </p:sp>
        </mc:Choice>
        <mc:Fallback xmlns="">
          <p:sp>
            <p:nvSpPr>
              <p:cNvPr id="6" name="TextBox 5">
                <a:extLst>
                  <a:ext uri="{FF2B5EF4-FFF2-40B4-BE49-F238E27FC236}">
                    <a16:creationId xmlns:a16="http://schemas.microsoft.com/office/drawing/2014/main" id="{0FC9BFF0-20C9-455D-A8B3-82F8D650ABA4}"/>
                  </a:ext>
                </a:extLst>
              </p:cNvPr>
              <p:cNvSpPr txBox="1">
                <a:spLocks noRot="1" noChangeAspect="1" noMove="1" noResize="1" noEditPoints="1" noAdjustHandles="1" noChangeArrowheads="1" noChangeShapeType="1" noTextEdit="1"/>
              </p:cNvSpPr>
              <p:nvPr/>
            </p:nvSpPr>
            <p:spPr>
              <a:xfrm>
                <a:off x="4001615" y="1511135"/>
                <a:ext cx="1148199" cy="430887"/>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41CC12-B8FF-4219-B405-7631BA2B3C6A}"/>
                  </a:ext>
                </a:extLst>
              </p:cNvPr>
              <p:cNvSpPr txBox="1"/>
              <p:nvPr/>
            </p:nvSpPr>
            <p:spPr>
              <a:xfrm>
                <a:off x="5355403" y="1507053"/>
                <a:ext cx="11481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chemeClr val="tx2"/>
                          </a:solidFill>
                          <a:latin typeface="Cambria Math" panose="02040503050406030204" pitchFamily="18" charset="0"/>
                        </a:rPr>
                        <m:t>𝑐</m:t>
                      </m:r>
                      <m:r>
                        <a:rPr lang="en-AU" sz="2800" b="0" i="1" smtClean="0">
                          <a:solidFill>
                            <a:schemeClr val="tx2"/>
                          </a:solidFill>
                          <a:latin typeface="Cambria Math" panose="02040503050406030204" pitchFamily="18" charset="0"/>
                        </a:rPr>
                        <m:t>(</m:t>
                      </m:r>
                      <m:r>
                        <a:rPr lang="en-AU" sz="2800" b="0" i="1" smtClean="0">
                          <a:solidFill>
                            <a:schemeClr val="tx2"/>
                          </a:solidFill>
                          <a:latin typeface="Cambria Math" panose="02040503050406030204" pitchFamily="18" charset="0"/>
                        </a:rPr>
                        <m:t>𝑏</m:t>
                      </m:r>
                      <m:r>
                        <a:rPr lang="en-AU" sz="2800" b="0" i="1" smtClean="0">
                          <a:solidFill>
                            <a:schemeClr val="tx2"/>
                          </a:solidFill>
                          <a:latin typeface="Cambria Math" panose="02040503050406030204" pitchFamily="18" charset="0"/>
                        </a:rPr>
                        <m:t>,7)</m:t>
                      </m:r>
                    </m:oMath>
                  </m:oMathPara>
                </a14:m>
                <a:endParaRPr lang="en-AU" sz="2800" dirty="0">
                  <a:solidFill>
                    <a:schemeClr val="tx2"/>
                  </a:solidFill>
                </a:endParaRPr>
              </a:p>
            </p:txBody>
          </p:sp>
        </mc:Choice>
        <mc:Fallback xmlns="">
          <p:sp>
            <p:nvSpPr>
              <p:cNvPr id="7" name="TextBox 6">
                <a:extLst>
                  <a:ext uri="{FF2B5EF4-FFF2-40B4-BE49-F238E27FC236}">
                    <a16:creationId xmlns:a16="http://schemas.microsoft.com/office/drawing/2014/main" id="{0741CC12-B8FF-4219-B405-7631BA2B3C6A}"/>
                  </a:ext>
                </a:extLst>
              </p:cNvPr>
              <p:cNvSpPr txBox="1">
                <a:spLocks noRot="1" noChangeAspect="1" noMove="1" noResize="1" noEditPoints="1" noAdjustHandles="1" noChangeArrowheads="1" noChangeShapeType="1" noTextEdit="1"/>
              </p:cNvSpPr>
              <p:nvPr/>
            </p:nvSpPr>
            <p:spPr>
              <a:xfrm>
                <a:off x="5355403" y="1507053"/>
                <a:ext cx="1148199" cy="430887"/>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75168E-F7C2-4FA4-8B5C-F5746640FBAD}"/>
                  </a:ext>
                </a:extLst>
              </p:cNvPr>
              <p:cNvSpPr txBox="1"/>
              <p:nvPr/>
            </p:nvSpPr>
            <p:spPr>
              <a:xfrm>
                <a:off x="6622164" y="1502457"/>
                <a:ext cx="11481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chemeClr val="tx2"/>
                          </a:solidFill>
                          <a:latin typeface="Cambria Math" panose="02040503050406030204" pitchFamily="18" charset="0"/>
                        </a:rPr>
                        <m:t>𝑒</m:t>
                      </m:r>
                      <m:r>
                        <a:rPr lang="en-AU" sz="2800" b="0" i="1" smtClean="0">
                          <a:solidFill>
                            <a:schemeClr val="tx2"/>
                          </a:solidFill>
                          <a:latin typeface="Cambria Math" panose="02040503050406030204" pitchFamily="18" charset="0"/>
                        </a:rPr>
                        <m:t>(</m:t>
                      </m:r>
                      <m:r>
                        <a:rPr lang="en-AU" sz="2800" b="0" i="1" smtClean="0">
                          <a:solidFill>
                            <a:schemeClr val="tx2"/>
                          </a:solidFill>
                          <a:latin typeface="Cambria Math" panose="02040503050406030204" pitchFamily="18" charset="0"/>
                        </a:rPr>
                        <m:t>𝑑</m:t>
                      </m:r>
                      <m:r>
                        <a:rPr lang="en-AU" sz="2800" b="0" i="1" smtClean="0">
                          <a:solidFill>
                            <a:schemeClr val="tx2"/>
                          </a:solidFill>
                          <a:latin typeface="Cambria Math" panose="02040503050406030204" pitchFamily="18" charset="0"/>
                        </a:rPr>
                        <m:t>,9)</m:t>
                      </m:r>
                    </m:oMath>
                  </m:oMathPara>
                </a14:m>
                <a:endParaRPr lang="en-AU" sz="2800" dirty="0">
                  <a:solidFill>
                    <a:schemeClr val="tx2"/>
                  </a:solidFill>
                </a:endParaRPr>
              </a:p>
            </p:txBody>
          </p:sp>
        </mc:Choice>
        <mc:Fallback xmlns="">
          <p:sp>
            <p:nvSpPr>
              <p:cNvPr id="8" name="TextBox 7">
                <a:extLst>
                  <a:ext uri="{FF2B5EF4-FFF2-40B4-BE49-F238E27FC236}">
                    <a16:creationId xmlns:a16="http://schemas.microsoft.com/office/drawing/2014/main" id="{DD75168E-F7C2-4FA4-8B5C-F5746640FBAD}"/>
                  </a:ext>
                </a:extLst>
              </p:cNvPr>
              <p:cNvSpPr txBox="1">
                <a:spLocks noRot="1" noChangeAspect="1" noMove="1" noResize="1" noEditPoints="1" noAdjustHandles="1" noChangeArrowheads="1" noChangeShapeType="1" noTextEdit="1"/>
              </p:cNvSpPr>
              <p:nvPr/>
            </p:nvSpPr>
            <p:spPr>
              <a:xfrm>
                <a:off x="6622164" y="1502457"/>
                <a:ext cx="1148199" cy="430887"/>
              </a:xfrm>
              <a:prstGeom prst="rect">
                <a:avLst/>
              </a:prstGeom>
              <a:blipFill>
                <a:blip r:embed="rId7"/>
                <a:stretch>
                  <a:fillRect/>
                </a:stretch>
              </a:blipFill>
            </p:spPr>
            <p:txBody>
              <a:bodyPr/>
              <a:lstStyle/>
              <a:p>
                <a:r>
                  <a:rPr lang="en-AU">
                    <a:noFill/>
                  </a:rPr>
                  <a:t> </a:t>
                </a:r>
              </a:p>
            </p:txBody>
          </p:sp>
        </mc:Fallback>
      </mc:AlternateContent>
      <p:graphicFrame>
        <p:nvGraphicFramePr>
          <p:cNvPr id="9" name="Table 8">
            <a:extLst>
              <a:ext uri="{FF2B5EF4-FFF2-40B4-BE49-F238E27FC236}">
                <a16:creationId xmlns:a16="http://schemas.microsoft.com/office/drawing/2014/main" id="{A237D03F-51F1-4734-A635-57E1AC8E430E}"/>
              </a:ext>
            </a:extLst>
          </p:cNvPr>
          <p:cNvGraphicFramePr>
            <a:graphicFrameLocks noGrp="1"/>
          </p:cNvGraphicFramePr>
          <p:nvPr/>
        </p:nvGraphicFramePr>
        <p:xfrm>
          <a:off x="2945946" y="2679699"/>
          <a:ext cx="3252108" cy="1981200"/>
        </p:xfrm>
        <a:graphic>
          <a:graphicData uri="http://schemas.openxmlformats.org/drawingml/2006/table">
            <a:tbl>
              <a:tblPr firstRow="1" bandRow="1">
                <a:tableStyleId>{5940675A-B579-460E-94D1-54222C63F5DA}</a:tableStyleId>
              </a:tblPr>
              <a:tblGrid>
                <a:gridCol w="1626054">
                  <a:extLst>
                    <a:ext uri="{9D8B030D-6E8A-4147-A177-3AD203B41FA5}">
                      <a16:colId xmlns:a16="http://schemas.microsoft.com/office/drawing/2014/main" val="2364291302"/>
                    </a:ext>
                  </a:extLst>
                </a:gridCol>
                <a:gridCol w="1626054">
                  <a:extLst>
                    <a:ext uri="{9D8B030D-6E8A-4147-A177-3AD203B41FA5}">
                      <a16:colId xmlns:a16="http://schemas.microsoft.com/office/drawing/2014/main" val="3781440398"/>
                    </a:ext>
                  </a:extLst>
                </a:gridCol>
              </a:tblGrid>
              <a:tr h="247832">
                <a:tc>
                  <a:txBody>
                    <a:bodyPr/>
                    <a:lstStyle/>
                    <a:p>
                      <a:pPr algn="ctr"/>
                      <a:r>
                        <a:rPr lang="en-AU" sz="2000" b="1" dirty="0">
                          <a:solidFill>
                            <a:schemeClr val="tx2"/>
                          </a:solidFill>
                        </a:rPr>
                        <a:t>Length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2000" b="1" dirty="0">
                          <a:solidFill>
                            <a:schemeClr val="tx2"/>
                          </a:solidFill>
                        </a:rPr>
                        <a:t>Path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5089945"/>
                  </a:ext>
                </a:extLst>
              </a:tr>
              <a:tr h="247832">
                <a:tc>
                  <a:txBody>
                    <a:bodyPr/>
                    <a:lstStyle/>
                    <a:p>
                      <a:pPr algn="ctr"/>
                      <a:r>
                        <a:rPr lang="en-AU" sz="2000" dirty="0">
                          <a:solidFill>
                            <a:schemeClr val="tx2"/>
                          </a:solidFill>
                        </a:rPr>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AU" sz="2000" dirty="0">
                          <a:solidFill>
                            <a:schemeClr val="tx2"/>
                          </a:solidFill>
                        </a:rPr>
                        <a:t>a – b </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077002"/>
                  </a:ext>
                </a:extLst>
              </a:tr>
              <a:tr h="247832">
                <a:tc>
                  <a:txBody>
                    <a:bodyPr/>
                    <a:lstStyle/>
                    <a:p>
                      <a:pPr algn="ctr"/>
                      <a:r>
                        <a:rPr lang="en-AU" sz="2000" dirty="0">
                          <a:solidFill>
                            <a:schemeClr val="tx2"/>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a – b – 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15602138"/>
                  </a:ext>
                </a:extLst>
              </a:tr>
              <a:tr h="247832">
                <a:tc>
                  <a:txBody>
                    <a:bodyPr/>
                    <a:lstStyle/>
                    <a:p>
                      <a:pPr algn="ctr"/>
                      <a:r>
                        <a:rPr lang="en-AU" sz="2000" dirty="0">
                          <a:solidFill>
                            <a:schemeClr val="tx2"/>
                          </a:solidFill>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a – b – 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2578530"/>
                  </a:ext>
                </a:extLst>
              </a:tr>
              <a:tr h="247832">
                <a:tc>
                  <a:txBody>
                    <a:bodyPr/>
                    <a:lstStyle/>
                    <a:p>
                      <a:pPr algn="ctr"/>
                      <a:r>
                        <a:rPr lang="en-AU" sz="2000" dirty="0">
                          <a:solidFill>
                            <a:schemeClr val="tx2"/>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000" dirty="0">
                          <a:solidFill>
                            <a:schemeClr val="tx2"/>
                          </a:solidFill>
                        </a:rPr>
                        <a:t>a – b – d – 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9926685"/>
                  </a:ext>
                </a:extLst>
              </a:tr>
            </a:tbl>
          </a:graphicData>
        </a:graphic>
      </p:graphicFrame>
    </p:spTree>
    <p:extLst>
      <p:ext uri="{BB962C8B-B14F-4D97-AF65-F5344CB8AC3E}">
        <p14:creationId xmlns:p14="http://schemas.microsoft.com/office/powerpoint/2010/main" val="1036001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687346F-FAE7-477A-A7E0-6A0ED0EA8405}"/>
                  </a:ext>
                </a:extLst>
              </p:cNvPr>
              <p:cNvSpPr>
                <a:spLocks noGrp="1"/>
              </p:cNvSpPr>
              <p:nvPr>
                <p:ph idx="1"/>
              </p:nvPr>
            </p:nvSpPr>
            <p:spPr/>
            <p:txBody>
              <a:bodyPr/>
              <a:lstStyle/>
              <a:p>
                <a:pPr>
                  <a:lnSpc>
                    <a:spcPct val="100000"/>
                  </a:lnSpc>
                </a:pPr>
                <a:r>
                  <a:rPr lang="en-AU" sz="2800" dirty="0"/>
                  <a:t>Dijkstra’s algorithm is guaranteed to always return the optimal solution. </a:t>
                </a:r>
              </a:p>
              <a:p>
                <a:pPr>
                  <a:lnSpc>
                    <a:spcPct val="100000"/>
                  </a:lnSpc>
                </a:pPr>
                <a:r>
                  <a:rPr lang="en-AU" sz="2800" dirty="0"/>
                  <a:t>This is not necessarily true for all greedy algorithms.</a:t>
                </a:r>
              </a:p>
              <a:p>
                <a:pPr>
                  <a:lnSpc>
                    <a:spcPct val="100000"/>
                  </a:lnSpc>
                </a:pPr>
                <a:r>
                  <a:rPr lang="en-AU" sz="2800" dirty="0"/>
                  <a:t>If we use an adjacency list and a min-heap, the algorithm runs in </a:t>
                </a:r>
                <a14:m>
                  <m:oMath xmlns:m="http://schemas.openxmlformats.org/officeDocument/2006/math">
                    <m:r>
                      <m:rPr>
                        <m:sty m:val="p"/>
                      </m:rPr>
                      <a:rPr lang="el-GR" sz="2800" i="1" smtClean="0">
                        <a:solidFill>
                          <a:srgbClr val="C00000"/>
                        </a:solidFill>
                        <a:latin typeface="Cambria Math" panose="02040503050406030204" pitchFamily="18" charset="0"/>
                        <a:ea typeface="Cambria Math" panose="02040503050406030204" pitchFamily="18" charset="0"/>
                      </a:rPr>
                      <m:t>Θ</m:t>
                    </m:r>
                    <m:r>
                      <a:rPr lang="en-AU" sz="2800" b="0" i="1" smtClean="0">
                        <a:solidFill>
                          <a:srgbClr val="C00000"/>
                        </a:solidFill>
                        <a:latin typeface="Cambria Math" panose="02040503050406030204" pitchFamily="18" charset="0"/>
                        <a:ea typeface="Cambria Math" panose="02040503050406030204" pitchFamily="18" charset="0"/>
                      </a:rPr>
                      <m:t>(|</m:t>
                    </m:r>
                    <m:r>
                      <a:rPr lang="en-AU" sz="2800" b="0" i="1" smtClean="0">
                        <a:solidFill>
                          <a:srgbClr val="C00000"/>
                        </a:solidFill>
                        <a:latin typeface="Cambria Math" panose="02040503050406030204" pitchFamily="18" charset="0"/>
                        <a:ea typeface="Cambria Math" panose="02040503050406030204" pitchFamily="18" charset="0"/>
                      </a:rPr>
                      <m:t>𝐸</m:t>
                    </m:r>
                    <m:r>
                      <a:rPr lang="en-AU" sz="2800" b="0" i="1" smtClean="0">
                        <a:solidFill>
                          <a:srgbClr val="C00000"/>
                        </a:solidFill>
                        <a:latin typeface="Cambria Math" panose="02040503050406030204" pitchFamily="18" charset="0"/>
                        <a:ea typeface="Cambria Math" panose="02040503050406030204" pitchFamily="18" charset="0"/>
                      </a:rPr>
                      <m:t>|</m:t>
                    </m:r>
                    <m:func>
                      <m:funcPr>
                        <m:ctrlPr>
                          <a:rPr lang="en-AU" sz="2800" b="0" i="1" smtClean="0">
                            <a:solidFill>
                              <a:srgbClr val="C00000"/>
                            </a:solidFill>
                            <a:latin typeface="Cambria Math" panose="02040503050406030204" pitchFamily="18" charset="0"/>
                            <a:ea typeface="Cambria Math" panose="02040503050406030204" pitchFamily="18" charset="0"/>
                          </a:rPr>
                        </m:ctrlPr>
                      </m:funcPr>
                      <m:fName>
                        <m:r>
                          <m:rPr>
                            <m:sty m:val="p"/>
                          </m:rPr>
                          <a:rPr lang="en-AU" sz="2800" b="0" i="0" smtClean="0">
                            <a:solidFill>
                              <a:srgbClr val="C00000"/>
                            </a:solidFill>
                            <a:latin typeface="Cambria Math" panose="02040503050406030204" pitchFamily="18" charset="0"/>
                            <a:ea typeface="Cambria Math" panose="02040503050406030204" pitchFamily="18" charset="0"/>
                          </a:rPr>
                          <m:t>log</m:t>
                        </m:r>
                      </m:fName>
                      <m:e>
                        <m:r>
                          <a:rPr lang="en-AU" sz="2800" b="0" i="1" smtClean="0">
                            <a:solidFill>
                              <a:srgbClr val="C00000"/>
                            </a:solidFill>
                            <a:latin typeface="Cambria Math" panose="02040503050406030204" pitchFamily="18" charset="0"/>
                            <a:ea typeface="Cambria Math" panose="02040503050406030204" pitchFamily="18" charset="0"/>
                          </a:rPr>
                          <m:t>|</m:t>
                        </m:r>
                        <m:r>
                          <a:rPr lang="en-AU" sz="2800" b="0" i="1" smtClean="0">
                            <a:solidFill>
                              <a:srgbClr val="C00000"/>
                            </a:solidFill>
                            <a:latin typeface="Cambria Math" panose="02040503050406030204" pitchFamily="18" charset="0"/>
                            <a:ea typeface="Cambria Math" panose="02040503050406030204" pitchFamily="18" charset="0"/>
                          </a:rPr>
                          <m:t>𝑉</m:t>
                        </m:r>
                        <m:r>
                          <a:rPr lang="en-AU" sz="2800" b="0" i="1" smtClean="0">
                            <a:solidFill>
                              <a:srgbClr val="C00000"/>
                            </a:solidFill>
                            <a:latin typeface="Cambria Math" panose="02040503050406030204" pitchFamily="18" charset="0"/>
                            <a:ea typeface="Cambria Math" panose="02040503050406030204" pitchFamily="18" charset="0"/>
                          </a:rPr>
                          <m:t>|</m:t>
                        </m:r>
                      </m:e>
                    </m:func>
                    <m:r>
                      <a:rPr lang="en-AU" sz="2800" b="0" i="1" smtClean="0">
                        <a:solidFill>
                          <a:srgbClr val="C00000"/>
                        </a:solidFill>
                        <a:latin typeface="Cambria Math" panose="02040503050406030204" pitchFamily="18" charset="0"/>
                        <a:ea typeface="Cambria Math" panose="02040503050406030204" pitchFamily="18" charset="0"/>
                      </a:rPr>
                      <m:t>)</m:t>
                    </m:r>
                  </m:oMath>
                </a14:m>
                <a:r>
                  <a:rPr lang="en-AU" sz="2800" dirty="0">
                    <a:solidFill>
                      <a:srgbClr val="C00000"/>
                    </a:solidFill>
                  </a:rPr>
                  <a:t> </a:t>
                </a:r>
                <a:r>
                  <a:rPr lang="en-AU" sz="2800" dirty="0"/>
                  <a:t>time.</a:t>
                </a:r>
              </a:p>
            </p:txBody>
          </p:sp>
        </mc:Choice>
        <mc:Fallback xmlns="">
          <p:sp>
            <p:nvSpPr>
              <p:cNvPr id="2" name="Content Placeholder 1">
                <a:extLst>
                  <a:ext uri="{FF2B5EF4-FFF2-40B4-BE49-F238E27FC236}">
                    <a16:creationId xmlns:a16="http://schemas.microsoft.com/office/drawing/2014/main" id="{0687346F-FAE7-477A-A7E0-6A0ED0EA8405}"/>
                  </a:ext>
                </a:extLst>
              </p:cNvPr>
              <p:cNvSpPr>
                <a:spLocks noGrp="1" noRot="1" noChangeAspect="1" noMove="1" noResize="1" noEditPoints="1" noAdjustHandles="1" noChangeArrowheads="1" noChangeShapeType="1" noTextEdit="1"/>
              </p:cNvSpPr>
              <p:nvPr>
                <p:ph idx="1"/>
              </p:nvPr>
            </p:nvSpPr>
            <p:spPr>
              <a:blipFill>
                <a:blip r:embed="rId3"/>
                <a:stretch>
                  <a:fillRect l="-139" t="-32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87B9AB39-B5D1-4C43-B348-83259D874C1D}"/>
              </a:ext>
            </a:extLst>
          </p:cNvPr>
          <p:cNvSpPr>
            <a:spLocks noGrp="1"/>
          </p:cNvSpPr>
          <p:nvPr>
            <p:ph type="title"/>
          </p:nvPr>
        </p:nvSpPr>
        <p:spPr/>
        <p:txBody>
          <a:bodyPr/>
          <a:lstStyle/>
          <a:p>
            <a:r>
              <a:rPr lang="en-AU" dirty="0"/>
              <a:t>Dijkstra’s Algorithm – Summary</a:t>
            </a:r>
          </a:p>
        </p:txBody>
      </p:sp>
    </p:spTree>
    <p:extLst>
      <p:ext uri="{BB962C8B-B14F-4D97-AF65-F5344CB8AC3E}">
        <p14:creationId xmlns:p14="http://schemas.microsoft.com/office/powerpoint/2010/main" val="214192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542EB0-7A4F-4642-85B0-3440F2B067E6}"/>
              </a:ext>
            </a:extLst>
          </p:cNvPr>
          <p:cNvSpPr>
            <a:spLocks noGrp="1"/>
          </p:cNvSpPr>
          <p:nvPr>
            <p:ph idx="1"/>
          </p:nvPr>
        </p:nvSpPr>
        <p:spPr/>
        <p:txBody>
          <a:bodyPr/>
          <a:lstStyle/>
          <a:p>
            <a:pPr>
              <a:lnSpc>
                <a:spcPct val="100000"/>
              </a:lnSpc>
            </a:pPr>
            <a:r>
              <a:rPr lang="en-AU" dirty="0"/>
              <a:t>Extension of Dijkstra’s algorithm</a:t>
            </a:r>
          </a:p>
          <a:p>
            <a:pPr>
              <a:lnSpc>
                <a:spcPct val="100000"/>
              </a:lnSpc>
            </a:pPr>
            <a:r>
              <a:rPr lang="en-AU" dirty="0">
                <a:hlinkClick r:id="rId2"/>
              </a:rPr>
              <a:t>https://www.youtube.com/watch?v=ySN5Wnu88nE</a:t>
            </a:r>
            <a:r>
              <a:rPr lang="en-AU" dirty="0"/>
              <a:t> </a:t>
            </a:r>
          </a:p>
        </p:txBody>
      </p:sp>
      <p:sp>
        <p:nvSpPr>
          <p:cNvPr id="3" name="Title 2">
            <a:extLst>
              <a:ext uri="{FF2B5EF4-FFF2-40B4-BE49-F238E27FC236}">
                <a16:creationId xmlns:a16="http://schemas.microsoft.com/office/drawing/2014/main" id="{12FB793D-D26E-43F1-ACB7-28F34222CF08}"/>
              </a:ext>
            </a:extLst>
          </p:cNvPr>
          <p:cNvSpPr>
            <a:spLocks noGrp="1"/>
          </p:cNvSpPr>
          <p:nvPr>
            <p:ph type="title"/>
          </p:nvPr>
        </p:nvSpPr>
        <p:spPr/>
        <p:txBody>
          <a:bodyPr/>
          <a:lstStyle/>
          <a:p>
            <a:r>
              <a:rPr lang="en-AU" dirty="0"/>
              <a:t>A* search</a:t>
            </a:r>
          </a:p>
        </p:txBody>
      </p:sp>
      <p:pic>
        <p:nvPicPr>
          <p:cNvPr id="5" name="Picture 4">
            <a:extLst>
              <a:ext uri="{FF2B5EF4-FFF2-40B4-BE49-F238E27FC236}">
                <a16:creationId xmlns:a16="http://schemas.microsoft.com/office/drawing/2014/main" id="{6347FD9F-A374-4A39-B5D9-D25236AA3830}"/>
              </a:ext>
            </a:extLst>
          </p:cNvPr>
          <p:cNvPicPr>
            <a:picLocks noChangeAspect="1"/>
          </p:cNvPicPr>
          <p:nvPr/>
        </p:nvPicPr>
        <p:blipFill>
          <a:blip r:embed="rId3"/>
          <a:stretch>
            <a:fillRect/>
          </a:stretch>
        </p:blipFill>
        <p:spPr>
          <a:xfrm>
            <a:off x="3322817" y="2043851"/>
            <a:ext cx="2498366" cy="2498366"/>
          </a:xfrm>
          <a:prstGeom prst="rect">
            <a:avLst/>
          </a:prstGeom>
        </p:spPr>
      </p:pic>
    </p:spTree>
    <p:extLst>
      <p:ext uri="{BB962C8B-B14F-4D97-AF65-F5344CB8AC3E}">
        <p14:creationId xmlns:p14="http://schemas.microsoft.com/office/powerpoint/2010/main" val="1189768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4436</TotalTime>
  <Words>9874</Words>
  <Application>Microsoft Office PowerPoint</Application>
  <PresentationFormat>On-screen Show (16:9)</PresentationFormat>
  <Paragraphs>2970</Paragraphs>
  <Slides>138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Arial</vt:lpstr>
      <vt:lpstr>Calibri</vt:lpstr>
      <vt:lpstr>Cambria Math</vt:lpstr>
      <vt:lpstr>Courier New</vt:lpstr>
      <vt:lpstr>Lucida Grande</vt:lpstr>
      <vt:lpstr>Times New Roman</vt:lpstr>
      <vt:lpstr>Wingdings</vt:lpstr>
      <vt:lpstr>blank</vt:lpstr>
      <vt:lpstr>Advanced Topics</vt:lpstr>
      <vt:lpstr>Learning Objectives</vt:lpstr>
      <vt:lpstr>Agenda</vt:lpstr>
      <vt:lpstr>1. Backtracking – ADD!!</vt:lpstr>
      <vt:lpstr>1. Dynamic Programming</vt:lpstr>
      <vt:lpstr>Dynamic Programming</vt:lpstr>
      <vt:lpstr>Dynamic Programming – Idea</vt:lpstr>
      <vt:lpstr>Dynamic Programming</vt:lpstr>
      <vt:lpstr>Dynamic Programming</vt:lpstr>
      <vt:lpstr>Dynamic Programming</vt:lpstr>
      <vt:lpstr>Dynamic Programming Approaches</vt:lpstr>
      <vt:lpstr>Dynamic Programming Approaches</vt:lpstr>
      <vt:lpstr>Dynamic Programming Approaches</vt:lpstr>
      <vt:lpstr>1a. Knapsack Problem  (Bottom Up)</vt:lpstr>
      <vt:lpstr>Knapsack Problem</vt:lpstr>
      <vt:lpstr>Knapsack Problem – DP Sketch</vt:lpstr>
      <vt:lpstr>Knapsack Problem – DP Sketch</vt:lpstr>
      <vt:lpstr>Knapsack Problem – DP Sketch</vt:lpstr>
      <vt:lpstr>Knapsack Problem – DP Sketch</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vt:lpstr>
      <vt:lpstr>Bottom-Up DP algorithm – Backtrack</vt:lpstr>
      <vt:lpstr>Bottom-Up DP algorithm – Backtrace</vt:lpstr>
      <vt:lpstr>Bottom-Up DP algorithm – Backtrace</vt:lpstr>
      <vt:lpstr>Bottom-Up DP algorithm – Backtrace</vt:lpstr>
      <vt:lpstr>Bottom-Up DP algorithm – Backtrace</vt:lpstr>
      <vt:lpstr>Bottom-Up DP algorithm – Backtrace</vt:lpstr>
      <vt:lpstr>DP Knapsack Problem</vt:lpstr>
      <vt:lpstr>1b. Knapsack Problem  (Top Down)</vt:lpstr>
      <vt:lpstr>DP Knapsack Problem – Top-Down</vt:lpstr>
      <vt:lpstr>DP Knapsack Problem – Top-Down</vt:lpstr>
      <vt:lpstr>DP Knapsack Problem – Top-Down</vt:lpstr>
      <vt:lpstr>DP Knapsack Problem – Top-Down</vt:lpstr>
      <vt:lpstr>DP Knapsack Problem – Top-Down</vt:lpstr>
      <vt:lpstr>DP Knapsack Problem – Top-Down</vt:lpstr>
      <vt:lpstr>DP Knapsack Problem – Top-Down</vt:lpstr>
      <vt:lpstr>DP Knapsack Problem – Top-Down</vt:lpstr>
      <vt:lpstr>DP Knapsack Problem – Top-Down</vt:lpstr>
      <vt:lpstr>DP Knapsack Problem – Top-Down</vt:lpstr>
      <vt:lpstr>DP Knapsack Problem – Top-Down</vt:lpstr>
      <vt:lpstr>Top-Down vs. Bottom-Up</vt:lpstr>
      <vt:lpstr>2. Greedy Approach</vt:lpstr>
      <vt:lpstr>Greedy Algorithms</vt:lpstr>
      <vt:lpstr>2a. Prim’s Algorithm</vt:lpstr>
      <vt:lpstr>Spanning Tree Problem</vt:lpstr>
      <vt:lpstr>Minimum Spanning Tree Problem</vt:lpstr>
      <vt:lpstr>Applications of Minimum Spanning Tree</vt:lpstr>
      <vt:lpstr>Prim’s Algorithm – Sketch</vt:lpstr>
      <vt:lpstr>Prim’s Algorithm – Sketch</vt:lpstr>
      <vt:lpstr>Prim’s Algorithm – Example</vt:lpstr>
      <vt:lpstr>Prim’s Algorithm – Example</vt:lpstr>
      <vt:lpstr>Prim’s Algorithm – Example</vt:lpstr>
      <vt:lpstr>Prim’s Algorithm – Example</vt:lpstr>
      <vt:lpstr>Prim’s Algorithm – Example</vt:lpstr>
      <vt:lpstr>Prim’s Algorithm – Example</vt:lpstr>
      <vt:lpstr>Prim’s Algorithm – Demo</vt:lpstr>
      <vt:lpstr>Prim’s Algorithm – Summary</vt:lpstr>
      <vt:lpstr>2b. Dijkstra’s Algorithm</vt:lpstr>
      <vt:lpstr>Shortest Paths in Graphs</vt:lpstr>
      <vt:lpstr>Dijkstra’s Algorithm</vt:lpstr>
      <vt:lpstr>Dijkstra’s Algorithm</vt:lpstr>
      <vt:lpstr>Dijkstra’s Algorithm – Sketch</vt:lpstr>
      <vt:lpstr>Dijkstra’s Algorithm – Example</vt:lpstr>
      <vt:lpstr>Dijkstra’s Algorithm – Example</vt:lpstr>
      <vt:lpstr>Dijkstra’s Algorithm – Example</vt:lpstr>
      <vt:lpstr>Dijkstra’s Algorithm – Example</vt:lpstr>
      <vt:lpstr>Dijkstra’s Algorithm – Example</vt:lpstr>
      <vt:lpstr>Dijkstra’s Algorithm – Example</vt:lpstr>
      <vt:lpstr>Dijkstra’s Algorithm – Example</vt:lpstr>
      <vt:lpstr>Dijkstra’s Algorithm – Example</vt:lpstr>
      <vt:lpstr>Dijkstra’s Algorithm – Example</vt:lpstr>
      <vt:lpstr>Dijkstra’s Algorithm – Summary</vt:lpstr>
      <vt:lpstr>A* search</vt:lpstr>
      <vt:lpstr>3. Stable Matching Problem</vt:lpstr>
      <vt:lpstr>Stable Marriage Problem</vt:lpstr>
      <vt:lpstr>Stable Marriage Problem</vt:lpstr>
      <vt:lpstr>Stable Marriage Problem</vt:lpstr>
      <vt:lpstr>Gale-Shapley Algorithm</vt:lpstr>
      <vt:lpstr>Gale-Shapley Algorithm</vt:lpstr>
      <vt:lpstr>Gale-Shapley Algorithm</vt:lpstr>
      <vt:lpstr>Gale-Shapley Algorithm</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 – Example</vt:lpstr>
      <vt:lpstr>Gale-Shapley Algorithm</vt:lpstr>
      <vt:lpstr>Gale-Shapley Algorithm</vt:lpstr>
      <vt:lpstr>Wrapping things up</vt:lpstr>
      <vt:lpstr>Learning Objectives</vt:lpstr>
      <vt:lpstr>And now…</vt:lpstr>
      <vt:lpstr>Thank you for a great and enjoyable semester!</vt:lpstr>
      <vt:lpstr>What is an RNG</vt:lpstr>
      <vt:lpstr>Types of Randomness</vt:lpstr>
      <vt:lpstr>Desirable Properties of RNGs</vt:lpstr>
      <vt:lpstr>Historical Generator</vt:lpstr>
      <vt:lpstr>Midsquare Method, example</vt:lpstr>
      <vt:lpstr>Midsquare Generator, examples</vt:lpstr>
      <vt:lpstr>Modern RNG  - LCG</vt:lpstr>
      <vt:lpstr>Using LCG</vt:lpstr>
      <vt:lpstr>Examples – cont.</vt:lpstr>
      <vt:lpstr>PowerPoint Presentation</vt:lpstr>
      <vt:lpstr>Examples</vt:lpstr>
      <vt:lpstr>Test for Random Numbers</vt:lpstr>
      <vt:lpstr>Statist Test for LCG</vt:lpstr>
      <vt:lpstr>Using RNG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Yossi Nygate</cp:lastModifiedBy>
  <cp:revision>705</cp:revision>
  <dcterms:created xsi:type="dcterms:W3CDTF">2018-05-29T04:29:26Z</dcterms:created>
  <dcterms:modified xsi:type="dcterms:W3CDTF">2019-10-18T01:37:05Z</dcterms:modified>
</cp:coreProperties>
</file>